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50.xml" ContentType="application/vnd.openxmlformats-officedocument.presentationml.tags+xml"/>
  <Override PartName="/ppt/notesSlides/notesSlide1.xml" ContentType="application/vnd.openxmlformats-officedocument.presentationml.notesSlide+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notesSlides/notesSlide10.xml" ContentType="application/vnd.openxmlformats-officedocument.presentationml.notesSlide+xml"/>
  <Override PartName="/ppt/tags/tag60.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ppt/notesSlides/notesSlide13.xml" ContentType="application/vnd.openxmlformats-officedocument.presentationml.notesSlide+xml"/>
  <Override PartName="/ppt/tags/tag63.xml" ContentType="application/vnd.openxmlformats-officedocument.presentationml.tags+xml"/>
  <Override PartName="/ppt/notesSlides/notesSlide14.xml" ContentType="application/vnd.openxmlformats-officedocument.presentationml.notesSlide+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notesSlides/notesSlide16.xml" ContentType="application/vnd.openxmlformats-officedocument.presentationml.notesSlide+xml"/>
  <Override PartName="/ppt/tags/tag66.xml" ContentType="application/vnd.openxmlformats-officedocument.presentationml.tags+xml"/>
  <Override PartName="/ppt/notesSlides/notesSlide17.xml" ContentType="application/vnd.openxmlformats-officedocument.presentationml.notesSlide+xml"/>
  <Override PartName="/ppt/tags/tag67.xml" ContentType="application/vnd.openxmlformats-officedocument.presentationml.tags+xml"/>
  <Override PartName="/ppt/notesSlides/notesSlide18.xml" ContentType="application/vnd.openxmlformats-officedocument.presentationml.notesSlide+xml"/>
  <Override PartName="/ppt/tags/tag68.xml" ContentType="application/vnd.openxmlformats-officedocument.presentationml.tags+xml"/>
  <Override PartName="/ppt/notesSlides/notesSlide19.xml" ContentType="application/vnd.openxmlformats-officedocument.presentationml.notesSlide+xml"/>
  <Override PartName="/ppt/tags/tag69.xml" ContentType="application/vnd.openxmlformats-officedocument.presentationml.tags+xml"/>
  <Override PartName="/ppt/notesSlides/notesSlide20.xml" ContentType="application/vnd.openxmlformats-officedocument.presentationml.notesSlide+xml"/>
  <Override PartName="/ppt/tags/tag70.xml" ContentType="application/vnd.openxmlformats-officedocument.presentationml.tags+xml"/>
  <Override PartName="/ppt/notesSlides/notesSlide21.xml" ContentType="application/vnd.openxmlformats-officedocument.presentationml.notesSlide+xml"/>
  <Override PartName="/ppt/tags/tag71.xml" ContentType="application/vnd.openxmlformats-officedocument.presentationml.tags+xml"/>
  <Override PartName="/ppt/notesSlides/notesSlide22.xml" ContentType="application/vnd.openxmlformats-officedocument.presentationml.notesSlide+xml"/>
  <Override PartName="/ppt/tags/tag72.xml" ContentType="application/vnd.openxmlformats-officedocument.presentationml.tags+xml"/>
  <Override PartName="/ppt/notesSlides/notesSlide23.xml" ContentType="application/vnd.openxmlformats-officedocument.presentationml.notesSlide+xml"/>
  <Override PartName="/ppt/tags/tag73.xml" ContentType="application/vnd.openxmlformats-officedocument.presentationml.tags+xml"/>
  <Override PartName="/ppt/notesSlides/notesSlide24.xml" ContentType="application/vnd.openxmlformats-officedocument.presentationml.notesSlide+xml"/>
  <Override PartName="/ppt/tags/tag74.xml" ContentType="application/vnd.openxmlformats-officedocument.presentationml.tags+xml"/>
  <Override PartName="/ppt/notesSlides/notesSlide25.xml" ContentType="application/vnd.openxmlformats-officedocument.presentationml.notesSlide+xml"/>
  <Override PartName="/ppt/tags/tag7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6.xml" ContentType="application/vnd.openxmlformats-officedocument.presentationml.tags+xml"/>
  <Override PartName="/ppt/notesSlides/notesSlide28.xml" ContentType="application/vnd.openxmlformats-officedocument.presentationml.notesSlide+xml"/>
  <Override PartName="/ppt/tags/tag77.xml" ContentType="application/vnd.openxmlformats-officedocument.presentationml.tags+xml"/>
  <Override PartName="/ppt/notesSlides/notesSlide29.xml" ContentType="application/vnd.openxmlformats-officedocument.presentationml.notesSlide+xml"/>
  <Override PartName="/ppt/tags/tag78.xml" ContentType="application/vnd.openxmlformats-officedocument.presentationml.tags+xml"/>
  <Override PartName="/ppt/notesSlides/notesSlide30.xml" ContentType="application/vnd.openxmlformats-officedocument.presentationml.notesSlide+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notesSlides/notesSlide32.xml" ContentType="application/vnd.openxmlformats-officedocument.presentationml.notesSlide+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notesSlides/notesSlide34.xml" ContentType="application/vnd.openxmlformats-officedocument.presentationml.notesSlide+xml"/>
  <Override PartName="/ppt/tags/tag83.xml" ContentType="application/vnd.openxmlformats-officedocument.presentationml.tags+xml"/>
  <Override PartName="/ppt/notesSlides/notesSlide35.xml" ContentType="application/vnd.openxmlformats-officedocument.presentationml.notesSlide+xml"/>
  <Override PartName="/ppt/tags/tag84.xml" ContentType="application/vnd.openxmlformats-officedocument.presentationml.tags+xml"/>
  <Override PartName="/ppt/notesSlides/notesSlide36.xml" ContentType="application/vnd.openxmlformats-officedocument.presentationml.notesSlide+xml"/>
  <Override PartName="/ppt/tags/tag85.xml" ContentType="application/vnd.openxmlformats-officedocument.presentationml.tags+xml"/>
  <Override PartName="/ppt/notesSlides/notesSlide37.xml" ContentType="application/vnd.openxmlformats-officedocument.presentationml.notesSlide+xml"/>
  <Override PartName="/ppt/tags/tag86.xml" ContentType="application/vnd.openxmlformats-officedocument.presentationml.tags+xml"/>
  <Override PartName="/ppt/notesSlides/notesSlide38.xml" ContentType="application/vnd.openxmlformats-officedocument.presentationml.notesSlide+xml"/>
  <Override PartName="/ppt/tags/tag87.xml" ContentType="application/vnd.openxmlformats-officedocument.presentationml.tags+xml"/>
  <Override PartName="/ppt/notesSlides/notesSlide39.xml" ContentType="application/vnd.openxmlformats-officedocument.presentationml.notesSlide+xml"/>
  <Override PartName="/ppt/tags/tag88.xml" ContentType="application/vnd.openxmlformats-officedocument.presentationml.tags+xml"/>
  <Override PartName="/ppt/notesSlides/notesSlide40.xml" ContentType="application/vnd.openxmlformats-officedocument.presentationml.notesSlide+xml"/>
  <Override PartName="/ppt/tags/tag89.xml" ContentType="application/vnd.openxmlformats-officedocument.presentationml.tags+xml"/>
  <Override PartName="/ppt/notesSlides/notesSlide41.xml" ContentType="application/vnd.openxmlformats-officedocument.presentationml.notesSlide+xml"/>
  <Override PartName="/ppt/tags/tag90.xml" ContentType="application/vnd.openxmlformats-officedocument.presentationml.tags+xml"/>
  <Override PartName="/ppt/notesSlides/notesSlide42.xml" ContentType="application/vnd.openxmlformats-officedocument.presentationml.notesSlide+xml"/>
  <Override PartName="/ppt/tags/tag91.xml" ContentType="application/vnd.openxmlformats-officedocument.presentationml.tags+xml"/>
  <Override PartName="/ppt/notesSlides/notesSlide43.xml" ContentType="application/vnd.openxmlformats-officedocument.presentationml.notesSlide+xml"/>
  <Override PartName="/ppt/tags/tag92.xml" ContentType="application/vnd.openxmlformats-officedocument.presentationml.tags+xml"/>
  <Override PartName="/ppt/notesSlides/notesSlide44.xml" ContentType="application/vnd.openxmlformats-officedocument.presentationml.notesSlide+xml"/>
  <Override PartName="/ppt/tags/tag93.xml" ContentType="application/vnd.openxmlformats-officedocument.presentationml.tags+xml"/>
  <Override PartName="/ppt/notesSlides/notesSlide45.xml" ContentType="application/vnd.openxmlformats-officedocument.presentationml.notesSlide+xml"/>
  <Override PartName="/ppt/tags/tag94.xml" ContentType="application/vnd.openxmlformats-officedocument.presentationml.tags+xml"/>
  <Override PartName="/ppt/notesSlides/notesSlide46.xml" ContentType="application/vnd.openxmlformats-officedocument.presentationml.notesSlide+xml"/>
  <Override PartName="/ppt/tags/tag95.xml" ContentType="application/vnd.openxmlformats-officedocument.presentationml.tags+xml"/>
  <Override PartName="/ppt/notesSlides/notesSlide47.xml" ContentType="application/vnd.openxmlformats-officedocument.presentationml.notesSlide+xml"/>
  <Override PartName="/ppt/tags/tag96.xml" ContentType="application/vnd.openxmlformats-officedocument.presentationml.tags+xml"/>
  <Override PartName="/ppt/notesSlides/notesSlide48.xml" ContentType="application/vnd.openxmlformats-officedocument.presentationml.notesSlide+xml"/>
  <Override PartName="/ppt/tags/tag9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98.xml" ContentType="application/vnd.openxmlformats-officedocument.presentationml.tags+xml"/>
  <Override PartName="/ppt/notesSlides/notesSlide51.xml" ContentType="application/vnd.openxmlformats-officedocument.presentationml.notesSlide+xml"/>
  <Override PartName="/ppt/tags/tag99.xml" ContentType="application/vnd.openxmlformats-officedocument.presentationml.tags+xml"/>
  <Override PartName="/ppt/notesSlides/notesSlide52.xml" ContentType="application/vnd.openxmlformats-officedocument.presentationml.notesSlide+xml"/>
  <Override PartName="/ppt/tags/tag100.xml" ContentType="application/vnd.openxmlformats-officedocument.presentationml.tags+xml"/>
  <Override PartName="/ppt/notesSlides/notesSlide53.xml" ContentType="application/vnd.openxmlformats-officedocument.presentationml.notesSlide+xml"/>
  <Override PartName="/ppt/tags/tag101.xml" ContentType="application/vnd.openxmlformats-officedocument.presentationml.tags+xml"/>
  <Override PartName="/ppt/notesSlides/notesSlide54.xml" ContentType="application/vnd.openxmlformats-officedocument.presentationml.notesSlide+xml"/>
  <Override PartName="/ppt/tags/tag102.xml" ContentType="application/vnd.openxmlformats-officedocument.presentationml.tags+xml"/>
  <Override PartName="/ppt/notesSlides/notesSlide55.xml" ContentType="application/vnd.openxmlformats-officedocument.presentationml.notesSlide+xml"/>
  <Override PartName="/ppt/tags/tag103.xml" ContentType="application/vnd.openxmlformats-officedocument.presentationml.tags+xml"/>
  <Override PartName="/ppt/notesSlides/notesSlide56.xml" ContentType="application/vnd.openxmlformats-officedocument.presentationml.notesSlide+xml"/>
  <Override PartName="/ppt/tags/tag104.xml" ContentType="application/vnd.openxmlformats-officedocument.presentationml.tags+xml"/>
  <Override PartName="/ppt/notesSlides/notesSlide57.xml" ContentType="application/vnd.openxmlformats-officedocument.presentationml.notesSlide+xml"/>
  <Override PartName="/ppt/tags/tag105.xml" ContentType="application/vnd.openxmlformats-officedocument.presentationml.tags+xml"/>
  <Override PartName="/ppt/notesSlides/notesSlide58.xml" ContentType="application/vnd.openxmlformats-officedocument.presentationml.notesSlide+xml"/>
  <Override PartName="/ppt/tags/tag106.xml" ContentType="application/vnd.openxmlformats-officedocument.presentationml.tags+xml"/>
  <Override PartName="/ppt/notesSlides/notesSlide59.xml" ContentType="application/vnd.openxmlformats-officedocument.presentationml.notesSlide+xml"/>
  <Override PartName="/ppt/tags/tag107.xml" ContentType="application/vnd.openxmlformats-officedocument.presentationml.tags+xml"/>
  <Override PartName="/ppt/notesSlides/notesSlide60.xml" ContentType="application/vnd.openxmlformats-officedocument.presentationml.notesSlide+xml"/>
  <Override PartName="/ppt/tags/tag108.xml" ContentType="application/vnd.openxmlformats-officedocument.presentationml.tags+xml"/>
  <Override PartName="/ppt/notesSlides/notesSlide61.xml" ContentType="application/vnd.openxmlformats-officedocument.presentationml.notesSlide+xml"/>
  <Override PartName="/ppt/tags/tag109.xml" ContentType="application/vnd.openxmlformats-officedocument.presentationml.tags+xml"/>
  <Override PartName="/ppt/notesSlides/notesSlide62.xml" ContentType="application/vnd.openxmlformats-officedocument.presentationml.notesSlide+xml"/>
  <Override PartName="/ppt/tags/tag110.xml" ContentType="application/vnd.openxmlformats-officedocument.presentationml.tags+xml"/>
  <Override PartName="/ppt/notesSlides/notesSlide63.xml" ContentType="application/vnd.openxmlformats-officedocument.presentationml.notesSlide+xml"/>
  <Override PartName="/ppt/tags/tag111.xml" ContentType="application/vnd.openxmlformats-officedocument.presentationml.tags+xml"/>
  <Override PartName="/ppt/notesSlides/notesSlide64.xml" ContentType="application/vnd.openxmlformats-officedocument.presentationml.notesSlide+xml"/>
  <Override PartName="/ppt/tags/tag112.xml" ContentType="application/vnd.openxmlformats-officedocument.presentationml.tags+xml"/>
  <Override PartName="/ppt/notesSlides/notesSlide65.xml" ContentType="application/vnd.openxmlformats-officedocument.presentationml.notesSlide+xml"/>
  <Override PartName="/ppt/tags/tag113.xml" ContentType="application/vnd.openxmlformats-officedocument.presentationml.tags+xml"/>
  <Override PartName="/ppt/notesSlides/notesSlide66.xml" ContentType="application/vnd.openxmlformats-officedocument.presentationml.notesSlide+xml"/>
  <Override PartName="/ppt/tags/tag114.xml" ContentType="application/vnd.openxmlformats-officedocument.presentationml.tags+xml"/>
  <Override PartName="/ppt/notesSlides/notesSlide67.xml" ContentType="application/vnd.openxmlformats-officedocument.presentationml.notesSlide+xml"/>
  <Override PartName="/ppt/tags/tag115.xml" ContentType="application/vnd.openxmlformats-officedocument.presentationml.tags+xml"/>
  <Override PartName="/ppt/notesSlides/notesSlide68.xml" ContentType="application/vnd.openxmlformats-officedocument.presentationml.notesSlide+xml"/>
  <Override PartName="/ppt/tags/tag116.xml" ContentType="application/vnd.openxmlformats-officedocument.presentationml.tags+xml"/>
  <Override PartName="/ppt/notesSlides/notesSlide69.xml" ContentType="application/vnd.openxmlformats-officedocument.presentationml.notesSlide+xml"/>
  <Override PartName="/ppt/tags/tag117.xml" ContentType="application/vnd.openxmlformats-officedocument.presentationml.tags+xml"/>
  <Override PartName="/ppt/notesSlides/notesSlide70.xml" ContentType="application/vnd.openxmlformats-officedocument.presentationml.notesSlide+xml"/>
  <Override PartName="/ppt/tags/tag118.xml" ContentType="application/vnd.openxmlformats-officedocument.presentationml.tags+xml"/>
  <Override PartName="/ppt/notesSlides/notesSlide71.xml" ContentType="application/vnd.openxmlformats-officedocument.presentationml.notesSlide+xml"/>
  <Override PartName="/ppt/tags/tag119.xml" ContentType="application/vnd.openxmlformats-officedocument.presentationml.tags+xml"/>
  <Override PartName="/ppt/notesSlides/notesSlide72.xml" ContentType="application/vnd.openxmlformats-officedocument.presentationml.notesSlide+xml"/>
  <Override PartName="/ppt/tags/tag120.xml" ContentType="application/vnd.openxmlformats-officedocument.presentationml.tags+xml"/>
  <Override PartName="/ppt/notesSlides/notesSlide73.xml" ContentType="application/vnd.openxmlformats-officedocument.presentationml.notesSlide+xml"/>
  <Override PartName="/ppt/tags/tag121.xml" ContentType="application/vnd.openxmlformats-officedocument.presentationml.tags+xml"/>
  <Override PartName="/ppt/notesSlides/notesSlide74.xml" ContentType="application/vnd.openxmlformats-officedocument.presentationml.notesSlide+xml"/>
  <Override PartName="/ppt/tags/tag122.xml" ContentType="application/vnd.openxmlformats-officedocument.presentationml.tags+xml"/>
  <Override PartName="/ppt/notesSlides/notesSlide75.xml" ContentType="application/vnd.openxmlformats-officedocument.presentationml.notesSlide+xml"/>
  <Override PartName="/ppt/tags/tag123.xml" ContentType="application/vnd.openxmlformats-officedocument.presentationml.tags+xml"/>
  <Override PartName="/ppt/notesSlides/notesSlide76.xml" ContentType="application/vnd.openxmlformats-officedocument.presentationml.notesSlide+xml"/>
  <Override PartName="/ppt/tags/tag124.xml" ContentType="application/vnd.openxmlformats-officedocument.presentationml.tags+xml"/>
  <Override PartName="/ppt/notesSlides/notesSlide77.xml" ContentType="application/vnd.openxmlformats-officedocument.presentationml.notesSlide+xml"/>
  <Override PartName="/ppt/tags/tag125.xml" ContentType="application/vnd.openxmlformats-officedocument.presentationml.tags+xml"/>
  <Override PartName="/ppt/notesSlides/notesSlide78.xml" ContentType="application/vnd.openxmlformats-officedocument.presentationml.notesSlide+xml"/>
  <Override PartName="/ppt/tags/tag126.xml" ContentType="application/vnd.openxmlformats-officedocument.presentationml.tags+xml"/>
  <Override PartName="/ppt/notesSlides/notesSlide79.xml" ContentType="application/vnd.openxmlformats-officedocument.presentationml.notesSlide+xml"/>
  <Override PartName="/ppt/tags/tag127.xml" ContentType="application/vnd.openxmlformats-officedocument.presentationml.tags+xml"/>
  <Override PartName="/ppt/notesSlides/notesSlide80.xml" ContentType="application/vnd.openxmlformats-officedocument.presentationml.notesSlide+xml"/>
  <Override PartName="/ppt/tags/tag128.xml" ContentType="application/vnd.openxmlformats-officedocument.presentationml.tags+xml"/>
  <Override PartName="/ppt/notesSlides/notesSlide81.xml" ContentType="application/vnd.openxmlformats-officedocument.presentationml.notesSlide+xml"/>
  <Override PartName="/ppt/tags/tag129.xml" ContentType="application/vnd.openxmlformats-officedocument.presentationml.tags+xml"/>
  <Override PartName="/ppt/notesSlides/notesSlide82.xml" ContentType="application/vnd.openxmlformats-officedocument.presentationml.notesSlide+xml"/>
  <Override PartName="/ppt/tags/tag130.xml" ContentType="application/vnd.openxmlformats-officedocument.presentationml.tags+xml"/>
  <Override PartName="/ppt/notesSlides/notesSlide83.xml" ContentType="application/vnd.openxmlformats-officedocument.presentationml.notesSlide+xml"/>
  <Override PartName="/ppt/tags/tag131.xml" ContentType="application/vnd.openxmlformats-officedocument.presentationml.tags+xml"/>
  <Override PartName="/ppt/notesSlides/notesSlide84.xml" ContentType="application/vnd.openxmlformats-officedocument.presentationml.notesSlide+xml"/>
  <Override PartName="/ppt/tags/tag132.xml" ContentType="application/vnd.openxmlformats-officedocument.presentationml.tags+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1" r:id="rId2"/>
  </p:sldMasterIdLst>
  <p:notesMasterIdLst>
    <p:notesMasterId r:id="rId88"/>
  </p:notesMasterIdLst>
  <p:handoutMasterIdLst>
    <p:handoutMasterId r:id="rId89"/>
  </p:handoutMasterIdLst>
  <p:sldIdLst>
    <p:sldId id="430" r:id="rId3"/>
    <p:sldId id="443" r:id="rId4"/>
    <p:sldId id="400" r:id="rId5"/>
    <p:sldId id="884" r:id="rId6"/>
    <p:sldId id="351" r:id="rId7"/>
    <p:sldId id="431" r:id="rId8"/>
    <p:sldId id="844" r:id="rId9"/>
    <p:sldId id="809" r:id="rId10"/>
    <p:sldId id="811" r:id="rId11"/>
    <p:sldId id="1592" r:id="rId12"/>
    <p:sldId id="1588" r:id="rId13"/>
    <p:sldId id="847" r:id="rId14"/>
    <p:sldId id="817" r:id="rId15"/>
    <p:sldId id="1612" r:id="rId16"/>
    <p:sldId id="855" r:id="rId17"/>
    <p:sldId id="1618" r:id="rId18"/>
    <p:sldId id="1619" r:id="rId19"/>
    <p:sldId id="823" r:id="rId20"/>
    <p:sldId id="1615" r:id="rId21"/>
    <p:sldId id="1617" r:id="rId22"/>
    <p:sldId id="1616" r:id="rId23"/>
    <p:sldId id="862" r:id="rId24"/>
    <p:sldId id="2123" r:id="rId25"/>
    <p:sldId id="1593" r:id="rId26"/>
    <p:sldId id="2131" r:id="rId27"/>
    <p:sldId id="2132" r:id="rId28"/>
    <p:sldId id="2140" r:id="rId29"/>
    <p:sldId id="1591" r:id="rId30"/>
    <p:sldId id="2135" r:id="rId31"/>
    <p:sldId id="2121" r:id="rId32"/>
    <p:sldId id="257" r:id="rId33"/>
    <p:sldId id="2125" r:id="rId34"/>
    <p:sldId id="851" r:id="rId35"/>
    <p:sldId id="2126" r:id="rId36"/>
    <p:sldId id="2128" r:id="rId37"/>
    <p:sldId id="2124" r:id="rId38"/>
    <p:sldId id="857" r:id="rId39"/>
    <p:sldId id="2089" r:id="rId40"/>
    <p:sldId id="413" r:id="rId41"/>
    <p:sldId id="1603" r:id="rId42"/>
    <p:sldId id="419" r:id="rId43"/>
    <p:sldId id="1594" r:id="rId44"/>
    <p:sldId id="831" r:id="rId45"/>
    <p:sldId id="826" r:id="rId46"/>
    <p:sldId id="2120" r:id="rId47"/>
    <p:sldId id="1595" r:id="rId48"/>
    <p:sldId id="2136" r:id="rId49"/>
    <p:sldId id="2139" r:id="rId50"/>
    <p:sldId id="2088" r:id="rId51"/>
    <p:sldId id="2141" r:id="rId52"/>
    <p:sldId id="2127" r:id="rId53"/>
    <p:sldId id="520" r:id="rId54"/>
    <p:sldId id="427" r:id="rId55"/>
    <p:sldId id="1609" r:id="rId56"/>
    <p:sldId id="2143" r:id="rId57"/>
    <p:sldId id="621" r:id="rId58"/>
    <p:sldId id="2093" r:id="rId59"/>
    <p:sldId id="832" r:id="rId60"/>
    <p:sldId id="1610" r:id="rId61"/>
    <p:sldId id="667" r:id="rId62"/>
    <p:sldId id="2130" r:id="rId63"/>
    <p:sldId id="835" r:id="rId64"/>
    <p:sldId id="2129" r:id="rId65"/>
    <p:sldId id="2092" r:id="rId66"/>
    <p:sldId id="281" r:id="rId67"/>
    <p:sldId id="858" r:id="rId68"/>
    <p:sldId id="306" r:id="rId69"/>
    <p:sldId id="292" r:id="rId70"/>
    <p:sldId id="833" r:id="rId71"/>
    <p:sldId id="2138" r:id="rId72"/>
    <p:sldId id="293" r:id="rId73"/>
    <p:sldId id="841" r:id="rId74"/>
    <p:sldId id="617" r:id="rId75"/>
    <p:sldId id="2142" r:id="rId76"/>
    <p:sldId id="2144" r:id="rId77"/>
    <p:sldId id="1669" r:id="rId78"/>
    <p:sldId id="1670" r:id="rId79"/>
    <p:sldId id="618" r:id="rId80"/>
    <p:sldId id="1672" r:id="rId81"/>
    <p:sldId id="883" r:id="rId82"/>
    <p:sldId id="345" r:id="rId83"/>
    <p:sldId id="623" r:id="rId84"/>
    <p:sldId id="839" r:id="rId85"/>
    <p:sldId id="622" r:id="rId86"/>
    <p:sldId id="448" r:id="rId87"/>
  </p:sldIdLst>
  <p:sldSz cx="12192000" cy="6858000"/>
  <p:notesSz cx="6858000" cy="9144000"/>
  <p:custDataLst>
    <p:tags r:id="rId90"/>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AFCADE-E96B-4871-9A74-E62EDDF8457E}">
          <p14:sldIdLst>
            <p14:sldId id="430"/>
            <p14:sldId id="443"/>
            <p14:sldId id="400"/>
          </p14:sldIdLst>
        </p14:section>
        <p14:section name="Section 1" id="{90426DE4-9C4B-4BC9-9ED4-910EF7F7DEBF}">
          <p14:sldIdLst>
            <p14:sldId id="884"/>
            <p14:sldId id="351"/>
          </p14:sldIdLst>
        </p14:section>
        <p14:section name="Section 2" id="{F3F27180-72D6-4E92-80DB-372882E27E51}">
          <p14:sldIdLst>
            <p14:sldId id="431"/>
            <p14:sldId id="844"/>
            <p14:sldId id="809"/>
            <p14:sldId id="811"/>
            <p14:sldId id="1592"/>
          </p14:sldIdLst>
        </p14:section>
        <p14:section name="Section 3" id="{8F291737-CD29-4EE8-88BE-CF189A70C798}">
          <p14:sldIdLst>
            <p14:sldId id="1588"/>
            <p14:sldId id="847"/>
            <p14:sldId id="817"/>
            <p14:sldId id="1612"/>
            <p14:sldId id="855"/>
            <p14:sldId id="1618"/>
            <p14:sldId id="1619"/>
            <p14:sldId id="823"/>
            <p14:sldId id="1615"/>
            <p14:sldId id="1617"/>
            <p14:sldId id="1616"/>
            <p14:sldId id="862"/>
            <p14:sldId id="2123"/>
            <p14:sldId id="1593"/>
          </p14:sldIdLst>
        </p14:section>
        <p14:section name="Guided Lab 1" id="{5A6BB32F-F0AF-475B-BFB5-93425AB0B517}">
          <p14:sldIdLst>
            <p14:sldId id="2131"/>
            <p14:sldId id="2132"/>
            <p14:sldId id="2140"/>
            <p14:sldId id="1591"/>
            <p14:sldId id="2135"/>
          </p14:sldIdLst>
        </p14:section>
        <p14:section name="Section 4" id="{64F5110B-39CE-4692-B17E-08A63556B66E}">
          <p14:sldIdLst>
            <p14:sldId id="2121"/>
            <p14:sldId id="257"/>
            <p14:sldId id="2125"/>
            <p14:sldId id="851"/>
            <p14:sldId id="2126"/>
            <p14:sldId id="2128"/>
          </p14:sldIdLst>
        </p14:section>
        <p14:section name="Section 5" id="{DB6A5EF7-2651-4902-976D-B635AE1DDE43}">
          <p14:sldIdLst>
            <p14:sldId id="2124"/>
            <p14:sldId id="857"/>
            <p14:sldId id="2089"/>
            <p14:sldId id="413"/>
            <p14:sldId id="1603"/>
            <p14:sldId id="419"/>
            <p14:sldId id="1594"/>
            <p14:sldId id="831"/>
            <p14:sldId id="826"/>
            <p14:sldId id="2120"/>
            <p14:sldId id="1595"/>
            <p14:sldId id="2136"/>
            <p14:sldId id="2139"/>
            <p14:sldId id="2088"/>
            <p14:sldId id="2141"/>
            <p14:sldId id="2127"/>
          </p14:sldIdLst>
        </p14:section>
        <p14:section name="Guided Lab 2" id="{61DA9936-1820-46E4-87F0-F7B82A675E46}">
          <p14:sldIdLst>
            <p14:sldId id="520"/>
            <p14:sldId id="427"/>
            <p14:sldId id="1609"/>
            <p14:sldId id="2143"/>
            <p14:sldId id="621"/>
          </p14:sldIdLst>
        </p14:section>
        <p14:section name="Section 6" id="{C0EAA2F5-DDFD-407C-BABB-28C3961B3DA2}">
          <p14:sldIdLst>
            <p14:sldId id="2093"/>
            <p14:sldId id="832"/>
            <p14:sldId id="1610"/>
            <p14:sldId id="667"/>
            <p14:sldId id="2130"/>
            <p14:sldId id="835"/>
            <p14:sldId id="2129"/>
          </p14:sldIdLst>
        </p14:section>
        <p14:section name="Section 7" id="{F43BB653-01CE-4A07-BA70-A6B14599AA65}">
          <p14:sldIdLst>
            <p14:sldId id="2092"/>
            <p14:sldId id="281"/>
            <p14:sldId id="858"/>
            <p14:sldId id="306"/>
            <p14:sldId id="292"/>
            <p14:sldId id="833"/>
            <p14:sldId id="2138"/>
            <p14:sldId id="293"/>
            <p14:sldId id="841"/>
            <p14:sldId id="617"/>
          </p14:sldIdLst>
        </p14:section>
        <p14:section name="Challenge Lab" id="{8E9A85A8-ED68-4112-AEF8-E6C4D3111921}">
          <p14:sldIdLst>
            <p14:sldId id="2142"/>
            <p14:sldId id="2144"/>
            <p14:sldId id="1669"/>
            <p14:sldId id="1670"/>
            <p14:sldId id="618"/>
            <p14:sldId id="1672"/>
          </p14:sldIdLst>
        </p14:section>
        <p14:section name="Module wrap-up" id="{30BA997A-A581-499F-B96C-EF5DFDB783B7}">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55"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14" clrIdx="2">
    <p:extLst>
      <p:ext uri="{19B8F6BF-5375-455C-9EA6-DF929625EA0E}">
        <p15:presenceInfo xmlns:p15="http://schemas.microsoft.com/office/powerpoint/2012/main" userId="S-1-5-21-1407069837-2091007605-538272213-25781389" providerId="AD"/>
      </p:ext>
    </p:extLst>
  </p:cmAuthor>
  <p:cmAuthor id="4" name="Charrette, Jen" initials="CJ" lastIdx="6" clrIdx="3">
    <p:extLst>
      <p:ext uri="{19B8F6BF-5375-455C-9EA6-DF929625EA0E}">
        <p15:presenceInfo xmlns:p15="http://schemas.microsoft.com/office/powerpoint/2012/main" userId="Charrette, Jen" providerId="None"/>
      </p:ext>
    </p:extLst>
  </p:cmAuthor>
  <p:cmAuthor id="5" name="Karthik Nagaraj" initials="KN" lastIdx="13" clrIdx="4">
    <p:extLst>
      <p:ext uri="{19B8F6BF-5375-455C-9EA6-DF929625EA0E}">
        <p15:presenceInfo xmlns:p15="http://schemas.microsoft.com/office/powerpoint/2012/main" userId="Karthik Nagaraj" providerId="None"/>
      </p:ext>
    </p:extLst>
  </p:cmAuthor>
  <p:cmAuthor id="6" name="clreece" initials="c" lastIdx="11" clrIdx="5">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29"/>
    <a:srgbClr val="FE5496"/>
    <a:srgbClr val="996633"/>
    <a:srgbClr val="16966D"/>
    <a:srgbClr val="2D75E7"/>
    <a:srgbClr val="4E24A7"/>
    <a:srgbClr val="E817E4"/>
    <a:srgbClr val="B3EB5B"/>
    <a:srgbClr val="535B63"/>
    <a:srgbClr val="31C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3218" autoAdjust="0"/>
    <p:restoredTop sz="83890" autoAdjust="0"/>
  </p:normalViewPr>
  <p:slideViewPr>
    <p:cSldViewPr snapToGrid="0" snapToObjects="1" showGuides="1">
      <p:cViewPr varScale="1">
        <p:scale>
          <a:sx n="94" d="100"/>
          <a:sy n="94" d="100"/>
        </p:scale>
        <p:origin x="708" y="90"/>
      </p:cViewPr>
      <p:guideLst>
        <p:guide orient="horz" pos="2160"/>
        <p:guide pos="3840"/>
      </p:guideLst>
    </p:cSldViewPr>
  </p:slideViewPr>
  <p:outlineViewPr>
    <p:cViewPr>
      <p:scale>
        <a:sx n="33" d="100"/>
        <a:sy n="33" d="100"/>
      </p:scale>
      <p:origin x="0" y="-23466"/>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52" d="100"/>
          <a:sy n="52" d="100"/>
        </p:scale>
        <p:origin x="2680"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tags" Target="tags/tag1.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AmazonECS/latest/developerguide/launch_types.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awsdocs/amazon-ecs-developer-guide/blob/master/doc_source/scheduling_tasks.md"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aws.amazon.com/AmazonECS/latest/developerguide/launch_types.html"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mazonaws.cn/en_us/AmazonECS/latest/developerguide/cloudwatch_alarm_autoscaling.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aws.amazon.com/blogs/aws/aws-ecs-cluster-auto-scaling-is-now-generally-available/" TargetMode="External"/><Relationship Id="rId4" Type="http://schemas.openxmlformats.org/officeDocument/2006/relationships/hyperlink" Target="https://docs.aws.amazon.com/AmazonECS/latest/developerguide/cluster-auto-scaling.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ws.amazon.com/cloud-map/" TargetMode="External"/><Relationship Id="rId7" Type="http://schemas.openxmlformats.org/officeDocument/2006/relationships/hyperlink" Target="https://www.youtube.com/watch?v=qTE1PbdY3hY"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aws.amazon.com/app-mesh/" TargetMode="External"/><Relationship Id="rId5" Type="http://schemas.openxmlformats.org/officeDocument/2006/relationships/hyperlink" Target="https://aws.amazon.com/about-aws/whats-new/2018/11/aws-fargate-and-amazon-ecs-now-integrate-with-aws-cloud-map/" TargetMode="External"/><Relationship Id="rId4" Type="http://schemas.openxmlformats.org/officeDocument/2006/relationships/hyperlink" Target="https://aws.amazon.com/blogs/opensource/aws-cloud-map-service-discovery-serverless-application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modern-app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amazon.com/lambda/"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aws.amazon.com/blogs/networking-and-content-delivery/adding-http-security-headers-using-lambdaedge-and-amazon-cloudfront/" TargetMode="External"/><Relationship Id="rId4" Type="http://schemas.openxmlformats.org/officeDocument/2006/relationships/hyperlink" Target="https://aws.amazon.com/lambda/edge/"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aws.amazon.com/lambda/latest/dg/lambda-runtim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aws.amazon.com/lambda/latest/dg/limits.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aws.amazon.com/lambda/pricing/"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aws.amazon.com/lambda/latest/dg/configuration-layers.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aws.amazon.com/lambda/latest/dg/gettingstarted-limit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aws.amazon.com/waf/latest/developerguide/what-is-aws-waf.html"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aws.amazon.com/api-gateway/faqs/#Security_and_Authoriza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ws.amazon.com/blogs/compute/from-poll-to-push-transform-apis-using-amazon-api-gateway-rest-apis-and-websocket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aws.amazon.com/step-function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aws.amazon.com/step-functions/latest/dg/concepts-states.html"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aws.amazon.com/step-functions/latest/dg/concepts-amazon-states-language.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aws.amazon.com/solutions/latest/video-on-demand/architecture.html"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micro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aws.amazon.com/getting-started/projects/break-monolith-app-microservices-ecs-docker-ec2/" TargetMode="External"/><Relationship Id="rId7" Type="http://schemas.openxmlformats.org/officeDocument/2006/relationships/hyperlink" Target="https://docs.aws.amazon.com/sdk-for-javascript/v2/developer-guide/using-lambda-functions.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s://d1.awsstatic.com/whitepapers/architecture/AWS-Serverless-Applications-Lens.pdf" TargetMode="External"/><Relationship Id="rId5" Type="http://schemas.openxmlformats.org/officeDocument/2006/relationships/hyperlink" Target="https://d1.awsstatic.com/whitepapers/AWS_Serverless_Multi-Tier_Architectures.pdf" TargetMode="External"/><Relationship Id="rId4" Type="http://schemas.openxmlformats.org/officeDocument/2006/relationships/hyperlink" Target="https://d1.awsstatic.com/whitepapers/serverless-architectures-with-aws-lambda.pdf"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Bem-vindo ao Módulo 13: Criar microsserviços e arquiteturas sem servidor.</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aplicações de microsserviços são compostas por serviços independentes que se comunicam por APIs bem definidas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microsserviços compartilham as seguintes características: </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Descentralizados: </a:t>
            </a:r>
            <a:r>
              <a:rPr lang="pt-BR"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microsserviços são descentralizados na forma como são desenvolvidos, implantados, gerenciados e operados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Independentes: cada serviço do componente de uma arquitetura de microsserviços pode ser desenvolvido, implantado, operado e dimensionado sem afetar a função de outros serviços</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Especializados: cada serviço de componente é projetado para um conjunto de recursos e se concentra em resolver um problema específico</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Poliglota: a</a:t>
            </a:r>
            <a:r>
              <a:rPr lang="pt-BR"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 arquiteturas de microsserviços adotam uma abordagem heterogênea para sistemas operacionais, linguagens de programação, armazenamentos de dados e ferramentas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Caixas pretas: o</a:t>
            </a:r>
            <a:r>
              <a:rPr lang="pt-BR"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 detalhes da complexidade dos componentes de microsserviços ficam escondidos de outros componentes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cria, você executa: </a:t>
            </a:r>
            <a:r>
              <a:rPr lang="pt-BR"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DevOps é um princípio organizacional fundamental para microsserviços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11733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3: Criar aplicações de microsserviços com serviços de contêiner da AWS.</a:t>
            </a:r>
          </a:p>
        </p:txBody>
      </p:sp>
    </p:spTree>
    <p:extLst>
      <p:ext uri="{BB962C8B-B14F-4D97-AF65-F5344CB8AC3E}">
        <p14:creationId xmlns:p14="http://schemas.microsoft.com/office/powerpoint/2010/main" val="369135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você cria uma arquitetura de microsserviço, pode usar contêineres para o poder de processamento.</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a:t>
            </a:r>
            <a:r>
              <a:rPr lang="pt-BR" b="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contêineres </a:t>
            </a: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são um método de virtualização de sistema operacional que permite executar uma aplicação e as dependências dela em processos com recursos isolados. </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contêiner é um pacote de software leve e independente. Ele contém tudo o que uma aplicação de software precisa para ser executada, como código da aplicação, mecanismo de tempo de execução, ferramentas do sistema, bibliotecas do sistema e configurações. </a:t>
            </a:r>
          </a:p>
        </p:txBody>
      </p:sp>
    </p:spTree>
    <p:extLst>
      <p:ext uri="{BB962C8B-B14F-4D97-AF65-F5344CB8AC3E}">
        <p14:creationId xmlns:p14="http://schemas.microsoft.com/office/powerpoint/2010/main" val="1378453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contêineres podem ajudar a garantir rapidez, confiabilidade e consistência de implantação de aplicações, independentemente do ambiente de implantação. Os contêineres também oferecem controle mais granular sobre os recursos, o que melhora a eficiência da infraestrutura.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81258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Um contêiner é criado a partir de um modelo somente leitura que é chamado de </a:t>
            </a:r>
            <a:r>
              <a:rPr lang="pt-BR" i="1" dirty="0">
                <a:latin typeface="Amazon Ember" panose="020B0603020204020204" pitchFamily="34" charset="0"/>
                <a:ea typeface="Amazon Ember" panose="020B0603020204020204" pitchFamily="34" charset="0"/>
                <a:cs typeface="Amazon Ember" panose="020B0603020204020204" pitchFamily="34" charset="0"/>
              </a:rPr>
              <a:t>imagem</a:t>
            </a:r>
            <a:r>
              <a:rPr lang="pt-BR" dirty="0">
                <a:latin typeface="Amazon Ember" panose="020B0603020204020204" pitchFamily="34" charset="0"/>
                <a:ea typeface="Amazon Ember" panose="020B0603020204020204" pitchFamily="34" charset="0"/>
                <a:cs typeface="Amazon Ember" panose="020B0603020204020204" pitchFamily="34" charset="0"/>
              </a:rPr>
              <a:t>. Normalmente, as imagens são criadas de um Dockerfile, que é um arquivo de texto simples que especifica todos os componentes que estão incluídos no contêiner. Você pode criar imagens do zero ou usar imagens que outras pessoas criaram e publicaram em um registro de contêiner público ou privado.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Uma imagem de contêiner é o snapshot do sistema de arquivos que está disponível para o contêiner. Por exemplo, você pode ter o sistema operacional Debian como uma imagem de contêiner. Quando você executa esse contêiner, um sistema operacional Debian fica disponível para ele. Você também pode empacotar todas as dependências de código na imagem de contêiner e usá-la como artefato de código.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As imagens de contêiner são armazenadas em um </a:t>
            </a:r>
            <a:r>
              <a:rPr lang="pt-BR" i="1" dirty="0">
                <a:latin typeface="Amazon Ember" panose="020B0603020204020204" pitchFamily="34" charset="0"/>
                <a:ea typeface="Amazon Ember" panose="020B0603020204020204" pitchFamily="34" charset="0"/>
                <a:cs typeface="Amazon Ember" panose="020B0603020204020204" pitchFamily="34" charset="0"/>
              </a:rPr>
              <a:t>registro.</a:t>
            </a:r>
            <a:r>
              <a:rPr lang="pt-BR" dirty="0">
                <a:latin typeface="Amazon Ember" panose="020B0603020204020204" pitchFamily="34" charset="0"/>
                <a:ea typeface="Amazon Ember" panose="020B0603020204020204" pitchFamily="34" charset="0"/>
                <a:cs typeface="Amazon Ember" panose="020B0603020204020204" pitchFamily="34" charset="0"/>
              </a:rPr>
              <a:t> Você pode fazer download das imagens do registro e executá-las em seu cluster. Os registros podem existir dentro ou fora da infraestrutura da AWS.</a:t>
            </a:r>
          </a:p>
        </p:txBody>
      </p:sp>
    </p:spTree>
    <p:extLst>
      <p:ext uri="{BB962C8B-B14F-4D97-AF65-F5344CB8AC3E}">
        <p14:creationId xmlns:p14="http://schemas.microsoft.com/office/powerpoint/2010/main" val="3781874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executar os contêineres no Amazon Elastic Container Service (Amazon ECS). O Amazon ECS é um serviço de gerenciamento de contêineres altamente escalável e de alta performance. Ele é compatível com contêineres do Docker e permite que você execute facilmente aplicações em um cluster gerenciado de instâncias do Amazon Elastic Compute Cloud (Amazon EC2).</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Amazon ECS é um serviço de cluster escalável para hospedagem de contêineres que: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Pode dimensionar até milhares de contêineres do Docker em segundos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Monitora a implantação de contêineres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Gerencia o estado do cluster que executa os contêineres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Programa contêineres usando um programador interno ou de terceiros (Apache Mesos, Blox)</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É extensível usando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Pode ser executado com os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tipos de execução</a:t>
            </a:r>
            <a:r>
              <a:rPr lang="pt-BR" dirty="0">
                <a:latin typeface="Amazon Ember" panose="020B0603020204020204" pitchFamily="34" charset="0"/>
                <a:ea typeface="Amazon Ember" panose="020B0603020204020204" pitchFamily="34" charset="0"/>
                <a:cs typeface="Amazon Ember" panose="020B0603020204020204" pitchFamily="34" charset="0"/>
              </a:rPr>
              <a:t>do AWS Fargate ou do Amazon EC2</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executar os clusters do ECS em grande escala misturando instâncias spot, sob demanda e reservadas.</a:t>
            </a:r>
          </a:p>
        </p:txBody>
      </p:sp>
    </p:spTree>
    <p:extLst>
      <p:ext uri="{BB962C8B-B14F-4D97-AF65-F5344CB8AC3E}">
        <p14:creationId xmlns:p14="http://schemas.microsoft.com/office/powerpoint/2010/main" val="2379277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63828"/>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ECS é um serviço regional que simplifica a execução de contêineres de aplicações de uma maneira altamente disponível em várias Zonas de disponibilidade em uma região. Você pode criar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clusters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do ECS em uma Virtual Private Cloud (VPC) nova ou existente. Um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cluster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 agrupamento lógico de recursos.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Depois que um cluster estiver funcionando, você poderá criar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definições e serviços de tarefa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que especificam quais imagens de contêiner do Docker executar em seus clusters.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Uma </a:t>
            </a:r>
            <a:r>
              <a:rPr lang="pt-BR" sz="1100" i="1" dirty="0">
                <a:latin typeface="Amazon Ember" panose="020B0603020204020204" pitchFamily="34" charset="0"/>
                <a:ea typeface="Amazon Ember" panose="020B0603020204020204" pitchFamily="34" charset="0"/>
                <a:cs typeface="Amazon Ember" panose="020B0603020204020204" pitchFamily="34" charset="0"/>
              </a:rPr>
              <a:t>definição de tarefa </a:t>
            </a:r>
            <a:r>
              <a:rPr lang="pt-BR" sz="1100" dirty="0">
                <a:latin typeface="Amazon Ember" panose="020B0603020204020204" pitchFamily="34" charset="0"/>
                <a:ea typeface="Amazon Ember" panose="020B0603020204020204" pitchFamily="34" charset="0"/>
                <a:cs typeface="Amazon Ember" panose="020B0603020204020204" pitchFamily="34" charset="0"/>
              </a:rPr>
              <a:t>é um arquivo de texto no formato </a:t>
            </a:r>
            <a:r>
              <a:rPr lang="pt-BR" sz="1100" b="0" i="0" u="none" strike="noStrike"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JSON</a:t>
            </a:r>
            <a:r>
              <a:rPr lang="pt-BR" sz="1100" dirty="0">
                <a:latin typeface="Amazon Ember" panose="020B0603020204020204" pitchFamily="34" charset="0"/>
                <a:ea typeface="Amazon Ember" panose="020B0603020204020204" pitchFamily="34" charset="0"/>
                <a:cs typeface="Amazon Ember" panose="020B0603020204020204" pitchFamily="34" charset="0"/>
              </a:rPr>
              <a:t> (JavaScript Object Notation). Ela </a:t>
            </a:r>
            <a:r>
              <a:rPr lang="pt-BR" sz="1100" b="0" dirty="0">
                <a:latin typeface="Amazon Ember" panose="020B0603020204020204" pitchFamily="34" charset="0"/>
                <a:ea typeface="Amazon Ember" panose="020B0603020204020204" pitchFamily="34" charset="0"/>
                <a:cs typeface="Amazon Ember" panose="020B0603020204020204" pitchFamily="34" charset="0"/>
              </a:rPr>
              <a:t>descreve um ou mais contêineres</a:t>
            </a:r>
            <a:r>
              <a:rPr lang="pt-BR" sz="1100" dirty="0">
                <a:latin typeface="Amazon Ember" panose="020B0603020204020204" pitchFamily="34" charset="0"/>
                <a:ea typeface="Amazon Ember" panose="020B0603020204020204" pitchFamily="34" charset="0"/>
                <a:cs typeface="Amazon Ember" panose="020B0603020204020204" pitchFamily="34" charset="0"/>
              </a:rPr>
              <a:t>, até no máximo 10, que formam a aplicação. Você pode pensar nela como um esquema da aplicação. As definições de tarefa especificam parâmetros para a aplicação. Por exemplo, quais contêineres e tipo de execução usar. Outros parâmetros incluem quais portas devem ser abertas para a aplicação e quais volumes de dados devem ser usados com os contêineres na tarefa. </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serviço</a:t>
            </a:r>
            <a:r>
              <a:rPr lang="pt-BR" dirty="0">
                <a:latin typeface="Amazon Ember" panose="020B0603020204020204" pitchFamily="34" charset="0"/>
                <a:ea typeface="Amazon Ember" panose="020B0603020204020204" pitchFamily="34" charset="0"/>
                <a:cs typeface="Amazon Ember" panose="020B0603020204020204" pitchFamily="34" charset="0"/>
              </a:rPr>
              <a:t> permite especificar quantas cópias de sua definição de tarefa executar e manter em um cluster. Como opção, você pode usar um balanceador de carga do Elastic Load Balancing para distribuir tráfego de entrada para contêineres em seu serviço. O Amazon ECS mantém esse número de tarefas e coordena a programação de tarefas com o balanceador de carga.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Depois de criar uma definição de tarefa para a aplicação, você pode especificar o número de tarefas que serão executadas em seu cluster. Uma </a:t>
            </a:r>
            <a:r>
              <a:rPr lang="pt-BR" sz="1100" b="0" i="1" dirty="0">
                <a:latin typeface="Amazon Ember" panose="020B0603020204020204" pitchFamily="34" charset="0"/>
                <a:ea typeface="Amazon Ember" panose="020B0603020204020204" pitchFamily="34" charset="0"/>
                <a:cs typeface="Amazon Ember" panose="020B0603020204020204" pitchFamily="34" charset="0"/>
              </a:rPr>
              <a:t>tarefa </a:t>
            </a:r>
            <a:r>
              <a:rPr lang="pt-BR" sz="1100" dirty="0">
                <a:latin typeface="Amazon Ember" panose="020B0603020204020204" pitchFamily="34" charset="0"/>
                <a:ea typeface="Amazon Ember" panose="020B0603020204020204" pitchFamily="34" charset="0"/>
                <a:cs typeface="Amazon Ember" panose="020B0603020204020204" pitchFamily="34" charset="0"/>
              </a:rPr>
              <a:t>é a instanciação de uma definição de tarefa dentro de um cluster. Quando você usa o Amazon ECS para executar tarefas, as coloca em um </a:t>
            </a:r>
            <a:r>
              <a:rPr lang="pt-BR" sz="1100" i="0" dirty="0">
                <a:latin typeface="Amazon Ember" panose="020B0603020204020204" pitchFamily="34" charset="0"/>
                <a:ea typeface="Amazon Ember" panose="020B0603020204020204" pitchFamily="34" charset="0"/>
                <a:cs typeface="Amazon Ember" panose="020B0603020204020204" pitchFamily="34" charset="0"/>
              </a:rPr>
              <a:t>cluster</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O Amazon ECS faz download das imagens do seu contêiner a partir de um registro que você especifica e executa essas imagens dentro do seu cluster.</a:t>
            </a:r>
          </a:p>
        </p:txBody>
      </p:sp>
    </p:spTree>
    <p:extLst>
      <p:ext uri="{BB962C8B-B14F-4D97-AF65-F5344CB8AC3E}">
        <p14:creationId xmlns:p14="http://schemas.microsoft.com/office/powerpoint/2010/main" val="3115477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75039"/>
          </a:xfrm>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O Amazon ECS oferece dois tipos de execução para hospedar as aplicações em contêiner. </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Você pode usar o tipo de execução do Fargate para hospedar seu cluster em uma infraestrutura sem servidor que o Amazon ECS gerencia.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só precisa empacotar a aplicação em contêineres, especificar os requisitos de CPU e memória, definir políticas de redes e do AWS Identity and Access Management (IAM) e executar a aplicação. </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Como alternativa, se desejar mais controle, você poderá usar o tipo de execução do EC2 para hospedar suas tarefas em um cluster de instâncias de contêiner do EC2 que </a:t>
            </a:r>
            <a:r>
              <a:rPr lang="pt-BR" sz="1100" i="1" dirty="0">
                <a:latin typeface="Amazon Ember" panose="020B0603020204020204" pitchFamily="34" charset="0"/>
                <a:ea typeface="Amazon Ember" panose="020B0603020204020204" pitchFamily="34" charset="0"/>
                <a:cs typeface="Amazon Ember" panose="020B0603020204020204" pitchFamily="34" charset="0"/>
              </a:rPr>
              <a:t>você gerencia.</a:t>
            </a:r>
            <a:r>
              <a:rPr lang="pt-BR" sz="1100" dirty="0">
                <a:latin typeface="Amazon Ember" panose="020B0603020204020204" pitchFamily="34" charset="0"/>
                <a:ea typeface="Amazon Ember" panose="020B0603020204020204" pitchFamily="34" charset="0"/>
                <a:cs typeface="Amazon Ember" panose="020B0603020204020204" pitchFamily="34" charset="0"/>
              </a:rPr>
              <a:t> Uma </a:t>
            </a:r>
            <a:r>
              <a:rPr lang="pt-BR" sz="1100" i="1" dirty="0">
                <a:latin typeface="Amazon Ember" panose="020B0603020204020204" pitchFamily="34" charset="0"/>
                <a:ea typeface="Amazon Ember" panose="020B0603020204020204" pitchFamily="34" charset="0"/>
                <a:cs typeface="Amazon Ember" panose="020B0603020204020204" pitchFamily="34" charset="0"/>
              </a:rPr>
              <a:t>instância de contêiner</a:t>
            </a:r>
            <a:r>
              <a:rPr lang="pt-BR" sz="1100" dirty="0">
                <a:latin typeface="Amazon Ember" panose="020B0603020204020204" pitchFamily="34" charset="0"/>
                <a:ea typeface="Amazon Ember" panose="020B0603020204020204" pitchFamily="34" charset="0"/>
                <a:cs typeface="Amazon Ember" panose="020B0603020204020204" pitchFamily="34" charset="0"/>
              </a:rPr>
              <a:t> é uma instância do EC2 que executa o </a:t>
            </a:r>
            <a:r>
              <a:rPr lang="pt-BR" sz="1100" b="0" i="1" dirty="0">
                <a:latin typeface="Amazon Ember" panose="020B0603020204020204" pitchFamily="34" charset="0"/>
                <a:ea typeface="Amazon Ember" panose="020B0603020204020204" pitchFamily="34" charset="0"/>
                <a:cs typeface="Amazon Ember" panose="020B0603020204020204" pitchFamily="34" charset="0"/>
              </a:rPr>
              <a:t>agente de contêiner do Amazon ECS</a:t>
            </a:r>
            <a:r>
              <a:rPr lang="pt-BR" sz="1100" dirty="0">
                <a:latin typeface="Amazon Ember" panose="020B0603020204020204" pitchFamily="34" charset="0"/>
                <a:ea typeface="Amazon Ember" panose="020B0603020204020204" pitchFamily="34" charset="0"/>
                <a:cs typeface="Amazon Ember" panose="020B0603020204020204" pitchFamily="34" charset="0"/>
              </a:rPr>
              <a:t>. Você pode usar o Amazon ECS para programar a colocação de contêineres no cluster com base nas necessidades de recursos, nas políticas de isolamento e nos requisitos de disponibilidade. Para obter informações sobre diferentes opções de programação,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Programar tarefas do Amazon ECS</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ECS controla todos os recursos de CPU, memória e outros recursos no cluster. Ele também encontra o melhor servidor para executar um contêiner com base nos requisitos de recursos especificados. </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Para obter mais informações sobre os tipos de execução do Fargate e do EC2,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Tipos de execução do Amazon ECS</a:t>
            </a:r>
            <a:r>
              <a:rPr lang="pt-BR" sz="1100"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62210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17839"/>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criar um grupo de Auto Scaling para um cluster do Amazon ECS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grupo de Auto Scaling contém instâncias de contêiner que você pode dimensionar na horizontal (e na vertical) usando alarmes do Amazon CloudWatch. Se você configurar seu grupo de Auto Scaling para remover instâncias de contêiner, todas as tarefas em execução nas instâncias de contêiner removidas serão interrompidas. Se suas tarefas estiverem em execução como parte de um serviço, o Amazon ECS as reiniciará em outra instância se os recursos necessários estiverem disponíveis. Exemplos desses recursos necessários incluem CPU, memória e portas. No entanto, as tarefas que foram iniciadas manualmente não serão reiniciadas de maneira automática.</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também pode aproveitar o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Auto Scaling de clusters do Amazon ECS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que oferece mais controle sobre como você dimensiona tarefas em um cluster. Isso aumenta a velocidade e a confiabilidade do dimensionamento horizontal do cluster. Ele fornece controle sobre a quantidade de capacidade adicional que é mantida no cluster e gerencia de modo automático o encerramento da instância em dimensionamento vertical.</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o Auto Scaling de clusters, você pode configurar o Amazon ECS para dimensionar seu grupo de Auto Scaling automaticamente. O Auto Scaling de clusters depende de provedores de capacidade, que vinculam o cluster do ECS aos grupos de Auto Scaling que você deseja usar. Cada grupo de Auto Scaling está associado a um provedor de capacidade, e cada um destes tem apenas um grupo de Auto Scaling. No entanto, muitos provedores de capacidade podem ser associados a um cluster do ECS. Para dimensionar o cluster inteiro automaticamente, cada provedor de capacidade gerencia a escalabilidade do grupo de Auto Scaling associado.</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o Auto Scaling de clusters, consulte a publicação do Blog de notícias da AWS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5"/>
              </a:rPr>
              <a:t>Auto Scaling de clusters do Amazon ECS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028079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Novamente, considere a aplicação monolítica que você viu anteriormente, em que toda a aplicação é executada como um único serviço. Para rearquitetar essa aplicação usando uma arquitetura de microsserviços, você pode executar cada processo de aplicação como um serviço separado dentro do próprio contêiner. Com uma arquitetura de microsserviços, os serviços podem ser dimensionados e atualizados independentemente dos outros.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Para implantar a aplicação monolítica como uma aplicação de microsserviço, primeiro crie e marque uma imagem para cada serviço. Em seguida, registre as imagens com o Amazon Elastic Container Registry (Amazon ECR).</a:t>
            </a:r>
            <a:endParaRPr lang="en-US" dirty="0">
              <a:latin typeface="Amazon Ember" panose="020B0603020204020204" pitchFamily="34" charset="0"/>
            </a:endParaRPr>
          </a:p>
        </p:txBody>
      </p:sp>
    </p:spTree>
    <p:extLst>
      <p:ext uri="{BB962C8B-B14F-4D97-AF65-F5344CB8AC3E}">
        <p14:creationId xmlns:p14="http://schemas.microsoft.com/office/powerpoint/2010/main" val="98492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3197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inclui as seguintes seções: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Introdução aos microsserviços</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Criar aplicações de microsserviços com os serviços de contêiner da AWS</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Introdução a arquiteturas sem servidor</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Criar arquiteturas sem servidor com o AWS Lambda</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Estender arquiteturas sem servidor com o Amazon API Gateway</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Orquestrar microsserviços com o AWS Step Functions</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também inclui:</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Duas demonstrações do AWS Lambda</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laboratório guiado opcional em que você refatorará uma aplicação monolítica em microsserviços</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laboratório guiado em que você implementará uma arquitetura sem servidor na AWS com o Amazon S3, o AWS Lambda, o Amazon DynamoDB e o Amazon SNS</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laboratório de desafio em que você usará o AWS Lambda e o Amazon Simple Notification Service (Amazon SNS) para gerar e enviar um relatório de vendas diárias para a cafeteria.</a:t>
            </a:r>
          </a:p>
          <a:p>
            <a:pPr marL="171450" indent="-171450" rtl="0">
              <a:buFont typeface="Arial" panose="020B0604020202020204" pitchFamily="34" charset="0"/>
              <a:buChar cha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deverá realizar um teste de conhecimento que será usado para avaliar sua compreensão dos principais conceitos abordados neste módulo.</a:t>
            </a: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Depois disso, escolha um tipo de execução e crie um novo serviço para cada pedaço da aplicação monolítica original. O Amazon ECS implanta cada serviço no próprio contêiner em um cluster do ECS.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Em seguida, crie um grupo de destino para cada serviço. O grupo de destino rastreia as instâncias e as portas de cada contêiner em execução para esse serviço.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63545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Por fim, crie um Application Load Balancer e configure regras de listener para se conectar aos serviços. O listener verifica as solicitações de conexão recebidas para o balanceador de carga e usa as regras para direcionar o tráfego adequadamente. No exemplo, o listener do Application Load Balancer detecta solicitações de serviço HTTP na porta 80 e as direciona para o serviço apropriado.</a:t>
            </a:r>
          </a:p>
        </p:txBody>
      </p:sp>
    </p:spTree>
    <p:extLst>
      <p:ext uri="{BB962C8B-B14F-4D97-AF65-F5344CB8AC3E}">
        <p14:creationId xmlns:p14="http://schemas.microsoft.com/office/powerpoint/2010/main" val="3712447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396565"/>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AWS Cloud Map e o AWS App Mesh são duas ferramentas que podem ajudar a criar arquiteturas de microsserviços altamente disponíveis.</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O AWS Cloud Map</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 serviço de descoberta totalmente gerenciado para recursos de nuvem. Você pode usá-lo para definir nomes personalizados para seus recursos de aplicações (como bancos de dados, filas, microsserviços e outros recursos de nuvem). O AWS Cloud Map mantém o local atualizado desses recursos que mudam dinamicamente. Essa manutenção de local aumenta a disponibilidade da aplicação porque o serviço Web sempre descobre os locais mais atualizados dos recursos. Você pode adicionar e registrar qualquer recurso com intervenção manual mínima de mapeamentos. O </a:t>
            </a:r>
            <a:r>
              <a:rPr lang="pt-BR" dirty="0">
                <a:latin typeface="Amazon Ember" panose="020B0603020204020204" pitchFamily="34" charset="0"/>
                <a:ea typeface="Amazon Ember" panose="020B0603020204020204" pitchFamily="34" charset="0"/>
                <a:cs typeface="Amazon Ember" panose="020B0603020204020204" pitchFamily="34" charset="0"/>
              </a:rPr>
              <a:t>AWS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 Map auxilia na descoberta de serviços, na integração contínua e no monitoramento de integridade de seus microsserviços e suas aplicações.</a:t>
            </a:r>
            <a:r>
              <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o AWS Cloud Map, leia esta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publicação do blog de código aberto da AWS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saber mais sobre como você pode usar o AWS Cloud Map para permitir que os serviços em contêiner descubram e se conectem entre si, leia </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O AWS Fargate, o Amazon EKS e o Amazon ECS agora se integram ao AWS Cloud Map</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criar suas definições de tarefa, você pode habilitar a integração com o App Mesh. O </a:t>
            </a: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AWS App Mesh</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captura métricas, logs e rastreamentos de todos os microsserviços. É possível exportar esses dados para o Amazon CloudWatch, o AWS X-Ray e as ferramentas compatíveis da comunidade e de parceiros da Rede de parceiros da AWS (APN) para monitoramento e rastreamento. O AWS App Mesh também </a:t>
            </a:r>
            <a:r>
              <a:rPr lang="pt-BR"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permite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controlar como o tráfego flui entre os microsserviços para garantir que todos os serviços estejam altamente disponíveis durante implantações, após falhas e conforme a aplicação é dimensionada.</a:t>
            </a:r>
          </a:p>
          <a:p>
            <a:pPr rtl="0"/>
            <a:r>
              <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App Mesh permite que você configure microsserviços para que se conectem diretamente entre si por meio de um proxy, em vez de exigir código dentro da aplicação, ou com o uso de um balanceador de carga. O App Mesh usa o Envoy, um proxy de service mesh de código aberto, implantado juntamente com contêineres de microsserviços. </a:t>
            </a:r>
          </a:p>
          <a:p>
            <a:pPr rtl="0"/>
            <a:endParaRPr lang="en-US"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o AWS Cloud Map e o AWS App Mesh, consulte este </a:t>
            </a:r>
            <a:r>
              <a:rPr lang="pt-BR" dirty="0">
                <a:latin typeface="Amazon Ember" panose="020B0603020204020204" pitchFamily="34" charset="0"/>
                <a:ea typeface="Amazon Ember" panose="020B0603020204020204" pitchFamily="34" charset="0"/>
                <a:cs typeface="Amazon Ember" panose="020B0603020204020204" pitchFamily="34" charset="0"/>
                <a:hlinkClick r:id="rId7"/>
              </a:rPr>
              <a:t>vídeo da AWS no YouTube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18189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20491"/>
          </a:xfrm>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Nesta seção, você aprendeu que o Amazon ECS oferece dois tipos de execução: EC2 e Fargate.</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hlinkClick r:id="rId3"/>
              </a:rPr>
              <a:t>O AWS Fargate</a:t>
            </a:r>
            <a:r>
              <a:rPr lang="pt-BR">
                <a:latin typeface="Amazon Ember" panose="020B0603020204020204" pitchFamily="34" charset="0"/>
                <a:ea typeface="Amazon Ember" panose="020B0603020204020204" pitchFamily="34" charset="0"/>
                <a:cs typeface="Amazon Ember" panose="020B0603020204020204" pitchFamily="34" charset="0"/>
              </a:rPr>
              <a:t> é um serviço de contêiner totalmente gerenciado que funciona com o Amazon ECS e o Amazon Elastic Kubernetes Service (Amazon EKS). </a:t>
            </a: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Ele permite que você execute contêineres sem a necessidade de gerenciar servidores ou clusters. Com o AWS Fargate, você não precisa mais provisionar, configurar e dimensionar clusters de máquinas virtuais para executar contêineres. Como resultado, você não precisa escolher tipos de servidor, decidir quando escalar os clusters ou otimizar o empacotamento de clusters. O AWS Fargate reduz a necessidade de interagir ou se preocupar com servidores ou clusters. O Fargate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permite que você se </a:t>
            </a: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concentre no projeto e na criação de aplicações em vez de gerenciar a infraestrutura na qual eles são executados. </a:t>
            </a:r>
          </a:p>
        </p:txBody>
      </p:sp>
    </p:spTree>
    <p:extLst>
      <p:ext uri="{BB962C8B-B14F-4D97-AF65-F5344CB8AC3E}">
        <p14:creationId xmlns:p14="http://schemas.microsoft.com/office/powerpoint/2010/main" val="2429475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ECS é um serviço de gerenciamento de contêineres altamente escalável e de alta performance. Ele é compatível com contêineres do </a:t>
            </a:r>
            <a:r>
              <a:rPr lang="pt-BR" dirty="0" err="1">
                <a:latin typeface="Amazon Ember" panose="020B0603020204020204" pitchFamily="34" charset="0"/>
                <a:ea typeface="Amazon Ember" panose="020B0603020204020204" pitchFamily="34" charset="0"/>
                <a:cs typeface="Amazon Ember" panose="020B0603020204020204" pitchFamily="34" charset="0"/>
              </a:rPr>
              <a:t>Docker</a:t>
            </a:r>
            <a:r>
              <a:rPr lang="pt-BR" dirty="0">
                <a:latin typeface="Amazon Ember" panose="020B0603020204020204" pitchFamily="34" charset="0"/>
                <a:ea typeface="Amazon Ember" panose="020B0603020204020204" pitchFamily="34" charset="0"/>
                <a:cs typeface="Amazon Ember" panose="020B0603020204020204" pitchFamily="34" charset="0"/>
              </a:rPr>
              <a:t> e permite que você execute facilmente aplicações em um cluster gerenciado de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Auto </a:t>
            </a:r>
            <a:r>
              <a:rPr lang="pt-BR" dirty="0" err="1">
                <a:latin typeface="Amazon Ember" panose="020B0603020204020204" pitchFamily="34" charset="0"/>
                <a:ea typeface="Amazon Ember" panose="020B0603020204020204" pitchFamily="34" charset="0"/>
                <a:cs typeface="Amazon Ember" panose="020B0603020204020204" pitchFamily="34" charset="0"/>
              </a:rPr>
              <a:t>Scaling</a:t>
            </a:r>
            <a:r>
              <a:rPr lang="pt-BR" dirty="0">
                <a:latin typeface="Amazon Ember" panose="020B0603020204020204" pitchFamily="34" charset="0"/>
                <a:ea typeface="Amazon Ember" panose="020B0603020204020204" pitchFamily="34" charset="0"/>
                <a:cs typeface="Amazon Ember" panose="020B0603020204020204" pitchFamily="34" charset="0"/>
              </a:rPr>
              <a:t> de clusters oferece mais controle sobre como você dimensiona as tarefas dentro de um </a:t>
            </a:r>
            <a:r>
              <a:rPr lang="pt-BR" dirty="0" smtClean="0">
                <a:latin typeface="Amazon Ember" panose="020B0603020204020204" pitchFamily="34" charset="0"/>
                <a:ea typeface="Amazon Ember" panose="020B0603020204020204" pitchFamily="34" charset="0"/>
                <a:cs typeface="Amazon Ember" panose="020B0603020204020204" pitchFamily="34" charset="0"/>
              </a:rPr>
              <a:t>cluster.</a:t>
            </a:r>
          </a:p>
          <a:p>
            <a:pPr marL="171450" indent="-171450" rtl="0">
              <a:buFont typeface="Arial" panose="020B0604020202020204" pitchFamily="34" charset="0"/>
              <a:buChar char="•"/>
            </a:pPr>
            <a:r>
              <a:rPr lang="pt-BR" dirty="0" smtClean="0">
                <a:latin typeface="Amazon Ember" panose="020B0603020204020204" pitchFamily="34" charset="0"/>
                <a:ea typeface="Amazon Ember" panose="020B0603020204020204" pitchFamily="34" charset="0"/>
                <a:cs typeface="Amazon Ember" panose="020B0603020204020204" pitchFamily="34" charset="0"/>
              </a:rPr>
              <a:t>O </a:t>
            </a:r>
            <a:r>
              <a:rPr lang="pt-BR" dirty="0">
                <a:latin typeface="Amazon Ember" panose="020B0603020204020204" pitchFamily="34" charset="0"/>
                <a:ea typeface="Amazon Ember" panose="020B0603020204020204" pitchFamily="34" charset="0"/>
                <a:cs typeface="Amazon Ember" panose="020B0603020204020204" pitchFamily="34" charset="0"/>
              </a:rPr>
              <a:t>AWS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Map</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kern="1200" dirty="0">
                <a:effectLst/>
                <a:latin typeface="Amazon Ember" panose="020B0603020204020204" pitchFamily="34" charset="0"/>
                <a:ea typeface="Amazon Ember" panose="020B0603020204020204" pitchFamily="34" charset="0"/>
                <a:cs typeface="Amazon Ember" panose="020B0603020204020204" pitchFamily="34" charset="0"/>
              </a:rPr>
              <a:t>permite que você </a:t>
            </a:r>
            <a:r>
              <a:rPr lang="pt-BR" dirty="0">
                <a:latin typeface="Amazon Ember" panose="020B0603020204020204" pitchFamily="34" charset="0"/>
                <a:ea typeface="Amazon Ember" panose="020B0603020204020204" pitchFamily="34" charset="0"/>
                <a:cs typeface="Amazon Ember" panose="020B0603020204020204" pitchFamily="34" charset="0"/>
              </a:rPr>
              <a:t>defina nomes personalizados para os recursos das aplicações. Ele mantém a localização atualizada desses recursos que mudam dinamicamente. </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App</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Mesh</a:t>
            </a:r>
            <a:r>
              <a:rPr lang="pt-BR" dirty="0">
                <a:latin typeface="Amazon Ember" panose="020B0603020204020204" pitchFamily="34" charset="0"/>
                <a:ea typeface="Amazon Ember" panose="020B0603020204020204" pitchFamily="34" charset="0"/>
                <a:cs typeface="Amazon Ember" panose="020B0603020204020204" pitchFamily="34" charset="0"/>
              </a:rPr>
              <a:t> é uma </a:t>
            </a:r>
            <a:r>
              <a:rPr lang="pt-BR" dirty="0" err="1">
                <a:latin typeface="Amazon Ember" panose="020B0603020204020204" pitchFamily="34" charset="0"/>
                <a:ea typeface="Amazon Ember" panose="020B0603020204020204" pitchFamily="34" charset="0"/>
                <a:cs typeface="Amazon Ember" panose="020B0603020204020204" pitchFamily="34" charset="0"/>
              </a:rPr>
              <a:t>service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mesh</a:t>
            </a:r>
            <a:r>
              <a:rPr lang="pt-BR" dirty="0">
                <a:latin typeface="Amazon Ember" panose="020B0603020204020204" pitchFamily="34" charset="0"/>
                <a:ea typeface="Amazon Ember" panose="020B0603020204020204" pitchFamily="34" charset="0"/>
                <a:cs typeface="Amazon Ember" panose="020B0603020204020204" pitchFamily="34" charset="0"/>
              </a:rPr>
              <a:t> que oferece rede em nível de aplicação a fim de facilitar a comunicação dos serviços entre si em vários tipos de infraestrutura de computação. </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App</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Mesh</a:t>
            </a:r>
            <a:r>
              <a:rPr lang="pt-BR" dirty="0">
                <a:latin typeface="Amazon Ember" panose="020B0603020204020204" pitchFamily="34" charset="0"/>
                <a:ea typeface="Amazon Ember" panose="020B0603020204020204" pitchFamily="34" charset="0"/>
                <a:cs typeface="Amazon Ember" panose="020B0603020204020204" pitchFamily="34" charset="0"/>
              </a:rPr>
              <a:t> é uma </a:t>
            </a:r>
            <a:r>
              <a:rPr lang="pt-BR" dirty="0" err="1">
                <a:latin typeface="Amazon Ember" panose="020B0603020204020204" pitchFamily="34" charset="0"/>
                <a:ea typeface="Amazon Ember" panose="020B0603020204020204" pitchFamily="34" charset="0"/>
                <a:cs typeface="Amazon Ember" panose="020B0603020204020204" pitchFamily="34" charset="0"/>
              </a:rPr>
              <a:t>service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mesh</a:t>
            </a:r>
            <a:r>
              <a:rPr lang="pt-BR" dirty="0">
                <a:latin typeface="Amazon Ember" panose="020B0603020204020204" pitchFamily="34" charset="0"/>
                <a:ea typeface="Amazon Ember" panose="020B0603020204020204" pitchFamily="34" charset="0"/>
                <a:cs typeface="Amazon Ember" panose="020B0603020204020204" pitchFamily="34" charset="0"/>
              </a:rPr>
              <a:t> que oferece rede em nível de aplicação. Ele permite que seus serviços se comuniquem facilmente entre vários tipos de infraestrutura de computação.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Fargate</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de contêiner totalmente gerenciado que permite executar contêineres sem a necessidade de gerenciar servidores ou clusters.</a:t>
            </a:r>
          </a:p>
        </p:txBody>
      </p:sp>
    </p:spTree>
    <p:extLst>
      <p:ext uri="{BB962C8B-B14F-4D97-AF65-F5344CB8AC3E}">
        <p14:creationId xmlns:p14="http://schemas.microsoft.com/office/powerpoint/2010/main" val="2840466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Você pode optar por concluir o Módulo 13 – Laboratório guiado 1: Dividir uma aplicação monolítica Node.js em microsserviços. Este laboratório é opcional.</a:t>
            </a:r>
          </a:p>
        </p:txBody>
      </p:sp>
    </p:spTree>
    <p:extLst>
      <p:ext uri="{BB962C8B-B14F-4D97-AF65-F5344CB8AC3E}">
        <p14:creationId xmlns:p14="http://schemas.microsoft.com/office/powerpoint/2010/main" val="4001958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guiado, você concluirá as seguintes tarefas: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228600" lvl="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Preparar o ambiente de desenvolvimento do AWS Cloud9</a:t>
            </a:r>
          </a:p>
          <a:p>
            <a:pPr marL="228600" lvl="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Executar uma aplicação monolítica em um servidor Node.js básico</a:t>
            </a:r>
          </a:p>
          <a:p>
            <a:pPr marL="228600" lvl="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Colocar o monólito em contêiner para o Amazon ECS</a:t>
            </a:r>
          </a:p>
          <a:p>
            <a:pPr marL="228600" lvl="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Implantar o monólito no Amazon ECS</a:t>
            </a:r>
          </a:p>
          <a:p>
            <a:pPr marL="228600" lvl="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Refatorar o monólito em microsserviços em contêineres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33859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O diagrama resume o que você terá criado depois de concluir o laboratório.</a:t>
            </a:r>
          </a:p>
        </p:txBody>
      </p:sp>
    </p:spTree>
    <p:extLst>
      <p:ext uri="{BB962C8B-B14F-4D97-AF65-F5344CB8AC3E}">
        <p14:creationId xmlns:p14="http://schemas.microsoft.com/office/powerpoint/2010/main" val="638939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iniciar o laboratório guiado opcional.</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01289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da atividade depois de você concluí-la. </a:t>
            </a:r>
          </a:p>
        </p:txBody>
      </p:sp>
    </p:spTree>
    <p:extLst>
      <p:ext uri="{BB962C8B-B14F-4D97-AF65-F5344CB8AC3E}">
        <p14:creationId xmlns:p14="http://schemas.microsoft.com/office/powerpoint/2010/main" val="2134842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Indicar as características dos microsserviços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Refatorar uma aplicação monolítica em microsserviços e usar o Amazon ECS para implantar os microsserviços em contêineres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Explicar a arquitetura sem servidor</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Implementar uma arquitetura sem servidor com o AWS Lambda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Descrever uma arquitetura comum para o Amazon API Gateway</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Descrever os tipos de fluxos de trabalho compatíveis com o AWS Step Functions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4: Introdução a arquiteturas sem servidor.</a:t>
            </a:r>
          </a:p>
        </p:txBody>
      </p:sp>
    </p:spTree>
    <p:extLst>
      <p:ext uri="{BB962C8B-B14F-4D97-AF65-F5344CB8AC3E}">
        <p14:creationId xmlns:p14="http://schemas.microsoft.com/office/powerpoint/2010/main" val="624082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Até agora, você aprendeu que pode usar o Amazon ECS para criar suas aplicações de microsserviços usando contêineres. O Amazon ECS é um serviço de orquestração de contêineres em que você gerencia o código da aplicação, as integrações da fonte de dados, a configuração de segurança, as atualizações, a configuração de rede, o firewall e as tarefas de gerenciamento. Você também aprendeu que pode usar o tipo de execução do Fargate para hospedar seu cluster em uma infraestrutura </a:t>
            </a:r>
            <a:r>
              <a:rPr lang="pt-BR" i="1" dirty="0">
                <a:latin typeface="Amazon Ember" panose="020B0603020204020204" pitchFamily="34" charset="0"/>
                <a:ea typeface="Amazon Ember" panose="020B0603020204020204" pitchFamily="34" charset="0"/>
                <a:cs typeface="Amazon Ember" panose="020B0603020204020204" pitchFamily="34" charset="0"/>
              </a:rPr>
              <a:t>sem servidor</a:t>
            </a:r>
            <a:r>
              <a:rPr lang="pt-BR" dirty="0">
                <a:latin typeface="Amazon Ember" panose="020B0603020204020204" pitchFamily="34" charset="0"/>
                <a:ea typeface="Amazon Ember" panose="020B0603020204020204" pitchFamily="34" charset="0"/>
                <a:cs typeface="Amazon Ember" panose="020B0603020204020204" pitchFamily="34" charset="0"/>
              </a:rPr>
              <a:t> que o Amazon ECS gerencia.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Mas o que significa sem servidor?</a:t>
            </a: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i="1" dirty="0">
                <a:latin typeface="Amazon Ember" panose="020B0603020204020204" pitchFamily="34" charset="0"/>
                <a:ea typeface="Amazon Ember" panose="020B0603020204020204" pitchFamily="34" charset="0"/>
                <a:cs typeface="Amazon Ember" panose="020B0603020204020204" pitchFamily="34" charset="0"/>
              </a:rPr>
              <a:t>Sem servidor </a:t>
            </a:r>
            <a:r>
              <a:rPr lang="pt-BR" dirty="0">
                <a:latin typeface="Amazon Ember" panose="020B0603020204020204" pitchFamily="34" charset="0"/>
                <a:ea typeface="Amazon Ember" panose="020B0603020204020204" pitchFamily="34" charset="0"/>
                <a:cs typeface="Amazon Ember" panose="020B0603020204020204" pitchFamily="34" charset="0"/>
              </a:rPr>
              <a:t>é a arquitetura nativa da nuvem que permite transferir mais das responsabilidades operacionais à AWS, o que aumenta a agilidade e a inovação. A arquitetura sem servidor permite criar e executar aplicações e serviços sem preocupações com servidores. </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aplicação ainda é executada em servidores. No entanto, a AWS realiza todas as tarefas de gerenciamento de servidor, como provisionamento de servidores ou de clusters, aplicações de patches, manutenção do sistema operacional e provisionamento de capacidade.</a:t>
            </a:r>
          </a:p>
        </p:txBody>
      </p:sp>
    </p:spTree>
    <p:extLst>
      <p:ext uri="{BB962C8B-B14F-4D97-AF65-F5344CB8AC3E}">
        <p14:creationId xmlns:p14="http://schemas.microsoft.com/office/powerpoint/2010/main" val="2155460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princípios que definem a arquitetura sem servidor como um modelo operacional incluem:  </a:t>
            </a:r>
          </a:p>
          <a:p>
            <a:pPr marL="484172" lvl="1" indent="-228600" rtl="0">
              <a:buFont typeface="+mj-lt"/>
              <a:buAutoNum type="arabicPeriod"/>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541322" lvl="1" indent="-2857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Nenhuma infraestrutura para provisionar ou gerenciar (nenhum servidor para provisionar, operar ou aplicar patches)</a:t>
            </a:r>
          </a:p>
          <a:p>
            <a:pPr marL="541322" lvl="1" indent="-2857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Dimensionamento automático por unidade de consumo (dimensiona por unidade de trabalho ou consumo em vez de unidade de </a:t>
            </a:r>
            <a:r>
              <a:rPr lang="pt-BR"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servidor)</a:t>
            </a:r>
          </a:p>
          <a:p>
            <a:pPr marL="541322" lvl="1" indent="-285750" rtl="0">
              <a:buFont typeface="Arial" panose="020B0604020202020204" pitchFamily="34" charset="0"/>
              <a:buChar char="•"/>
            </a:pPr>
            <a:r>
              <a:rPr lang="pt-BR"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Modelo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 definição de preço de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pagamento por valor</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(você paga apenas pela duração da execução de um recurso em vez de pagar por unidade de servidor)</a:t>
            </a:r>
          </a:p>
          <a:p>
            <a:pPr marL="541322" lvl="1" indent="-2857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Disponibilidade integrada e tolerância a falhas (não há necessidade de arquitetar disponibilidade porque isso está incorporado ao serviço)</a:t>
            </a:r>
          </a:p>
          <a:p>
            <a:pPr marL="255572" lvl="1" indent="0" rtl="0">
              <a:buFont typeface="Arial" panose="020B0604020202020204" pitchFamily="34" charset="0"/>
              <a:buNone/>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lvl="0" indent="-201628"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o que é uma arquitetura sem servidor,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este site da AWS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53668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 arquitetura sem servidor permite que você crie </a:t>
            </a:r>
            <a:r>
              <a:rPr lang="pt-BR">
                <a:latin typeface="Amazon Ember" panose="020B0603020204020204" pitchFamily="34" charset="0"/>
                <a:ea typeface="Amazon Ember" panose="020B0603020204020204" pitchFamily="34" charset="0"/>
                <a:cs typeface="Amazon Ember" panose="020B0603020204020204" pitchFamily="34" charset="0"/>
                <a:hlinkClick r:id="rId3"/>
              </a:rPr>
              <a:t>aplicações modernas</a:t>
            </a:r>
            <a:r>
              <a:rPr lang="pt-BR">
                <a:latin typeface="Amazon Ember" panose="020B0603020204020204" pitchFamily="34" charset="0"/>
                <a:ea typeface="Amazon Ember" panose="020B0603020204020204" pitchFamily="34" charset="0"/>
                <a:cs typeface="Amazon Ember" panose="020B0603020204020204" pitchFamily="34" charset="0"/>
              </a:rPr>
              <a:t> com maior </a:t>
            </a:r>
            <a:r>
              <a:rPr lang="pt-BR" b="0">
                <a:latin typeface="Amazon Ember" panose="020B0603020204020204" pitchFamily="34" charset="0"/>
                <a:ea typeface="Amazon Ember" panose="020B0603020204020204" pitchFamily="34" charset="0"/>
                <a:cs typeface="Amazon Ember" panose="020B0603020204020204" pitchFamily="34" charset="0"/>
              </a:rPr>
              <a:t>agilidade e menor Total Cost of Ownership (TCO – Custo total de propriedade). </a:t>
            </a:r>
            <a:r>
              <a:rPr lang="pt-BR" sz="1100" b="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utilizar uma arquitetura sem servidor, você pode se concentrar em seu produto principal. Você não precisa se preocupar em gerenciar e operar servidores ou tempos de execução, seja na nuvem ou on premises. </a:t>
            </a:r>
            <a:r>
              <a:rPr lang="pt-BR" b="0">
                <a:latin typeface="Amazon Ember" panose="020B0603020204020204" pitchFamily="34" charset="0"/>
                <a:ea typeface="Amazon Ember" panose="020B0603020204020204" pitchFamily="34" charset="0"/>
                <a:cs typeface="Amazon Ember" panose="020B0603020204020204" pitchFamily="34" charset="0"/>
              </a:rPr>
              <a:t>Essa sobrecarga </a:t>
            </a:r>
            <a:r>
              <a:rPr lang="pt-BR">
                <a:latin typeface="Amazon Ember" panose="020B0603020204020204" pitchFamily="34" charset="0"/>
                <a:ea typeface="Amazon Ember" panose="020B0603020204020204" pitchFamily="34" charset="0"/>
                <a:cs typeface="Amazon Ember" panose="020B0603020204020204" pitchFamily="34" charset="0"/>
              </a:rPr>
              <a:t>reduzida </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permite </a:t>
            </a:r>
            <a:r>
              <a:rPr lang="pt-BR">
                <a:latin typeface="Amazon Ember" panose="020B0603020204020204" pitchFamily="34" charset="0"/>
                <a:ea typeface="Amazon Ember" panose="020B0603020204020204" pitchFamily="34" charset="0"/>
                <a:cs typeface="Amazon Ember" panose="020B0603020204020204" pitchFamily="34" charset="0"/>
              </a:rPr>
              <a:t>recuperar tempo e energia, que podem ser gastos no desenvolvimento de produtos que dimensionam e são confiáveis. Por fim, as arquiteturas sem servidor permitem criar aplicações de microsserviços.</a:t>
            </a:r>
          </a:p>
        </p:txBody>
      </p:sp>
    </p:spTree>
    <p:extLst>
      <p:ext uri="{BB962C8B-B14F-4D97-AF65-F5344CB8AC3E}">
        <p14:creationId xmlns:p14="http://schemas.microsoft.com/office/powerpoint/2010/main" val="2955290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 AWS tem muitas ofertas que você pode usar para criar arquiteturas sem servidor na AWS. Até agora, neste curso, você já aprendeu sobre várias delas.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O restante deste módulo se concentra em como você pode usar o AWS Lambda, o Amazon API Gateway e o AWS Step Functions para criar arquiteturas sem servidor.</a:t>
            </a:r>
          </a:p>
        </p:txBody>
      </p:sp>
    </p:spTree>
    <p:extLst>
      <p:ext uri="{BB962C8B-B14F-4D97-AF65-F5344CB8AC3E}">
        <p14:creationId xmlns:p14="http://schemas.microsoft.com/office/powerpoint/2010/main" val="3107950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 computação sem servidor permite criar e executar aplicações e serviços sem provisionar ou gerenciar servidores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As arquiteturas sem servidor oferecem os seguintes benefícios: </a:t>
            </a:r>
          </a:p>
          <a:p>
            <a:pPr marL="628650" lvl="1"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TCO reduzido</a:t>
            </a:r>
          </a:p>
          <a:p>
            <a:pPr marL="628650" lvl="1"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Você pode se concentrar em sua aplicação</a:t>
            </a:r>
          </a:p>
          <a:p>
            <a:pPr marL="628650" lvl="1"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Você pode usá-las para criar aplicações de microsserviços</a:t>
            </a:r>
          </a:p>
        </p:txBody>
      </p:sp>
    </p:spTree>
    <p:extLst>
      <p:ext uri="{BB962C8B-B14F-4D97-AF65-F5344CB8AC3E}">
        <p14:creationId xmlns:p14="http://schemas.microsoft.com/office/powerpoint/2010/main" val="342389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5: Criar arquiteturas sem servidor com o AWS Lambda.</a:t>
            </a:r>
          </a:p>
        </p:txBody>
      </p:sp>
    </p:spTree>
    <p:extLst>
      <p:ext uri="{BB962C8B-B14F-4D97-AF65-F5344CB8AC3E}">
        <p14:creationId xmlns:p14="http://schemas.microsoft.com/office/powerpoint/2010/main" val="3436086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20491"/>
          </a:xfrm>
        </p:spPr>
        <p:txBody>
          <a:bodyPr rtlCol="0"/>
          <a:lstStyle/>
          <a:p>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O AWS Lambda</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 serviço de computação totalmente gerenciado que executa o código em resposta a eventos e gerencia de modo automático os recursos computacionais básicos para você. O Lambda executa seu código em uma infraestrutura de computação de alta disponibilidade e realiza toda a administração dos recursos computacionais, inclusive manutenção de servidor e sistema operacional, provisionamento de capacidade, escalabilidade automática, monitoramento do código e registro em log.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Lambda oferece suporte nativamente aos códigos Java, Go, PowerShell, Node.js, C#, Python e Ruby, bem como fornece uma API de tempo de execução que permite usar qualquer linguagem de programação adicional para criar as funções.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Lambda@Edge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 recurso do Amazon CloudFront que permite executar o código mais próximo dos usuários da aplicação, o que melhora a performance e reduz a latência. O Lambda@Edge executa seu código em resposta a eventos que são gerados pela Content Delivery Network (CDN – Rede de entrega de conteúdo) do Amazon CloudFront. O Lambda @Edge permite que você execute as funções Node.js e Python do Lambda para personalizar o conteúdo que o Amazon CloudFront oferece. Para obter informações sobre como adicionar cabeçalhos de resposta de segurança HTTP, leia esta </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publicação no blog de redes e entrega de conteúdo da AWS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965348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O AWS Lambda se integra a outros serviços da AWS para invocar </a:t>
            </a:r>
            <a:r>
              <a:rPr lang="pt-BR" i="0">
                <a:latin typeface="Amazon Ember" panose="020B0603020204020204" pitchFamily="34" charset="0"/>
                <a:ea typeface="Amazon Ember" panose="020B0603020204020204" pitchFamily="34" charset="0"/>
                <a:cs typeface="Amazon Ember" panose="020B0603020204020204" pitchFamily="34" charset="0"/>
              </a:rPr>
              <a:t>funções</a:t>
            </a:r>
            <a:r>
              <a:rPr lang="pt-BR">
                <a:latin typeface="Amazon Ember" panose="020B0603020204020204" pitchFamily="34" charset="0"/>
                <a:ea typeface="Amazon Ember" panose="020B0603020204020204" pitchFamily="34" charset="0"/>
                <a:cs typeface="Amazon Ember" panose="020B0603020204020204" pitchFamily="34" charset="0"/>
              </a:rPr>
              <a:t>do Lambda. Uma </a:t>
            </a:r>
            <a:r>
              <a:rPr lang="pt-BR" i="1">
                <a:latin typeface="Amazon Ember" panose="020B0603020204020204" pitchFamily="34" charset="0"/>
                <a:ea typeface="Amazon Ember" panose="020B0603020204020204" pitchFamily="34" charset="0"/>
                <a:cs typeface="Amazon Ember" panose="020B0603020204020204" pitchFamily="34" charset="0"/>
              </a:rPr>
              <a:t>função do Lambda </a:t>
            </a:r>
            <a:r>
              <a:rPr lang="pt-BR">
                <a:latin typeface="Amazon Ember" panose="020B0603020204020204" pitchFamily="34" charset="0"/>
                <a:ea typeface="Amazon Ember" panose="020B0603020204020204" pitchFamily="34" charset="0"/>
                <a:cs typeface="Amazon Ember" panose="020B0603020204020204" pitchFamily="34" charset="0"/>
              </a:rPr>
              <a:t>é um código personalizado que você escreve em uma das linguagens aceitas pelo Lambda. É possível configurar triggers para invocar uma função em resposta a eventos de ciclo de vida de recursos, responder a solicitações HTTP de entrada, consumir eventos de uma fila ou serem executados em uma programação. </a:t>
            </a: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Uma </a:t>
            </a:r>
            <a:r>
              <a:rPr lang="pt-BR" i="1">
                <a:latin typeface="Amazon Ember" panose="020B0603020204020204" pitchFamily="34" charset="0"/>
                <a:ea typeface="Amazon Ember" panose="020B0603020204020204" pitchFamily="34" charset="0"/>
                <a:cs typeface="Amazon Ember" panose="020B0603020204020204" pitchFamily="34" charset="0"/>
              </a:rPr>
              <a:t>fonte de evento</a:t>
            </a:r>
            <a:r>
              <a:rPr lang="pt-BR" i="0">
                <a:latin typeface="Amazon Ember" panose="020B0603020204020204" pitchFamily="34" charset="0"/>
                <a:ea typeface="Amazon Ember" panose="020B0603020204020204" pitchFamily="34" charset="0"/>
                <a:cs typeface="Amazon Ember" panose="020B0603020204020204" pitchFamily="34" charset="0"/>
              </a:rPr>
              <a:t> é a entidade que </a:t>
            </a:r>
            <a:r>
              <a:rPr lang="pt-BR">
                <a:latin typeface="Amazon Ember" panose="020B0603020204020204" pitchFamily="34" charset="0"/>
                <a:ea typeface="Amazon Ember" panose="020B0603020204020204" pitchFamily="34" charset="0"/>
                <a:cs typeface="Amazon Ember" panose="020B0603020204020204" pitchFamily="34" charset="0"/>
              </a:rPr>
              <a:t>publica o evento no Lambda. A </a:t>
            </a:r>
            <a:r>
              <a:rPr lang="pt-BR" i="0">
                <a:latin typeface="Amazon Ember" panose="020B0603020204020204" pitchFamily="34" charset="0"/>
                <a:ea typeface="Amazon Ember" panose="020B0603020204020204" pitchFamily="34" charset="0"/>
                <a:cs typeface="Amazon Ember" panose="020B0603020204020204" pitchFamily="34" charset="0"/>
              </a:rPr>
              <a:t>função do Lambda</a:t>
            </a:r>
            <a:r>
              <a:rPr lang="pt-BR" i="1">
                <a:latin typeface="Amazon Ember" panose="020B0603020204020204" pitchFamily="34" charset="0"/>
                <a:ea typeface="Amazon Ember" panose="020B0603020204020204" pitchFamily="34" charset="0"/>
                <a:cs typeface="Amazon Ember" panose="020B0603020204020204" pitchFamily="34" charset="0"/>
              </a:rPr>
              <a:t> </a:t>
            </a:r>
            <a:r>
              <a:rPr lang="pt-BR" i="0">
                <a:latin typeface="Amazon Ember" panose="020B0603020204020204" pitchFamily="34" charset="0"/>
                <a:ea typeface="Amazon Ember" panose="020B0603020204020204" pitchFamily="34" charset="0"/>
                <a:cs typeface="Amazon Ember" panose="020B0603020204020204" pitchFamily="34" charset="0"/>
              </a:rPr>
              <a:t>pr</a:t>
            </a:r>
            <a:r>
              <a:rPr lang="pt-BR">
                <a:latin typeface="Amazon Ember" panose="020B0603020204020204" pitchFamily="34" charset="0"/>
                <a:ea typeface="Amazon Ember" panose="020B0603020204020204" pitchFamily="34" charset="0"/>
                <a:cs typeface="Amazon Ember" panose="020B0603020204020204" pitchFamily="34" charset="0"/>
              </a:rPr>
              <a:t>ocessa o evento e o Lambda executa a função do Lambda em seu nome.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funções do Lambda são </a:t>
            </a:r>
            <a:r>
              <a:rPr lang="pt-BR" sz="110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stateless</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que significa que não têm afinidade com a infraestrutura subjacente. O Lambda pode iniciar rapidamente quantas cópias da função forem necessárias para dimensionar até a taxa de eventos recebidos.</a:t>
            </a: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83893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Ao criar uma função do Lambda, você define as permissões para ela e especifica quais eventos a acionam. Você também cria um pacote de implantação que inclui o código da aplicação e todas as dependências e bibliotecas necessárias para executar o código. Por fim, você configura parâmetros de tempo de execução, como memória, tempo limite e simultaneidade. Quando sua função for invocada, o Lambda executará um ambiente com base no tempo de execução e nas opções de configuração que você selecionou.</a:t>
            </a: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como o AWS Lambda é executado, consulte a </a:t>
            </a:r>
            <a:r>
              <a:rPr lang="pt-BR" sz="1100">
                <a:latin typeface="Amazon Ember" panose="020B0603020204020204" pitchFamily="34" charset="0"/>
                <a:ea typeface="Amazon Ember" panose="020B0603020204020204" pitchFamily="34" charset="0"/>
                <a:cs typeface="Amazon Ember" panose="020B0603020204020204" pitchFamily="34" charset="0"/>
                <a:hlinkClick r:id="rId3"/>
              </a:rPr>
              <a:t>Documentação da AWS</a:t>
            </a:r>
            <a:r>
              <a:rPr lang="pt-BR" sz="1100">
                <a:latin typeface="Amazon Ember" panose="020B0603020204020204" pitchFamily="34" charset="0"/>
                <a:ea typeface="Amazon Ember" panose="020B0603020204020204" pitchFamily="34" charset="0"/>
                <a:cs typeface="Amazon Ember" panose="020B0603020204020204" pitchFamily="34" charset="0"/>
              </a:rPr>
              <a:t>.</a:t>
            </a:r>
            <a:endParaRPr lang="en-US"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92315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1: Necessidade arquitetônica.</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12109"/>
          </a:xfrm>
        </p:spPr>
        <p:txBody>
          <a:bodyPr rtlCol="0"/>
          <a:lstStyle/>
          <a:p>
            <a:pPr rtl="0"/>
            <a:r>
              <a:rPr lang="pt-BR" b="0" dirty="0">
                <a:latin typeface="Amazon Ember" panose="020B0603020204020204" pitchFamily="34" charset="0"/>
                <a:ea typeface="Amazon Ember" panose="020B0603020204020204" pitchFamily="34" charset="0"/>
                <a:cs typeface="Amazon Ember" panose="020B0603020204020204" pitchFamily="34" charset="0"/>
              </a:rPr>
              <a:t>Quando uma função do Lambda é chamada, o código começa a ser executado no manipulador. O </a:t>
            </a:r>
            <a:r>
              <a:rPr lang="pt-BR" b="0" i="1" dirty="0">
                <a:latin typeface="Amazon Ember" panose="020B0603020204020204" pitchFamily="34" charset="0"/>
                <a:ea typeface="Amazon Ember" panose="020B0603020204020204" pitchFamily="34" charset="0"/>
                <a:cs typeface="Amazon Ember" panose="020B0603020204020204" pitchFamily="34" charset="0"/>
              </a:rPr>
              <a:t>manipulador</a:t>
            </a:r>
            <a:r>
              <a:rPr lang="pt-BR" b="0" dirty="0">
                <a:latin typeface="Amazon Ember" panose="020B0603020204020204" pitchFamily="34" charset="0"/>
                <a:ea typeface="Amazon Ember" panose="020B0603020204020204" pitchFamily="34" charset="0"/>
                <a:cs typeface="Amazon Ember" panose="020B0603020204020204" pitchFamily="34" charset="0"/>
              </a:rPr>
              <a:t> é uma função ou um método de código específico que você cria e inclui no pacote. Você especifica o manipulador ao criar uma função do Lambda. Cada linguagem compatível tem os próprios requisitos para como um manipulador de função pode ser definido e referenciado no pacote. Depois que o manipulador for invocado com êxito dentro da função do Lambda, o ambiente de tempo de execução pertencerá ao código que você escreveu.</a:t>
            </a:r>
          </a:p>
          <a:p>
            <a:pPr rtl="0"/>
            <a:endParaRPr lang="en-US" b="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O método do manipulador sempre usa dois objetos: o objeto de evento e de contexto. </a:t>
            </a:r>
          </a:p>
          <a:p>
            <a:pPr rtl="0"/>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O </a:t>
            </a:r>
            <a:r>
              <a:rPr lang="pt-BR" b="0" i="1" dirty="0">
                <a:latin typeface="Amazon Ember" panose="020B0603020204020204" pitchFamily="34" charset="0"/>
                <a:ea typeface="Amazon Ember" panose="020B0603020204020204" pitchFamily="34" charset="0"/>
                <a:cs typeface="Amazon Ember" panose="020B0603020204020204" pitchFamily="34" charset="0"/>
              </a:rPr>
              <a:t>objeto de evento</a:t>
            </a:r>
            <a:r>
              <a:rPr lang="pt-BR" b="0" dirty="0">
                <a:latin typeface="Amazon Ember" panose="020B0603020204020204" pitchFamily="34" charset="0"/>
                <a:ea typeface="Amazon Ember" panose="020B0603020204020204" pitchFamily="34" charset="0"/>
                <a:cs typeface="Amazon Ember" panose="020B0603020204020204" pitchFamily="34" charset="0"/>
              </a:rPr>
              <a:t> fornece informações sobre o evento que acionou a função do Lambda. Esse evento pode ser um objeto predefinido gerado por um serviço da AWS ou um objeto personalizado definido pelo usuário na forma de uma string serializável. Um exemplo dessa string pode ser um fluxo JSON ou POJO (Plain Old Java Object). </a:t>
            </a:r>
          </a:p>
          <a:p>
            <a:pPr rtl="0"/>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conteúdo do objeto de evento inclui todos os dados e metadados que sua função do Lambda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precisa para</a:t>
            </a:r>
            <a:r>
              <a:rPr lang="pt-BR" dirty="0">
                <a:latin typeface="Amazon Ember" panose="020B0603020204020204" pitchFamily="34" charset="0"/>
                <a:ea typeface="Amazon Ember" panose="020B0603020204020204" pitchFamily="34" charset="0"/>
                <a:cs typeface="Amazon Ember" panose="020B0603020204020204" pitchFamily="34" charset="0"/>
              </a:rPr>
              <a:t> conduzir a lógica. O conteúdo e a estrutura do objeto de evento variam, dependendo da fonte de evento que os criou.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Por</a:t>
            </a:r>
            <a:r>
              <a:rPr lang="pt-BR" dirty="0">
                <a:latin typeface="Amazon Ember" panose="020B0603020204020204" pitchFamily="34" charset="0"/>
                <a:ea typeface="Amazon Ember" panose="020B0603020204020204" pitchFamily="34" charset="0"/>
                <a:cs typeface="Amazon Ember" panose="020B0603020204020204" pitchFamily="34" charset="0"/>
              </a:rPr>
              <a:t> exemplo, um evento criado pelo API Gateway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contém</a:t>
            </a:r>
            <a:r>
              <a:rPr lang="pt-BR" dirty="0">
                <a:latin typeface="Amazon Ember" panose="020B0603020204020204" pitchFamily="34" charset="0"/>
                <a:ea typeface="Amazon Ember" panose="020B0603020204020204" pitchFamily="34" charset="0"/>
                <a:cs typeface="Amazon Ember" panose="020B0603020204020204" pitchFamily="34" charset="0"/>
              </a:rPr>
              <a:t> detalhes relacionados à solicitação HTTPS que foi feita pelo cliente da API, como caminho, string de consulta e corpo da solicitação. No entanto, um evento criado pela Amazon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inclui</a:t>
            </a:r>
            <a:r>
              <a:rPr lang="pt-BR" dirty="0">
                <a:latin typeface="Amazon Ember" panose="020B0603020204020204" pitchFamily="34" charset="0"/>
                <a:ea typeface="Amazon Ember" panose="020B0603020204020204" pitchFamily="34" charset="0"/>
                <a:cs typeface="Amazon Ember" panose="020B0603020204020204" pitchFamily="34" charset="0"/>
              </a:rPr>
              <a:t> detalhes sobre o bucket e o novo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objeto</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b="0" i="1" dirty="0">
                <a:latin typeface="Amazon Ember" panose="020B0603020204020204" pitchFamily="34" charset="0"/>
                <a:ea typeface="Amazon Ember" panose="020B0603020204020204" pitchFamily="34" charset="0"/>
                <a:cs typeface="Amazon Ember" panose="020B0603020204020204" pitchFamily="34" charset="0"/>
              </a:rPr>
              <a:t>objeto de contexto </a:t>
            </a:r>
            <a:r>
              <a:rPr lang="pt-BR" b="0" dirty="0">
                <a:latin typeface="Amazon Ember" panose="020B0603020204020204" pitchFamily="34" charset="0"/>
                <a:ea typeface="Amazon Ember" panose="020B0603020204020204" pitchFamily="34" charset="0"/>
                <a:cs typeface="Amazon Ember" panose="020B0603020204020204" pitchFamily="34" charset="0"/>
              </a:rPr>
              <a:t>é gerado pela AWS e fornece metadados sobre o ambiente de tempo de execução. O objeto de contexto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permite</a:t>
            </a:r>
            <a:r>
              <a:rPr lang="pt-BR" dirty="0">
                <a:latin typeface="Amazon Ember" panose="020B0603020204020204" pitchFamily="34" charset="0"/>
                <a:ea typeface="Amazon Ember" panose="020B0603020204020204" pitchFamily="34" charset="0"/>
                <a:cs typeface="Amazon Ember" panose="020B0603020204020204" pitchFamily="34" charset="0"/>
              </a:rPr>
              <a:t> que o código de função interaja com o ambiente de tempo de execução do Lambda. O conteúdo e a estrutura do objeto de contexto variam de acordo com o tempo de execução da linguagem que a função do Lambda usa.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entanto, no mínimo, o objeto de contexto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contém</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awsRequestId</a:t>
            </a:r>
            <a:r>
              <a:rPr lang="en-US" b="1"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 esta propriedade é usada para rastrear invocações específicas de uma função do Lambda (importante para relatórios de erros ou ao entrar em contato com o AWS Support)</a:t>
            </a:r>
          </a:p>
          <a:p>
            <a:pPr marL="628650" lvl="1"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logStreamName</a:t>
            </a:r>
            <a:r>
              <a:rPr lang="pt-BR" dirty="0">
                <a:latin typeface="Amazon Ember" panose="020B0603020204020204" pitchFamily="34" charset="0"/>
                <a:ea typeface="Amazon Ember" panose="020B0603020204020204" pitchFamily="34" charset="0"/>
                <a:cs typeface="Amazon Ember" panose="020B0603020204020204" pitchFamily="34" charset="0"/>
              </a:rPr>
              <a:t> – o fluxo de logs do CloudWatch para o qual suas instruções de log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serão enviadas</a:t>
            </a:r>
          </a:p>
          <a:p>
            <a:pPr marL="628650" lvl="1" indent="-171450" rtl="0">
              <a:buFont typeface="Arial" panose="020B0604020202020204" pitchFamily="34" charset="0"/>
              <a:buChar char="•"/>
            </a:pPr>
            <a:r>
              <a:rPr lang="pt-BR" b="0" i="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getRemaining</a:t>
            </a:r>
            <a:r>
              <a:rPr lang="pt-BR" b="0" i="1" dirty="0">
                <a:latin typeface="Amazon Ember" panose="020B0603020204020204" pitchFamily="34" charset="0"/>
                <a:ea typeface="Amazon Ember" panose="020B0603020204020204" pitchFamily="34" charset="0"/>
                <a:cs typeface="Amazon Ember" panose="020B0603020204020204" pitchFamily="34" charset="0"/>
              </a:rPr>
              <a:t>TimeInMillis()</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 este método retorna o número de milissegundos que restam antes que a execução da função expire</a:t>
            </a:r>
          </a:p>
        </p:txBody>
      </p:sp>
    </p:spTree>
    <p:extLst>
      <p:ext uri="{BB962C8B-B14F-4D97-AF65-F5344CB8AC3E}">
        <p14:creationId xmlns:p14="http://schemas.microsoft.com/office/powerpoint/2010/main" val="1240192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24466"/>
          </a:xfrm>
        </p:spPr>
        <p:txBody>
          <a:bodyPr rtlCol="0"/>
          <a:lstStyle/>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Memória e tempo limite são configurações que determinam o modo como sua função do Lambda será executada. Essas configurações afetam o faturamento. Com o AWS Lambda, você é cobrado de acordo com o número de solicitações das suas funções (o número total de solicitações em todas as suas funções) e a duração (o tempo necessário para que seu código seja executado). O preço dependerá da quantidade de memória que você alocar para a função.</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Memória</a:t>
            </a:r>
            <a:r>
              <a:rPr lang="pt-BR" dirty="0">
                <a:latin typeface="Amazon Ember" panose="020B0603020204020204" pitchFamily="34" charset="0"/>
                <a:ea typeface="Amazon Ember" panose="020B0603020204020204" pitchFamily="34" charset="0"/>
                <a:cs typeface="Amazon Ember" panose="020B0603020204020204" pitchFamily="34" charset="0"/>
              </a:rPr>
              <a:t> – </a:t>
            </a:r>
            <a:r>
              <a:rPr lang="pt-BR" i="0" strike="noStrike" dirty="0">
                <a:latin typeface="Amazon Ember" panose="020B0603020204020204" pitchFamily="34" charset="0"/>
                <a:ea typeface="Amazon Ember" panose="020B0603020204020204" pitchFamily="34" charset="0"/>
                <a:cs typeface="Amazon Ember" panose="020B0603020204020204" pitchFamily="34" charset="0"/>
              </a:rPr>
              <a:t>você especifica a quantidade de memória que deseja alocar para a função do Lambda. Em seguida, o Lambda aloca a capacidade da CPU que é proporcional à memória. O preço do Lambda é definido para que o custo por 100 ms de duração da função aumente à medida que a configuração da memória aumenta. </a:t>
            </a:r>
            <a:r>
              <a:rPr lang="pt-BR" i="0"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exemplo, </a:t>
            </a:r>
            <a:r>
              <a:rPr lang="pt-BR"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digamos que você tenha uma função do Lambda com 256 MB de memória e que ela seja executada por 110 milissegundos. Essa função custará o dobro de uma função do Lambda com 128 MB de memória executada pelo mesmo tempo. </a:t>
            </a:r>
          </a:p>
          <a:p>
            <a:pPr marL="171450" lvl="0" indent="-171450" rtl="0">
              <a:buFont typeface="Arial" panose="020B0604020202020204" pitchFamily="34" charset="0"/>
              <a:buChar cha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Tempo limite</a:t>
            </a:r>
            <a:r>
              <a:rPr lang="pt-BR" dirty="0">
                <a:latin typeface="Amazon Ember" panose="020B0603020204020204" pitchFamily="34" charset="0"/>
                <a:ea typeface="Amazon Ember" panose="020B0603020204020204" pitchFamily="34" charset="0"/>
                <a:cs typeface="Amazon Ember" panose="020B0603020204020204" pitchFamily="34" charset="0"/>
              </a:rPr>
              <a:t> – você pode controlar a duração máxima da função ao usar a configuração de tempo limite. Você pode definir o valor de tempo limite de uma função como qualquer valor até 15 minutos. Quando o tempo limite especificado é atingido, o AWS Lambda interrompe a execução da função do Lambda. O uso de um tempo limite pode evitar custos maiores provenientes de funções prolongadas. Você deve encontrar o equilíbrio certo entre não permitir que a função seja executada por muito tempo e poder terminar em circunstâncias normais.</a:t>
            </a:r>
          </a:p>
          <a:p>
            <a:pPr marL="0" lvl="0" indent="0" rtl="0">
              <a:buFont typeface="Arial" panose="020B0604020202020204" pitchFamily="34" charset="0"/>
              <a:buNone/>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lvl="0" indent="0" rtl="0">
              <a:buFont typeface="Arial" panose="020B0604020202020204" pitchFamily="34" charset="0"/>
              <a:buNone/>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Siga estas melhores práticas:</a:t>
            </a:r>
          </a:p>
          <a:p>
            <a:pPr marL="171450" indent="-171450" rtl="0">
              <a:buFont typeface="Arial" panose="020B0604020202020204" pitchFamily="34" charset="0"/>
              <a:buChar char="•"/>
            </a:pP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Teste a performance da função do Lambda</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garantir que você </a:t>
            </a:r>
            <a:r>
              <a:rPr lang="pt-BR" b="0" i="0"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escolha</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a:t>
            </a:r>
            <a:r>
              <a:rPr lang="pt-BR" b="0" i="0"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melhor</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configuração de tamanho de memória. Você pode visualizar o uso de memória da função no </a:t>
            </a:r>
            <a:r>
              <a:rPr lang="pt-BR" b="0" i="0" kern="120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Amazon CloudWatch Logs</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171450" indent="-171450" rtl="0">
              <a:buFont typeface="Arial" panose="020B0604020202020204" pitchFamily="34" charset="0"/>
              <a:buChar char="•"/>
            </a:pP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Teste a carga da função do Lambda</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analisar por quanto tempo sua função é executada e determinar o melhor valor de tempo limite. Isso é importante quando sua função do Lambda faz chamadas de rede para recursos que podem não ser capazes de lidar com a escalabilidade de funções do Lambda.</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Consulte os seguintes recursos para obter informações sobre: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Limites do AWS Lambda</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Definição de preço do AWS Lambda</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67699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o instrutor pode optar por demonstrar como criar uma função do AWS Lambda.</a:t>
            </a:r>
          </a:p>
        </p:txBody>
      </p:sp>
    </p:spTree>
    <p:extLst>
      <p:ext uri="{BB962C8B-B14F-4D97-AF65-F5344CB8AC3E}">
        <p14:creationId xmlns:p14="http://schemas.microsoft.com/office/powerpoint/2010/main" val="2035392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criar funções do Lambda para realizar várias tarefas. Este exemplo usa um jogo baseado em navegador que simula uma máquina caça-níqueis. O jogo invoca uma função do Lambda que gera os resultados aleatórios de cada acionamento do caça-níqueis. A função retorna esses resultados como os nomes de arquivo das imagens que são usadas para exibir o resultado. As imagens são armazenadas em um bucket do Amazon S3 configurado para funcionar como um Web host estático para HTML, CSS e outros ativos necessários para apresentar a experiência de aplicação.</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64392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Este exemplo mostra como o Lambda pode ser usado em uma solução de processamento de pedidos.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Nesta arquitetura: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Um cliente carrega um arquivo de transações para um bucket do S3, o que aciona a execução de uma função do Lambda. </a:t>
            </a:r>
          </a:p>
          <a:p>
            <a:pPr marL="228600" indent="-228600" rtl="0">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Uma função do Lambda processa o arquivo de transações e atualiza as tabelas </a:t>
            </a:r>
            <a:r>
              <a:rPr lang="pt-BR" i="1" dirty="0">
                <a:latin typeface="Amazon Ember" panose="020B0603020204020204" pitchFamily="34" charset="0"/>
                <a:ea typeface="Amazon Ember" panose="020B0603020204020204" pitchFamily="34" charset="0"/>
                <a:cs typeface="Amazon Ember" panose="020B0603020204020204" pitchFamily="34" charset="0"/>
              </a:rPr>
              <a:t>Cliente</a:t>
            </a:r>
            <a:r>
              <a:rPr lang="pt-BR" dirty="0">
                <a:latin typeface="Amazon Ember" panose="020B0603020204020204" pitchFamily="34" charset="0"/>
                <a:ea typeface="Amazon Ember" panose="020B0603020204020204" pitchFamily="34" charset="0"/>
                <a:cs typeface="Amazon Ember" panose="020B0603020204020204" pitchFamily="34" charset="0"/>
              </a:rPr>
              <a:t>e </a:t>
            </a:r>
            <a:r>
              <a:rPr lang="pt-BR" i="1" dirty="0">
                <a:latin typeface="Amazon Ember" panose="020B0603020204020204" pitchFamily="34" charset="0"/>
                <a:ea typeface="Amazon Ember" panose="020B0603020204020204" pitchFamily="34" charset="0"/>
                <a:cs typeface="Amazon Ember" panose="020B0603020204020204" pitchFamily="34" charset="0"/>
              </a:rPr>
              <a:t>Transações</a:t>
            </a:r>
            <a:r>
              <a:rPr lang="pt-BR" dirty="0">
                <a:latin typeface="Amazon Ember" panose="020B0603020204020204" pitchFamily="34" charset="0"/>
                <a:ea typeface="Amazon Ember" panose="020B0603020204020204" pitchFamily="34" charset="0"/>
                <a:cs typeface="Amazon Ember" panose="020B0603020204020204" pitchFamily="34" charset="0"/>
              </a:rPr>
              <a:t> do DynamoDB. </a:t>
            </a:r>
          </a:p>
          <a:p>
            <a:pPr marL="228600" indent="-228600" rtl="0">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Alterações na tabela </a:t>
            </a:r>
            <a:r>
              <a:rPr lang="pt-BR" i="1" dirty="0">
                <a:latin typeface="Amazon Ember" panose="020B0603020204020204" pitchFamily="34" charset="0"/>
                <a:ea typeface="Amazon Ember" panose="020B0603020204020204" pitchFamily="34" charset="0"/>
                <a:cs typeface="Amazon Ember" panose="020B0603020204020204" pitchFamily="34" charset="0"/>
              </a:rPr>
              <a:t>Transações</a:t>
            </a:r>
            <a:r>
              <a:rPr lang="pt-BR" dirty="0">
                <a:latin typeface="Amazon Ember" panose="020B0603020204020204" pitchFamily="34" charset="0"/>
                <a:ea typeface="Amazon Ember" panose="020B0603020204020204" pitchFamily="34" charset="0"/>
                <a:cs typeface="Amazon Ember" panose="020B0603020204020204" pitchFamily="34" charset="0"/>
              </a:rPr>
              <a:t> do DynamoDB acionam uma segunda função do Lambda para agregar as transações e atualizar os valores totais na tabela </a:t>
            </a:r>
            <a:r>
              <a:rPr lang="pt-BR" i="1" dirty="0">
                <a:latin typeface="Amazon Ember" panose="020B0603020204020204" pitchFamily="34" charset="0"/>
                <a:ea typeface="Amazon Ember" panose="020B0603020204020204" pitchFamily="34" charset="0"/>
                <a:cs typeface="Amazon Ember" panose="020B0603020204020204" pitchFamily="34" charset="0"/>
              </a:rPr>
              <a:t>Total de transações </a:t>
            </a:r>
            <a:r>
              <a:rPr lang="pt-BR" dirty="0">
                <a:latin typeface="Amazon Ember" panose="020B0603020204020204" pitchFamily="34" charset="0"/>
                <a:ea typeface="Amazon Ember" panose="020B0603020204020204" pitchFamily="34" charset="0"/>
                <a:cs typeface="Amazon Ember" panose="020B0603020204020204" pitchFamily="34" charset="0"/>
              </a:rPr>
              <a:t>do DynamoDB. Isso também envia uma mensagem para o tópico do SNS </a:t>
            </a:r>
            <a:r>
              <a:rPr lang="pt-BR" i="1" dirty="0">
                <a:latin typeface="Amazon Ember" panose="020B0603020204020204" pitchFamily="34" charset="0"/>
                <a:ea typeface="Amazon Ember" panose="020B0603020204020204" pitchFamily="34" charset="0"/>
                <a:cs typeface="Amazon Ember" panose="020B0603020204020204" pitchFamily="34" charset="0"/>
              </a:rPr>
              <a:t>HighBalancerAlert</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228600" indent="-228600" rtl="0">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O tópico do SNS </a:t>
            </a:r>
            <a:r>
              <a:rPr lang="pt-BR" i="1" dirty="0">
                <a:latin typeface="Amazon Ember" panose="020B0603020204020204" pitchFamily="34" charset="0"/>
                <a:ea typeface="Amazon Ember" panose="020B0603020204020204" pitchFamily="34" charset="0"/>
                <a:cs typeface="Amazon Ember" panose="020B0603020204020204" pitchFamily="34" charset="0"/>
              </a:rPr>
              <a:t>HighBalancerAlert </a:t>
            </a:r>
            <a:r>
              <a:rPr lang="pt-BR" dirty="0">
                <a:latin typeface="Amazon Ember" panose="020B0603020204020204" pitchFamily="34" charset="0"/>
                <a:ea typeface="Amazon Ember" panose="020B0603020204020204" pitchFamily="34" charset="0"/>
                <a:cs typeface="Amazon Ember" panose="020B0603020204020204" pitchFamily="34" charset="0"/>
              </a:rPr>
              <a:t>envia uma notificação por e-mail ao cliente e atualiza as filas do SQS </a:t>
            </a:r>
            <a:r>
              <a:rPr lang="pt-BR" i="1" dirty="0">
                <a:latin typeface="Amazon Ember" panose="020B0603020204020204" pitchFamily="34" charset="0"/>
                <a:ea typeface="Amazon Ember" panose="020B0603020204020204" pitchFamily="34" charset="0"/>
                <a:cs typeface="Amazon Ember" panose="020B0603020204020204" pitchFamily="34" charset="0"/>
              </a:rPr>
              <a:t>CreditCollection</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i="1" dirty="0">
                <a:latin typeface="Amazon Ember" panose="020B0603020204020204" pitchFamily="34" charset="0"/>
                <a:ea typeface="Amazon Ember" panose="020B0603020204020204" pitchFamily="34" charset="0"/>
                <a:cs typeface="Amazon Ember" panose="020B0603020204020204" pitchFamily="34" charset="0"/>
              </a:rPr>
              <a:t>CustomerNotify</a:t>
            </a:r>
            <a:r>
              <a:rPr lang="pt-BR" dirty="0">
                <a:latin typeface="Amazon Ember" panose="020B0603020204020204" pitchFamily="34" charset="0"/>
                <a:ea typeface="Amazon Ember" panose="020B0603020204020204" pitchFamily="34" charset="0"/>
                <a:cs typeface="Amazon Ember" panose="020B0603020204020204" pitchFamily="34" charset="0"/>
              </a:rPr>
              <a:t> para processamento de pagamentos.</a:t>
            </a:r>
          </a:p>
        </p:txBody>
      </p:sp>
    </p:spTree>
    <p:extLst>
      <p:ext uri="{BB962C8B-B14F-4D97-AF65-F5344CB8AC3E}">
        <p14:creationId xmlns:p14="http://schemas.microsoft.com/office/powerpoint/2010/main" val="3577827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57201"/>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cria aplicações sem servidor, é comum ter o código compartilhado entre funções do Lambda. Ele pode ser um código personalizado que duas ou mais funções usam ou uma biblioteca padrão que você adiciona para simplificar a implementação da lógica de negócios.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Anteriormente, você empacotava e implantava esse código compartilhado junto com todas as funções que o usavam. Agora, você pode configurara a função do Lambda para incluir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código adicional</a:t>
            </a:r>
            <a:r>
              <a:rPr lang="pt-BR" dirty="0">
                <a:latin typeface="Amazon Ember" panose="020B0603020204020204" pitchFamily="34" charset="0"/>
                <a:ea typeface="Amazon Ember" panose="020B0603020204020204" pitchFamily="34" charset="0"/>
                <a:cs typeface="Amazon Ember" panose="020B0603020204020204" pitchFamily="34" charset="0"/>
              </a:rPr>
              <a:t> e conteúdo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como</a:t>
            </a:r>
            <a:r>
              <a:rPr lang="pt-BR" dirty="0">
                <a:latin typeface="Amazon Ember" panose="020B0603020204020204" pitchFamily="34" charset="0"/>
                <a:ea typeface="Amazon Ember" panose="020B0603020204020204" pitchFamily="34" charset="0"/>
                <a:cs typeface="Amazon Ember" panose="020B0603020204020204" pitchFamily="34" charset="0"/>
              </a:rPr>
              <a:t> camadas. Uma </a:t>
            </a:r>
            <a:r>
              <a:rPr lang="pt-BR" i="1" dirty="0">
                <a:latin typeface="Amazon Ember" panose="020B0603020204020204" pitchFamily="34" charset="0"/>
                <a:ea typeface="Amazon Ember" panose="020B0603020204020204" pitchFamily="34" charset="0"/>
                <a:cs typeface="Amazon Ember" panose="020B0603020204020204" pitchFamily="34" charset="0"/>
              </a:rPr>
              <a:t>camada</a:t>
            </a:r>
            <a:r>
              <a:rPr lang="pt-BR" dirty="0">
                <a:latin typeface="Amazon Ember" panose="020B0603020204020204" pitchFamily="34" charset="0"/>
                <a:ea typeface="Amazon Ember" panose="020B0603020204020204" pitchFamily="34" charset="0"/>
                <a:cs typeface="Amazon Ember" panose="020B0603020204020204" pitchFamily="34" charset="0"/>
              </a:rPr>
              <a:t> é um arquivo .zip que contém bibliotecas, um tempo de execução personalizado ou outras dependências.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 as camadas do Lambda, as funções podem compartilhar código. Os desenvolvedores usam camadas para fazer upload de código uma vez e reutilizá-lo várias vezes. Com camadas, você pode usar as bibliotecas na sua função sem a necessidade de incluí-las no pacote de implantação.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Compartilhar código dessa forma pode ajudar a promover a separação de responsabilidades. Uma pessoa pode ser responsável por gerenciar a biblioteca principal. Outra pode ser responsável por usar e construir em cima do código da biblioteca para criar a lógica da aplicação. </a:t>
            </a: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camadas permitem que você mantenha o pacote de implantação pequeno, o que facilita o desenvolvimento. </a:t>
            </a: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Uma função pode usar até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cinco</a:t>
            </a:r>
            <a:r>
              <a:rPr lang="pt-BR" dirty="0">
                <a:latin typeface="Amazon Ember" panose="020B0603020204020204" pitchFamily="34" charset="0"/>
                <a:ea typeface="Amazon Ember" panose="020B0603020204020204" pitchFamily="34" charset="0"/>
                <a:cs typeface="Amazon Ember" panose="020B0603020204020204" pitchFamily="34" charset="0"/>
              </a:rPr>
              <a:t> camadas por vez. O tamanho total descompactado da função e de todas as camadas não pode exceder o limite de tamanho do pacote de implantação descompactado de 250 MB.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camadas,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Camadas do AWS Lambda</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619499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o instrutor pode optar por demonstrar como configurar um evento do Amazon S3 para acionar uma função do Lambda.</a:t>
            </a:r>
          </a:p>
        </p:txBody>
      </p:sp>
    </p:spTree>
    <p:extLst>
      <p:ext uri="{BB962C8B-B14F-4D97-AF65-F5344CB8AC3E}">
        <p14:creationId xmlns:p14="http://schemas.microsoft.com/office/powerpoint/2010/main" val="3555368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Esta demonstração abrange as seguintes etapas: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Um usuário carrega uma imagem para um bucket do S3 de origem.</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O Amazon S3 detecta o evento criado por objeto.</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O Amazon S3 publica o evento no Lambda por meio da invocação da função do Lambda e da transferência dos dados do evento como um parâmetro de função.</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O Lambda assume uma função do IAM que permite que ele execute a função e, em seguida, executa a função do Lambda.</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Dos dados de evento que recebe, a função do Lambda sabe o nome do bucket de origem e da chave do objeto. A função do Lambda lê o objeto, cria uma miniatura da imagem original e a salva no bucket do S3 de destino.</a:t>
            </a:r>
          </a:p>
        </p:txBody>
      </p:sp>
    </p:spTree>
    <p:extLst>
      <p:ext uri="{BB962C8B-B14F-4D97-AF65-F5344CB8AC3E}">
        <p14:creationId xmlns:p14="http://schemas.microsoft.com/office/powerpoint/2010/main" val="2603353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código de função do Lambda realiza as seguintes etapas: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Recebe um evento S3, que contém o nome do objeto de entrada (Bucket, Key)</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Faz download da imagem para o armazenamento local</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Redimensiona a imagem usando a biblioteca </a:t>
            </a:r>
            <a:r>
              <a:rPr lang="pt-BR" i="1">
                <a:latin typeface="Amazon Ember" panose="020B0603020204020204" pitchFamily="34" charset="0"/>
                <a:ea typeface="Amazon Ember" panose="020B0603020204020204" pitchFamily="34" charset="0"/>
                <a:cs typeface="Amazon Ember" panose="020B0603020204020204" pitchFamily="34" charset="0"/>
              </a:rPr>
              <a:t>Pillow</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Faz upload da imagem redimensionada para o bucket do S3 </a:t>
            </a:r>
            <a:r>
              <a:rPr lang="pt-BR" i="1">
                <a:latin typeface="Amazon Ember" panose="020B0603020204020204" pitchFamily="34" charset="0"/>
                <a:ea typeface="Amazon Ember" panose="020B0603020204020204" pitchFamily="34" charset="0"/>
                <a:cs typeface="Amazon Ember" panose="020B0603020204020204" pitchFamily="34" charset="0"/>
              </a:rPr>
              <a:t>–resized</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47995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Qual serviço de computação você usa para criar a aplicação depende do nível de controle que você deseja. Você compartilha um espectro de responsabilidade operacional com a AWS em relação às opções de computação para arquiteturas de contêiner e sem servidor. </a:t>
            </a: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86238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Frank e Martha querem conseguir relatórios diários por e-mail sobre todos os pedidos realizados no site. Frank quer antecipar a demanda para que consiga fazer o número correto de sobremesas daqui para frente (reduzindo o desperdício). Martha quer identificar padrões no negócio da cafeteria (análise de dados). Sof</a:t>
            </a:r>
            <a:r>
              <a:rPr lang="pt-BR" sz="1100">
                <a:latin typeface="Amazon Ember" panose="020B0603020204020204" pitchFamily="34" charset="0"/>
                <a:ea typeface="Amazon Ember" panose="020B0603020204020204" pitchFamily="34" charset="0"/>
                <a:cs typeface="Amazon Ember" panose="020B0603020204020204" pitchFamily="34" charset="0"/>
              </a:rPr>
              <a:t>í</a:t>
            </a:r>
            <a:r>
              <a:rPr lang="pt-BR">
                <a:latin typeface="Amazon Ember" panose="020B0603020204020204" pitchFamily="34" charset="0"/>
                <a:ea typeface="Amazon Ember" panose="020B0603020204020204" pitchFamily="34" charset="0"/>
                <a:cs typeface="Amazon Ember" panose="020B0603020204020204" pitchFamily="34" charset="0"/>
              </a:rPr>
              <a:t>a configurou um trabalho cron na instância do servidor Web que envia por e-mail essas mensagens de relatório de pedidos diários para Frank e Martha. No entanto, o trabalho cron utiliza muitos recursos e reduz a performance do servidor Web. </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a:latin typeface="Amazon Ember" panose="020B0603020204020204" pitchFamily="34" charset="0"/>
                <a:ea typeface="Amazon Ember" panose="020B0603020204020204" pitchFamily="34" charset="0"/>
                <a:cs typeface="Amazon Ember" panose="020B0603020204020204" pitchFamily="34" charset="0"/>
              </a:rPr>
              <a:t>Olivia aconselha Sof</a:t>
            </a:r>
            <a:r>
              <a:rPr lang="pt-BR" sz="1100">
                <a:latin typeface="Amazon Ember" panose="020B0603020204020204" pitchFamily="34" charset="0"/>
                <a:ea typeface="Amazon Ember" panose="020B0603020204020204" pitchFamily="34" charset="0"/>
                <a:cs typeface="Amazon Ember" panose="020B0603020204020204" pitchFamily="34" charset="0"/>
              </a:rPr>
              <a:t>í</a:t>
            </a:r>
            <a:r>
              <a:rPr lang="pt-BR">
                <a:latin typeface="Amazon Ember" panose="020B0603020204020204" pitchFamily="34" charset="0"/>
                <a:ea typeface="Amazon Ember" panose="020B0603020204020204" pitchFamily="34" charset="0"/>
                <a:cs typeface="Amazon Ember" panose="020B0603020204020204" pitchFamily="34" charset="0"/>
              </a:rPr>
              <a:t>a e Nikhil e diz que as tarefas de relatórios não essenciais para os negócios precisam ser mantidas separadas. Sof</a:t>
            </a:r>
            <a:r>
              <a:rPr lang="pt-BR" sz="1100">
                <a:latin typeface="Amazon Ember" panose="020B0603020204020204" pitchFamily="34" charset="0"/>
                <a:ea typeface="Amazon Ember" panose="020B0603020204020204" pitchFamily="34" charset="0"/>
                <a:cs typeface="Amazon Ember" panose="020B0603020204020204" pitchFamily="34" charset="0"/>
              </a:rPr>
              <a:t>í</a:t>
            </a:r>
            <a:r>
              <a:rPr lang="pt-BR">
                <a:latin typeface="Amazon Ember" panose="020B0603020204020204" pitchFamily="34" charset="0"/>
                <a:ea typeface="Amazon Ember" panose="020B0603020204020204" pitchFamily="34" charset="0"/>
                <a:cs typeface="Amazon Ember" panose="020B0603020204020204" pitchFamily="34" charset="0"/>
              </a:rPr>
              <a:t>a e Nikhil querem desacoplar ainda mais a arquitetura e mover o trabalho cron para um ambiente gerenciado e sem servidor que consiga dimensionar bem e reduzir custos.</a:t>
            </a:r>
          </a:p>
        </p:txBody>
      </p:sp>
    </p:spTree>
    <p:extLst>
      <p:ext uri="{BB962C8B-B14F-4D97-AF65-F5344CB8AC3E}">
        <p14:creationId xmlns:p14="http://schemas.microsoft.com/office/powerpoint/2010/main" val="507424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Este slide exibe uma orientação aproximada para selecionar a plataforma de computação. A recomendação é baseada nos </a:t>
            </a:r>
            <a:r>
              <a:rPr lang="pt-BR" sz="1100">
                <a:latin typeface="Amazon Ember" panose="020B0603020204020204" pitchFamily="34" charset="0"/>
                <a:ea typeface="Amazon Ember" panose="020B0603020204020204" pitchFamily="34" charset="0"/>
                <a:cs typeface="Amazon Ember" panose="020B0603020204020204" pitchFamily="34" charset="0"/>
                <a:hlinkClick r:id="rId3"/>
              </a:rPr>
              <a:t>limites do AWS Lambda</a:t>
            </a:r>
            <a:r>
              <a:rPr lang="pt-BR">
                <a:latin typeface="Amazon Ember" panose="020B0603020204020204" pitchFamily="34" charset="0"/>
                <a:ea typeface="Amazon Ember" panose="020B0603020204020204" pitchFamily="34" charset="0"/>
                <a:cs typeface="Amazon Ember" panose="020B0603020204020204" pitchFamily="34" charset="0"/>
              </a:rPr>
              <a:t> (limitação de memória e de tempo).</a:t>
            </a:r>
          </a:p>
        </p:txBody>
      </p:sp>
    </p:spTree>
    <p:extLst>
      <p:ext uri="{BB962C8B-B14F-4D97-AF65-F5344CB8AC3E}">
        <p14:creationId xmlns:p14="http://schemas.microsoft.com/office/powerpoint/2010/main" val="36462364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Lambda é um serviço de computação sem servidor que oferece tolerância a falhas e dimensionamento automático integrados.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função do Lambda é um código personalizado escrito por você e que processa eventos.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função do Lambda é chamada por um manipulador, que pega um objeto de evento e um objeto de contexto como parâmetros.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fonte de evento é um serviço da AWS ou aplicação criada por desenvolvedor que aciona a execução de uma função do Lambda. </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camadas do Lambda permitem que as funções compartilhem código e mantenham os pacotes de implantação pequenos.</a:t>
            </a:r>
          </a:p>
        </p:txBody>
      </p:sp>
    </p:spTree>
    <p:extLst>
      <p:ext uri="{BB962C8B-B14F-4D97-AF65-F5344CB8AC3E}">
        <p14:creationId xmlns:p14="http://schemas.microsoft.com/office/powerpoint/2010/main" val="3190527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Módulo 13 – Laboratório guiado 2: Implementar uma arquitetura sem servidor na AWS.</a:t>
            </a:r>
          </a:p>
        </p:txBody>
      </p:sp>
    </p:spTree>
    <p:extLst>
      <p:ext uri="{BB962C8B-B14F-4D97-AF65-F5344CB8AC3E}">
        <p14:creationId xmlns:p14="http://schemas.microsoft.com/office/powerpoint/2010/main" val="3175352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guiado, você concluirá as seguintes tarefas: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uma função do Lambda para carregar dados</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Configurar um evento do Amazon S3</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Testar o processo de carregamento</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Configurar notificações</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uma função do Lambda para enviar notificações</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Testar o sistema</a:t>
            </a:r>
          </a:p>
        </p:txBody>
      </p:sp>
    </p:spTree>
    <p:extLst>
      <p:ext uri="{BB962C8B-B14F-4D97-AF65-F5344CB8AC3E}">
        <p14:creationId xmlns:p14="http://schemas.microsoft.com/office/powerpoint/2010/main" val="790642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O diagrama resume o que você terá criado depois de concluir o laboratório. </a:t>
            </a:r>
          </a:p>
        </p:txBody>
      </p:sp>
    </p:spTree>
    <p:extLst>
      <p:ext uri="{BB962C8B-B14F-4D97-AF65-F5344CB8AC3E}">
        <p14:creationId xmlns:p14="http://schemas.microsoft.com/office/powerpoint/2010/main" val="36183669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iniciar o laboratório guiado.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012897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da atividade depois de você concluí-la. </a:t>
            </a:r>
          </a:p>
        </p:txBody>
      </p:sp>
    </p:spTree>
    <p:extLst>
      <p:ext uri="{BB962C8B-B14F-4D97-AF65-F5344CB8AC3E}">
        <p14:creationId xmlns:p14="http://schemas.microsoft.com/office/powerpoint/2010/main" val="3381513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6: Estender arquiteturas sem servidor com o Amazon API Gateway.</a:t>
            </a:r>
          </a:p>
        </p:txBody>
      </p:sp>
    </p:spTree>
    <p:extLst>
      <p:ext uri="{BB962C8B-B14F-4D97-AF65-F5344CB8AC3E}">
        <p14:creationId xmlns:p14="http://schemas.microsoft.com/office/powerpoint/2010/main" val="6794823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API Gateway é um serviço totalmente gerenciado que permite criar, publicar, manter, monitorar e proteger APIs em qualquer escala. Você pode usá-lo para criar APIs RESTful (Representational State Transfer) e WebSocket que atuam como um ponto de entrada para aplicações para que possam acessar recursos de back-end. As aplicações podem acessar dados, lógica de negócios ou funcionalidade dos serviços de back-end. Esses serviços incluem aplicações executadas no Amazon EC2, código executado no Lambda, qualquer aplicação Web ou aplicações de comunicação em tempo real. </a:t>
            </a:r>
          </a:p>
          <a:p>
            <a:pPr rtl="0"/>
            <a:endParaRPr lang="en-US"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API Gateway processa todas as tarefas que são relacionadas à aceitação e ao processamento de até centenas de milhares de chamadas simultâneas de APIs. Essas chamadas incluem o gerenciamento de tráfego, o controle de autorização e acesso, o monitoramento e o gerenciamento de versão de APIs. O API Gateway não tem taxas mínimas ou custos antecipados. Você paga apenas pelas chamadas de API recebidas e pela quantidade transferida de dados de saída. Com o modelo de definição de preço em níveis do API Gateway, você pode reduzir seu custo à medida que o uso da API é dimensionado.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i="0" dirty="0">
                <a:latin typeface="Amazon Ember" panose="020B0603020204020204" pitchFamily="34" charset="0"/>
                <a:ea typeface="Amazon Ember" panose="020B0603020204020204" pitchFamily="34" charset="0"/>
                <a:cs typeface="Amazon Ember" panose="020B0603020204020204" pitchFamily="34" charset="0"/>
              </a:rPr>
              <a:t>Você pode usar o API Gateway para hospedar várias versões e estágios das APIs.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86605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40261"/>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disponibiliza as APIs publicamente, fica exposto a invasores que tentam explorar os serviços. Com o Amazon API Gateway, você pode proteger as APIs de várias maneiras.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Com o Amazon API Gateway, você tem a opção de configurar os métodos de APIs para exigirem autorização. Ao configurar um método para exigir autorização, você pode usar o AWS Signature versão 4 ou autorizadores Lambda para auxiliar sua própria estratégia de autenticação de tokens de portador. O </a:t>
            </a:r>
            <a:r>
              <a:rPr lang="pt-BR" i="1" dirty="0">
                <a:latin typeface="Amazon Ember" panose="020B0603020204020204" pitchFamily="34" charset="0"/>
                <a:ea typeface="Amazon Ember" panose="020B0603020204020204" pitchFamily="34" charset="0"/>
                <a:cs typeface="Amazon Ember" panose="020B0603020204020204" pitchFamily="34" charset="0"/>
              </a:rPr>
              <a:t>AWS Signature versão 4 </a:t>
            </a:r>
            <a:r>
              <a:rPr lang="pt-BR" dirty="0">
                <a:latin typeface="Amazon Ember" panose="020B0603020204020204" pitchFamily="34" charset="0"/>
                <a:ea typeface="Amazon Ember" panose="020B0603020204020204" pitchFamily="34" charset="0"/>
                <a:cs typeface="Amazon Ember" panose="020B0603020204020204" pitchFamily="34" charset="0"/>
              </a:rPr>
              <a:t>é o processo para adicionar informações de autenticação às solicitações da AWS enviadas por HTTP. Por segurança, a maioria das solicitações para a AWS devem ser assinadas com uma chave de acesso, que consiste em um ID de chave de acesso e a chave de acesso secreta. Você usa essas credenciais da AWS para assinar solicitações ao seu serviço e autorizar o acesso da mesma forma que com outros serviços da AWS. Você pode recuperar credenciais temporárias que estão associadas a uma função na sua conta da AWS usando o Amazon Cognito. Um </a:t>
            </a:r>
            <a:r>
              <a:rPr lang="pt-BR" i="1" dirty="0">
                <a:latin typeface="Amazon Ember" panose="020B0603020204020204" pitchFamily="34" charset="0"/>
                <a:ea typeface="Amazon Ember" panose="020B0603020204020204" pitchFamily="34" charset="0"/>
                <a:cs typeface="Amazon Ember" panose="020B0603020204020204" pitchFamily="34" charset="0"/>
              </a:rPr>
              <a:t>autorizador do Lambda </a:t>
            </a:r>
            <a:r>
              <a:rPr lang="pt-BR" dirty="0">
                <a:latin typeface="Amazon Ember" panose="020B0603020204020204" pitchFamily="34" charset="0"/>
                <a:ea typeface="Amazon Ember" panose="020B0603020204020204" pitchFamily="34" charset="0"/>
                <a:cs typeface="Amazon Ember" panose="020B0603020204020204" pitchFamily="34" charset="0"/>
              </a:rPr>
              <a:t>é uma função do Lambda que autoriza o acesso a APIs usando uma estratégia de autenticação de token de portador como a OAuth.</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Você também pode aplicar uma política de recursos a uma API para restringir o acesso a uma Amazon VPC ou uma VPC endpoint específica. Você pode, com uma conta diferente, conceder a uma Amazon VPC ou VPC endpoint acesso a uma API privada por meio da utilização de uma política de recursos.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Amazon API Gateway aceita configurações de controle de utilização para cada método ou rota nas suas APIs. Você pode definir um limite de taxa padrão e um limite de taxa de intermitência por segundo para cada método nas APIs REST e para cada rota nas APIs do WebSocket.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Além disso, você pode usar o AWS WAF para proteger suas APIs do API Gateway. O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AWS WAF</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é um firewall que ajuda a proteger as aplicações Web contra exploits comuns na Web que podem afetar a disponibilidade, comprometer a segurança ou consumir recursos excessivos.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como proteger suas APIs com o Amazon API Gateway, consulte 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seção Segurança e autorização</a:t>
            </a:r>
            <a:r>
              <a:rPr lang="pt-BR" sz="1100" dirty="0">
                <a:latin typeface="Amazon Ember" panose="020B0603020204020204" pitchFamily="34" charset="0"/>
                <a:ea typeface="Amazon Ember" panose="020B0603020204020204" pitchFamily="34" charset="0"/>
                <a:cs typeface="Amazon Ember" panose="020B0603020204020204" pitchFamily="34" charset="0"/>
              </a:rPr>
              <a:t> das perguntas frequentes do Amazon API Gateway.</a:t>
            </a:r>
          </a:p>
        </p:txBody>
      </p:sp>
    </p:spTree>
    <p:extLst>
      <p:ext uri="{BB962C8B-B14F-4D97-AF65-F5344CB8AC3E}">
        <p14:creationId xmlns:p14="http://schemas.microsoft.com/office/powerpoint/2010/main" val="2873090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2: Introdução aos microsserviços.</a:t>
            </a:r>
          </a:p>
        </p:txBody>
      </p:sp>
    </p:spTree>
    <p:extLst>
      <p:ext uri="{BB962C8B-B14F-4D97-AF65-F5344CB8AC3E}">
        <p14:creationId xmlns:p14="http://schemas.microsoft.com/office/powerpoint/2010/main" val="18906542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63828"/>
          </a:xfrm>
        </p:spPr>
        <p:txBody>
          <a:bodyPr rtlCol="0"/>
          <a:lstStyle/>
          <a:p>
            <a:pPr marL="0" indent="0" rtl="0">
              <a:buFontTx/>
              <a:buNone/>
            </a:pPr>
            <a:r>
              <a:rPr lang="pt-BR" dirty="0">
                <a:latin typeface="Amazon Ember" panose="020B0603020204020204" pitchFamily="34" charset="0"/>
                <a:ea typeface="Amazon Ember" panose="020B0603020204020204" pitchFamily="34" charset="0"/>
                <a:cs typeface="Amazon Ember" panose="020B0603020204020204" pitchFamily="34" charset="0"/>
              </a:rPr>
              <a:t>Você pode usar o Amazon API Gateway para fornecer a camada de API para as aplicações. Veja aqui um exemplo de uma arquitetura comum com o Amazon API Gateway. </a:t>
            </a:r>
          </a:p>
          <a:p>
            <a:pPr marL="0" indent="0" rtl="0">
              <a:buFontTx/>
              <a:buNone/>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exemplo, as aplicações de cliente front-end e os serviços de aplicações enviam tráfego para o API Gateway pela Internet. Muitas vezes, o Amazon CloudFront é utilizado para armazenar conteúdo estático em cache. O API Gateway abstrai e expõe APIs que podem chamar várias aplicações de back-end. Essas aplicações incluem funções do Lambda, contêineres do Docker em execução em instâncias do EC2, Virtual Private Clouds (VPCs) ou qualquer endpoint acessível publicamente. Se necessário, o API Gateway pode armazenar a resposta em cache. Por fim, todas as chamadas de API podem ser monitoradas com o Amazon CloudWatch.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o API Gateway com outros serviços gerenciados da AWS (AWS Managed Services) para criar back-ends sem servidor para as aplicações. Por exemplo, o API Gateway pode fazer proxy de solicitações para funções do Lambda que executam </a:t>
            </a: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seu código e geram respostas. Você pode até criar APIs que fazem proxy de solicitações para outros serviços da AWS, como o Amazon Simple Storage Service (Amazon S3), sem precisar escrever nenhum código. Você pode fazer com que os back-ends em grande escala de produção sejam executados mais rapidamente, pois tem menos código para escrever, e também reduz a carga operacional para os serviços da 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ver um exemplo de como usar o API Gateway com o AWS Lambda, consulte esta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publicação no blog da AWS</a:t>
            </a:r>
            <a:r>
              <a:rPr lang="pt-BR" dirty="0">
                <a:latin typeface="Amazon Ember" panose="020B0603020204020204" pitchFamily="34" charset="0"/>
                <a:ea typeface="Amazon Ember" panose="020B0603020204020204" pitchFamily="34" charset="0"/>
                <a:cs typeface="Amazon Ember" panose="020B0603020204020204" pitchFamily="34" charset="0"/>
              </a:rPr>
              <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853672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Amazon API Gateway está profundamente integrado ao AWS Lambda. Este exemplo mostra como os dois serviços podem ser utilizados juntos em uma arquitetura para uma aplicação de microsserviços RESTful.</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Neste exemplo, os clientes podem usar o microsserviço fazendo chamadas de API HTTP. O Amazon API Gateway hospeda solicitações HTTP RESTful e respostas para os clientes. Nesse cenário, o API Gateway oferece autorização, controle de utilização, segurança, tolerância a falhas, mapeamento de solicitações e respostas, e otimizações de performance integrados. O AWS Lambda contém a lógica de negócios para processar as chamadas de API recebidas e usa o DynamoDB como um armazenamento persistente. O Amazon DynamoDB armazena de modo persistente os dados dos microsserviços e dimensiona com base na demanda. Como os microsserviços são criados para realizar bem uma única tarefa, um datastore NoSQL sem esquema é regularmente incorporado.</a:t>
            </a:r>
          </a:p>
        </p:txBody>
      </p:sp>
    </p:spTree>
    <p:extLst>
      <p:ext uri="{BB962C8B-B14F-4D97-AF65-F5344CB8AC3E}">
        <p14:creationId xmlns:p14="http://schemas.microsoft.com/office/powerpoint/2010/main" val="2120971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Considere mais um exemplo de como o Amazon API Gateway pode ser usado com o Lambda em uma arquitetura sem servidor como o gateway para o back-end de uma aplicação móvel. Espera-se que os aplicativos móveis tenham uma experiência de usuário rápida, consistente e rica em recursos, e geralmente têm uma presença global. Além disso, os padrões de usuários móveis são dinâmicos, com picos de uso imprevisíveis. Os aplicativos móveis exigem um conjunto avançado de serviços móveis que funcionam juntos sem sacrificar o controle e a flexibilidade da infraestrutura de back-end.</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Neste exemplo, um aplicativo móvel envia uma solicitação ao Amazon API Gateway, que a encaminha para uma função do Lambda, que chama o Amazon Cognito e o AWS Security Token Service (AWS STS) para gerenciar a identidade. O Amazon Cognito autentica os usuários do seu aplicativo móvel por meio de Identity Providers (IdPs – Provedores de identidade) externos compatíveis com SAML (Security Assertion Markup Language) ou OpenID Connect, IdPs sociais (por exemplo, Facebook, Twitter, Amazon) e IdPs personalizados. Depois que a identidade do usuário móvel é confirmada, outra função do Lambda executa a lógica de negócios principal do aplicativo.</a:t>
            </a:r>
          </a:p>
        </p:txBody>
      </p:sp>
    </p:spTree>
    <p:extLst>
      <p:ext uri="{BB962C8B-B14F-4D97-AF65-F5344CB8AC3E}">
        <p14:creationId xmlns:p14="http://schemas.microsoft.com/office/powerpoint/2010/main" val="5691406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Amazon API Gateway é um serviço totalmente gerenciado que permite criar, publicar, manter, monitorar e proteger APIs em qualquer escala. </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Amazon API Gateway atua como um ponto de entrada para recursos de back-end para as aplicações. Ele abstrai e expõe APIs que podem chamar várias aplicações de back-end. Essas aplicações incluem funções do Lambda, contêineres do Docker executados em instâncias do EC2, VPCs ou qualquer endpoint acessível publicamente. </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Amazon API Gateway está profundamente integrado ao Lambda.</a:t>
            </a: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449570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7: Orquestrar microsserviços com o AWS Step Functions.</a:t>
            </a:r>
          </a:p>
        </p:txBody>
      </p:sp>
    </p:spTree>
    <p:extLst>
      <p:ext uri="{BB962C8B-B14F-4D97-AF65-F5344CB8AC3E}">
        <p14:creationId xmlns:p14="http://schemas.microsoft.com/office/powerpoint/2010/main" val="1547646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050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À medida que a aplicação cresce em tamanho, o número de componentes aumenta e são possíveis muitos padrões de quais tarefas executar e em qual ordem. Considere uma aplicação de microsserviços criada com o uso de funções do Lambda, por exemplo. Talvez você queira invocar uma função do Lambda imediatamente após outra função, e somente se a primeira for executada com êxito. Você pode querer que duas funções sejam invocadas em paralelo e, em seguida, inserir os resultados combinados em uma terceira função. Ou você pode escolher qual das duas funções é invocada com base na saída de outra função.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invocação da função pode resultar em um erro por vários motivos. O código pode lançar uma exceção, um tempo limite ou ficar sem memória. O tempo de execução que executa o código pode encontrar um erro e ser interrompido. Quando ocorre um erro, o código pode ter sido executado completa ou parcialmente, ou sequer ter sido executado. Na maioria dos casos, o cliente ou o serviço que invoca a função tentará novamente se encontrar um erro. Dessa maneira, o código precisará ser capaz de processar o mesmo evento repetidamente sem efeitos indesejados. Se a função gerenciar recursos ou gravações em um banco de dados, você deverá lidar com casos em que a mesma solicitação foi feita várias vezes. </a:t>
            </a:r>
          </a:p>
          <a:p>
            <a:pPr rtl="0"/>
            <a:endParaRPr lang="en-US" b="0" i="0" u="none" strike="noStrike"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u="none" strike="noStrike"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Você precisa de um modo de coordenar os componentes da aplicação. A camada de coordenação precisa dimensionar automaticamente em resposta a mudanças de cargas de trabalho e resolver erros e tempos limite. Ela também deve </a:t>
            </a:r>
            <a:r>
              <a:rPr lang="pt-BR" dirty="0">
                <a:latin typeface="Amazon Ember" panose="020B0603020204020204" pitchFamily="34" charset="0"/>
                <a:ea typeface="Amazon Ember" panose="020B0603020204020204" pitchFamily="34" charset="0"/>
                <a:cs typeface="Amazon Ember" panose="020B0603020204020204" pitchFamily="34" charset="0"/>
              </a:rPr>
              <a:t>manter o estado da aplicação durante a execução, como rastrear qual etapa está sendo executada no momento e armazenar dados que estão se movendo entre as etapas do fluxo de trabalho</a:t>
            </a:r>
            <a:r>
              <a:rPr lang="pt-BR" b="0" i="0" u="none" strike="noStrike"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Esses recursos ajudam você a criar e operar as aplicações. A visibilidade da aplicação também é importante para que você possa solucionar erros e rastrear a performance.</a:t>
            </a:r>
          </a:p>
        </p:txBody>
      </p:sp>
    </p:spTree>
    <p:extLst>
      <p:ext uri="{BB962C8B-B14F-4D97-AF65-F5344CB8AC3E}">
        <p14:creationId xmlns:p14="http://schemas.microsoft.com/office/powerpoint/2010/main" val="217593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r>
              <a:rPr lang="pt-BR" sz="1100">
                <a:latin typeface="Amazon Ember" panose="020B0603020204020204" pitchFamily="34" charset="0"/>
                <a:ea typeface="Amazon Ember" panose="020B0603020204020204" pitchFamily="34" charset="0"/>
                <a:cs typeface="Amazon Ember" panose="020B0603020204020204" pitchFamily="34" charset="0"/>
                <a:hlinkClick r:id="rId3"/>
              </a:rPr>
              <a:t>O AWS Step Functions</a:t>
            </a:r>
            <a:r>
              <a:rPr lang="pt-BR">
                <a:latin typeface="Amazon Ember" panose="020B0603020204020204" pitchFamily="34" charset="0"/>
                <a:ea typeface="Amazon Ember" panose="020B0603020204020204" pitchFamily="34" charset="0"/>
                <a:cs typeface="Amazon Ember" panose="020B0603020204020204" pitchFamily="34" charset="0"/>
              </a:rPr>
              <a:t> é um serviço Web que permite coordenar os componentes de aplicações e microsserviços distribuídos usando fluxos de trabalho visuais. O Step Functions oferece uma maneira confiável de coordenar componentes e percorrer as funções da aplicação. O Step Functions oferece um console gráfico para que você possa visualizar os componentes da aplicação como uma série de etapas. Ele aciona e rastreia automaticamente todas as etapas e também tenta executar novamente etapas que apresentaram falha para que a aplicação seja executada em ordem e conforme esperado. O Step Functions registra o estado de cada etapa para que você possa diagnosticar e depurar problemas rapidamente.</a:t>
            </a:r>
          </a:p>
        </p:txBody>
      </p:sp>
    </p:spTree>
    <p:extLst>
      <p:ext uri="{BB962C8B-B14F-4D97-AF65-F5344CB8AC3E}">
        <p14:creationId xmlns:p14="http://schemas.microsoft.com/office/powerpoint/2010/main" val="25857017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O AWS Step Functions gerencia a lógica da aplicação para você. Ele implementa primitivas básicas, como executar tarefas sequencialmente ou em paralelo, ramificação e tempos limite. Essa técnica remove código adicional que pode estar repetido nos microsserviços e nas funções. O AWS Step Functions processa automaticamente erros e exceções com try-catch e retry integrados, independentemente de a tarefa demorar segundos ou meses para ser concluída. Você pode repetir automaticamente tarefas com falha ou tempo limite. Você pode responder de modo diferente a diferentes tipos de erros e se recuperar sem problemas retornando ao código de limpeza e recuperação designado.</a:t>
            </a: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957791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Step Functions permite que você crie e automatize suas próprias máquinas de estado dentro do ambiente da AWS usando a linguagem Amazon States Language baseada em JSON. Ela contém uma estrutura que é feita de vários estados, tarefas, opções, manipulação de erros e muito mais.</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a:t>
            </a:r>
            <a:r>
              <a:rPr lang="pt-BR"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máquina de estado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uma coleção de estados que podem realizar um trabalho. </a:t>
            </a: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exemplo comum de uma máquina de estado é uma </a:t>
            </a:r>
            <a:r>
              <a:rPr lang="pt-BR" b="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máquina de venda automática de refrigerantes. </a:t>
            </a:r>
            <a:r>
              <a:rPr lang="pt-BR" sz="1100" b="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máquina começa no estado operacional (aguardando uma transação) e, em seguida, passa para a seleção de refrigerante quando o dinheiro é adicionado. Depois, ela entra em um estado de venda automática, em que o refrigerante é entregue ao cliente. Após a conclusão, o estado retorna para operação.</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21524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máquina de estado finito pode expressar um algoritmo como um número de estados, os relacionamentos e os dados de entrada e saída. Os </a:t>
            </a:r>
            <a:r>
              <a:rPr lang="pt-BR" sz="1100" b="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estados </a:t>
            </a:r>
            <a:r>
              <a:rPr lang="pt-BR" sz="1100"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são elementos em sua máquina de estado. Os estados individuais podem tomar decisões com base nos dados de entrada, executar ações e transmitir os dados de saída para outros estados. </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9798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microsserviços são uma abordagem arquitetônica e organizacional para desenvolvimento de software em que as aplicações são compostas por serviços independentes que se comunicam por meio de Application Programming Interfaces (APIs – Interfaces de programação de aplicações) bem definidas. Essa abordagem foi projetada para acelerar os ciclos de implantação.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abordagem de microsserviços promove a inovação e a propriedade, além de aprimorar a capacidade de manutenção e o dimensionamento das aplicações de software. </a:t>
            </a:r>
          </a:p>
        </p:txBody>
      </p:sp>
    </p:spTree>
    <p:extLst>
      <p:ext uri="{BB962C8B-B14F-4D97-AF65-F5344CB8AC3E}">
        <p14:creationId xmlns:p14="http://schemas.microsoft.com/office/powerpoint/2010/main" val="35817978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estados podem realizar várias funções em sua máquina de estado:</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Realizar alguns trabalhos na máquina de estado (um estado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Task</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(Tarefa)</a:t>
            </a:r>
          </a:p>
          <a:p>
            <a:pPr marL="171450" indent="-171450" rtl="0">
              <a:buFont typeface="Arial" panose="020B0604020202020204" pitchFamily="34" charset="0"/>
              <a:buChar cha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Faça uma escolha entre ramificações de máquinas de estado a serem executadas (um estado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Opção</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171450" indent="-171450" rtl="0">
              <a:buFont typeface="Arial" panose="020B0604020202020204" pitchFamily="34" charset="0"/>
              <a:buChar cha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Interromper uma máquina de estado em execução com uma falha ou um êxito (um estado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Falha</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ou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Sucesso</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171450" indent="-171450" rtl="0">
              <a:buFont typeface="Arial" panose="020B0604020202020204" pitchFamily="34" charset="0"/>
              <a:buChar cha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Passar a entrada para a saída ou injetar alguns dados fixos (um estado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Pass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(Transmitir)</a:t>
            </a:r>
          </a:p>
          <a:p>
            <a:pPr marL="171450" indent="-171450" rtl="0">
              <a:buFont typeface="Arial" panose="020B0604020202020204" pitchFamily="34" charset="0"/>
              <a:buChar cha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Introduzir um atraso de determinada duração ou até uma hora e data uma especificadas (um estado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Wait</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(Aguardar)</a:t>
            </a:r>
          </a:p>
          <a:p>
            <a:pPr marL="171450" indent="-171450" rtl="0">
              <a:buFont typeface="Arial" panose="020B0604020202020204" pitchFamily="34" charset="0"/>
              <a:buChar cha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Começar ramificações paralelas para serem executadas na máquina de estado (um estado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Paralelo</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171450" indent="-171450" rtl="0">
              <a:buFont typeface="Arial" panose="020B0604020202020204" pitchFamily="34" charset="0"/>
              <a:buChar cha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Iterar dinamicamente as etapas (estado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Mapa</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171450" indent="-171450" rtl="0">
              <a:buFont typeface="Arial" panose="020B0604020202020204" pitchFamily="34" charset="0"/>
              <a:buChar char="•"/>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tipos de estado,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Estados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na Documentação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55784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define máquinas de estado usando a Amazon States Language. A Amazon States Language é uma linguagem estruturada e baseada em JSON. </a:t>
            </a:r>
            <a:r>
              <a:rPr lang="pt-BR">
                <a:latin typeface="Amazon Ember" panose="020B0603020204020204" pitchFamily="34" charset="0"/>
                <a:ea typeface="Amazon Ember" panose="020B0603020204020204" pitchFamily="34" charset="0"/>
                <a:cs typeface="Amazon Ember" panose="020B0603020204020204" pitchFamily="34" charset="0"/>
              </a:rPr>
              <a:t>O AWS Step Functions representa a estrutura JSON em uma exibição gráfica em tempo real. Dessa forma, você pode</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visualizar a máquina de estado diretamente no console do Step Functions.</a:t>
            </a:r>
          </a:p>
          <a:p>
            <a:pPr rtl="0"/>
            <a:endParaRPr lang="en-US" sz="1100" b="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Aqui, você vê um exemplo de uma máquina de estado com dois tipos de estado de tarefa. </a:t>
            </a:r>
          </a:p>
          <a:p>
            <a:pPr rtl="0"/>
            <a:endParaRPr lang="en-US" sz="1100" b="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a Amazon States Language, consulte a </a:t>
            </a:r>
            <a:r>
              <a:rPr lang="pt-BR" sz="1100">
                <a:latin typeface="Amazon Ember" panose="020B0603020204020204" pitchFamily="34" charset="0"/>
                <a:ea typeface="Amazon Ember" panose="020B0603020204020204" pitchFamily="34" charset="0"/>
                <a:cs typeface="Amazon Ember" panose="020B0603020204020204" pitchFamily="34" charset="0"/>
                <a:hlinkClick r:id="rId3"/>
              </a:rPr>
              <a:t>Documentação da AWS</a:t>
            </a:r>
            <a:r>
              <a:rPr lang="pt-BR" sz="1100" b="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4106002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93126"/>
          </a:xfrm>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diagrama de arquitetura mostra um exemplo de caso de uso para o AWS Step Functions em uma solução de video-on-demand (VOD – vídeo sob demanda). Outro componente essencial nessa arquitetura é o</a:t>
            </a:r>
            <a:r>
              <a:rPr lang="pt-BR" dirty="0">
                <a:latin typeface="Amazon Ember" panose="020B0603020204020204" pitchFamily="34" charset="0"/>
                <a:ea typeface="Amazon Ember" panose="020B0603020204020204" pitchFamily="34" charset="0"/>
                <a:cs typeface="Amazon Ember" panose="020B0603020204020204" pitchFamily="34" charset="0"/>
              </a:rPr>
              <a:t> AWS Elemental MediaConvert, que é um serviço de transcodificação de vídeo baseado em arquivos com recursos de nível de transmissão. Ele permite que você crie conteúdo de VOD para transmissão e entrega multitela em grande escala.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Nesta solução, arquivos de metadados e vídeos de origem são ingeridos e processados para reprodução em uma ampla variedade de dispositivos.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AWS Step Functions cria as funções de etapa </a:t>
            </a:r>
            <a:r>
              <a:rPr lang="pt-BR" b="1" dirty="0">
                <a:latin typeface="Amazon Ember" panose="020B0603020204020204" pitchFamily="34" charset="0"/>
                <a:ea typeface="Amazon Ember" panose="020B0603020204020204" pitchFamily="34" charset="0"/>
                <a:cs typeface="Amazon Ember" panose="020B0603020204020204" pitchFamily="34" charset="0"/>
              </a:rPr>
              <a:t>Ingerir</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1" dirty="0">
                <a:latin typeface="Amazon Ember" panose="020B0603020204020204" pitchFamily="34" charset="0"/>
                <a:ea typeface="Amazon Ember" panose="020B0603020204020204" pitchFamily="34" charset="0"/>
                <a:cs typeface="Amazon Ember" panose="020B0603020204020204" pitchFamily="34" charset="0"/>
              </a:rPr>
              <a:t>Processar</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b="1" dirty="0">
                <a:latin typeface="Amazon Ember" panose="020B0603020204020204" pitchFamily="34" charset="0"/>
                <a:ea typeface="Amazon Ember" panose="020B0603020204020204" pitchFamily="34" charset="0"/>
                <a:cs typeface="Amazon Ember" panose="020B0603020204020204" pitchFamily="34" charset="0"/>
              </a:rPr>
              <a:t>Publicar</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As funções do AWS Lambda realizam o trabalho de cada etapa e processam mensagens de erro.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Os buckets do Amazon S3 armazenam arquivos de mídia de origem e destino.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Amazon CloudWatch é usado para registros em log.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Regras de eventos do Amazon CloudWatch para notificações do AWS Elemental MediaConvert.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Uma tabela do Amazon DynamoDB armazena dados capturados por meio do fluxo de trabalho.</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Os tópicos do Amazon SNS enviam notificações de codificação, publicação e erro.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arquivos de mídia transcodificados são armazenados para entrega sob demanda aos usuários por meio do Amazon CloudFront.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essa arquitetura,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Visão geral da arquitetura</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499323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AWS Step Functions é um serviço Web que permite coordenar os componentes de aplicações e microsserviços distribuídos usando fluxos de trabalho visuais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AWS Step Functions permite que você crie e automatize suas próprias máquinas de estado dentro do ambiente da AWS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AWS Step Functions gerencia a lógica da aplicação para você e implementa primitivas básicas, como ramificações sequenciais ou paralelas e tempos limite</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Você define máquinas de estado usando a Amazon States Language</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78402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Módulo 13 – Laboratório de desafio: Implementar uma arquitetura sem servidor para a cafeteria</a:t>
            </a:r>
          </a:p>
        </p:txBody>
      </p:sp>
    </p:spTree>
    <p:extLst>
      <p:ext uri="{BB962C8B-B14F-4D97-AF65-F5344CB8AC3E}">
        <p14:creationId xmlns:p14="http://schemas.microsoft.com/office/powerpoint/2010/main" val="2605919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Frank e Martha querem conseguir relatórios diários por e-mail sobre todos os pedidos realizados no site. Frank quer antecipar a demanda para que consiga fazer o número correto de sobremesas daqui para frente (reduzindo o desperdício). Martha quer identificar padrões no negócio da cafeteria (análise de dados). Sof</a:t>
            </a:r>
            <a:r>
              <a:rPr lang="pt-BR" sz="1100">
                <a:latin typeface="Amazon Ember" panose="020B0603020204020204" pitchFamily="34" charset="0"/>
                <a:ea typeface="Amazon Ember" panose="020B0603020204020204" pitchFamily="34" charset="0"/>
                <a:cs typeface="Amazon Ember" panose="020B0603020204020204" pitchFamily="34" charset="0"/>
              </a:rPr>
              <a:t>í</a:t>
            </a:r>
            <a:r>
              <a:rPr lang="pt-BR">
                <a:latin typeface="Amazon Ember" panose="020B0603020204020204" pitchFamily="34" charset="0"/>
                <a:ea typeface="Amazon Ember" panose="020B0603020204020204" pitchFamily="34" charset="0"/>
                <a:cs typeface="Amazon Ember" panose="020B0603020204020204" pitchFamily="34" charset="0"/>
              </a:rPr>
              <a:t>a configurou um trabalho cron na instância do servidor Web que envia por e-mail essas mensagens de relatório de pedidos diários para Frank e Martha. No entanto, o trabalho cron utiliza muitos recursos e reduz a performance do servidor Web. </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a:latin typeface="Amazon Ember" panose="020B0603020204020204" pitchFamily="34" charset="0"/>
                <a:ea typeface="Amazon Ember" panose="020B0603020204020204" pitchFamily="34" charset="0"/>
                <a:cs typeface="Amazon Ember" panose="020B0603020204020204" pitchFamily="34" charset="0"/>
              </a:rPr>
              <a:t>Olivia aconselha Sof</a:t>
            </a:r>
            <a:r>
              <a:rPr lang="pt-BR" sz="1100">
                <a:latin typeface="Amazon Ember" panose="020B0603020204020204" pitchFamily="34" charset="0"/>
                <a:ea typeface="Amazon Ember" panose="020B0603020204020204" pitchFamily="34" charset="0"/>
                <a:cs typeface="Amazon Ember" panose="020B0603020204020204" pitchFamily="34" charset="0"/>
              </a:rPr>
              <a:t>í</a:t>
            </a:r>
            <a:r>
              <a:rPr lang="pt-BR">
                <a:latin typeface="Amazon Ember" panose="020B0603020204020204" pitchFamily="34" charset="0"/>
                <a:ea typeface="Amazon Ember" panose="020B0603020204020204" pitchFamily="34" charset="0"/>
                <a:cs typeface="Amazon Ember" panose="020B0603020204020204" pitchFamily="34" charset="0"/>
              </a:rPr>
              <a:t>a e Nikhil e diz que as tarefas de relatórios não essenciais para os negócios precisam ser mantidas separadas. Sof</a:t>
            </a:r>
            <a:r>
              <a:rPr lang="pt-BR" sz="1100">
                <a:latin typeface="Amazon Ember" panose="020B0603020204020204" pitchFamily="34" charset="0"/>
                <a:ea typeface="Amazon Ember" panose="020B0603020204020204" pitchFamily="34" charset="0"/>
                <a:cs typeface="Amazon Ember" panose="020B0603020204020204" pitchFamily="34" charset="0"/>
              </a:rPr>
              <a:t>í</a:t>
            </a:r>
            <a:r>
              <a:rPr lang="pt-BR">
                <a:latin typeface="Amazon Ember" panose="020B0603020204020204" pitchFamily="34" charset="0"/>
                <a:ea typeface="Amazon Ember" panose="020B0603020204020204" pitchFamily="34" charset="0"/>
                <a:cs typeface="Amazon Ember" panose="020B0603020204020204" pitchFamily="34" charset="0"/>
              </a:rPr>
              <a:t>a e Nikhil querem desacoplar ainda mais a arquitetura e mover o trabalho cron para um ambiente gerenciado e sem servidor que consiga dimensionar bem e reduzir custos.</a:t>
            </a:r>
          </a:p>
        </p:txBody>
      </p:sp>
    </p:spTree>
    <p:extLst>
      <p:ext uri="{BB962C8B-B14F-4D97-AF65-F5344CB8AC3E}">
        <p14:creationId xmlns:p14="http://schemas.microsoft.com/office/powerpoint/2010/main" val="41114051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de desafio, você realizará as seguintes tarefas: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Fazer o download do código-fonte</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a função do Lambda </a:t>
            </a:r>
            <a:r>
              <a:rPr lang="pt-BR" i="1">
                <a:latin typeface="Amazon Ember" panose="020B0603020204020204" pitchFamily="34" charset="0"/>
                <a:ea typeface="Amazon Ember" panose="020B0603020204020204" pitchFamily="34" charset="0"/>
                <a:cs typeface="Amazon Ember" panose="020B0603020204020204" pitchFamily="34" charset="0"/>
              </a:rPr>
              <a:t>DataExtractor</a:t>
            </a:r>
            <a:r>
              <a:rPr lang="pt-BR">
                <a:latin typeface="Amazon Ember" panose="020B0603020204020204" pitchFamily="34" charset="0"/>
                <a:ea typeface="Amazon Ember" panose="020B0603020204020204" pitchFamily="34" charset="0"/>
                <a:cs typeface="Amazon Ember" panose="020B0603020204020204" pitchFamily="34" charset="0"/>
              </a:rPr>
              <a:t> na VPC</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a função do Lambda </a:t>
            </a:r>
            <a:r>
              <a:rPr lang="pt-BR" i="1">
                <a:latin typeface="Amazon Ember" panose="020B0603020204020204" pitchFamily="34" charset="0"/>
                <a:ea typeface="Amazon Ember" panose="020B0603020204020204" pitchFamily="34" charset="0"/>
                <a:cs typeface="Amazon Ember" panose="020B0603020204020204" pitchFamily="34" charset="0"/>
              </a:rPr>
              <a:t>salesAnalysisReport</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um tópico do SNS</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uma assinatura de e-mail para o tópico do SNS</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Testar a função do Lambda </a:t>
            </a:r>
            <a:r>
              <a:rPr lang="pt-BR" i="1">
                <a:latin typeface="Amazon Ember" panose="020B0603020204020204" pitchFamily="34" charset="0"/>
                <a:ea typeface="Amazon Ember" panose="020B0603020204020204" pitchFamily="34" charset="0"/>
                <a:cs typeface="Amazon Ember" panose="020B0603020204020204" pitchFamily="34" charset="0"/>
              </a:rPr>
              <a:t>salesAnalysisReport</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Configurar um evento do Amazon EventBridge para acionar a função do Lambda todos os dias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906422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O diagrama resume o que você terá criado depois de concluir o laboratório. </a:t>
            </a:r>
          </a:p>
        </p:txBody>
      </p:sp>
    </p:spTree>
    <p:extLst>
      <p:ext uri="{BB962C8B-B14F-4D97-AF65-F5344CB8AC3E}">
        <p14:creationId xmlns:p14="http://schemas.microsoft.com/office/powerpoint/2010/main" val="2306670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começar o laboratório de desafio.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140712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deste laboratório de desafio depois de você concluí-lo. </a:t>
            </a:r>
          </a:p>
        </p:txBody>
      </p:sp>
    </p:spTree>
    <p:extLst>
      <p:ext uri="{BB962C8B-B14F-4D97-AF65-F5344CB8AC3E}">
        <p14:creationId xmlns:p14="http://schemas.microsoft.com/office/powerpoint/2010/main" val="3381513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07774"/>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entender os benefícios dos microsserviços, considere primeiro uma aplicação monolítica. </a:t>
            </a:r>
          </a:p>
          <a:p>
            <a:pPr rtl="0"/>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exemplo à esquerda, os três processos (usuários, tópicos e mensagens) de uma aplicação monolítica estão altamente acoplados. Eles funcionam como um único serviço. Se um processo da aplicação apresentar um pico de demanda, toda a arquitetura deverá ser dimensionada. Adicionar ou melhorar recursos torna-se mais complexo à medida que a base de código cresce, o que limita a experimentação e dificulta a implementação de novas ideias. A disponibilidade de aplicações monolíticas também fica em risco porque muitos processos dependentes e altamente acoplados aumentam o impacto da falha de um único processo. </a:t>
            </a:r>
          </a:p>
          <a:p>
            <a:pPr rtl="0"/>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Agora, suponha que a mesma aplicação seja executada em uma arquitetura de microsserviços. Cada processo da aplicação é criado como um componente independente que é executado como um serviço. Os serviços se comunicam usando operações de API leves. Cada serviço executa uma única função que pode oferecer suporte a várias aplicações. Como os serviços são executados de maneira independente, eles podem ser atualizados, implantados e dimensionados para atender à demanda por funções específicas de uma aplicação.</a:t>
            </a:r>
          </a:p>
          <a:p>
            <a:pPr rtl="0"/>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arquitetura de microsserviços permite iteração, automação e agilidade geral muito mais rápidas. Inicie, falhe e recupere: tudo rapidamente. </a:t>
            </a:r>
          </a:p>
          <a:p>
            <a:pPr rtl="0"/>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uma visão geral dos microsserviços na AWS,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O que são microsserviços?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743117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 e uma discussão sobre uma pergunta simulada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Em resumo, neste módulo você aprendeu 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Indicar as características dos microsserviços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Refatorar uma aplicação monolítica em microsserviços e usar o Amazon ECS para implantar os microsserviços em contêineres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Explicar a arquitetura sem servidor</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Implementar uma arquitetura sem servidor com o AWS Lambda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Descrever uma arquitetura comum para o Amazon API Gateway</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Descrever os tipos de fluxos de trabalho compatíveis com o AWS Step Functions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185447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Leia as respostas oferecidas e exclua as erradas com base nas palavras-chave destacadas anteriormente.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resposta correta é D</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“Substituir os Classic Load Balancers por um único Application Load Balancer”.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opção A pode ser eliminada porque as instâncias do EC2 estão sendo executadas com carga ideal, então elas ficarão sobrecarregadas se você reduzir o número delas. A opção B pode ser eliminada porque você não reduzirá os custos se escolher um tamanho de instância maior. Como alternativa, se você diminuir o tamanho da instância, as instâncias do EC2 ficarão sobrecarregadas porque já estão sendo executadas com carga ideal. A opção C também pode ser eliminada porque os custos permanecerão os mesmos ou aumentarão se você aumentar o tamanho máximo e mantiver a capacidade desejada. Por eliminação, a opção D é a correta. Você também pode usar um único Application Load Balancer para direcionar solicitações para todos os serviços da aplicação, em vez de usar um único Classic Load Balancer para cada microsserviço.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88781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Projeto</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Dividir uma aplicação monolítica em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microsserviços</a:t>
            </a:r>
            <a:endParaRPr lang="pt-BR" dirty="0">
              <a:latin typeface="Amazon Ember" panose="020B0603020204020204" pitchFamily="34" charset="0"/>
              <a:ea typeface="Amazon Ember" panose="020B0603020204020204" pitchFamily="34" charset="0"/>
              <a:cs typeface="Amazon Ember" panose="020B0603020204020204" pitchFamily="34" charset="0"/>
              <a:hlinkClick r:id="rId3"/>
            </a:endParaRPr>
          </a:p>
          <a:p>
            <a:pPr marL="171450" indent="-171450">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Whitepaper</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 Arquiteturas sem servidor com o AWS Lambda</a:t>
            </a:r>
          </a:p>
          <a:p>
            <a:pPr marL="171450" indent="-171450">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Whitepaper</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 Arquiteturas multicamada sem servidor da AWS com 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5"/>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 API Gateway e o AWS Lambda</a:t>
            </a:r>
          </a:p>
          <a:p>
            <a:pPr marL="171450" indent="-171450">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Whitepaper</a:t>
            </a: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 AWS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6"/>
              </a:rPr>
              <a:t>Well-Architected</a:t>
            </a: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 Framework: perspectiva das aplicações sem servidor</a:t>
            </a:r>
          </a:p>
          <a:p>
            <a:pPr marL="171450" indent="-17145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Tutorial</a:t>
            </a:r>
            <a:r>
              <a:rPr lang="pt-BR" dirty="0">
                <a:latin typeface="Amazon Ember" panose="020B0603020204020204" pitchFamily="34" charset="0"/>
                <a:ea typeface="Amazon Ember" panose="020B0603020204020204" pitchFamily="34" charset="0"/>
                <a:cs typeface="Amazon Ember" panose="020B0603020204020204" pitchFamily="34" charset="0"/>
                <a:hlinkClick r:id="rId7"/>
              </a:rPr>
              <a:t> Criar e usar funções do Lambda</a:t>
            </a:r>
          </a:p>
        </p:txBody>
      </p:sp>
    </p:spTree>
    <p:extLst>
      <p:ext uri="{BB962C8B-B14F-4D97-AF65-F5344CB8AC3E}">
        <p14:creationId xmlns:p14="http://schemas.microsoft.com/office/powerpoint/2010/main" val="42438234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31342"/>
          </a:xfrm>
        </p:spPr>
        <p:txBody>
          <a:bodyPr rtlCol="0"/>
          <a:lstStyle/>
          <a:p>
            <a:pPr rtl="0"/>
            <a:r>
              <a:rPr lang="pt-BR"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microsserviços compartilham algumas características comuns:</a:t>
            </a:r>
          </a:p>
          <a:p>
            <a:pPr rtl="0"/>
            <a:endParaRPr lang="en-US"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Descentralizados – as arquiteturas de microsserviços são sistemas distribuídos com gerenciamento de dados descentralizado. Eles não dependem de um esquema unificador em um banco de dados central. Cada microsserviço tem a própria visão sobre modelos de dados. Os microsserviços também são descentralizados na forma como são desenvolvidos, implantados, gerenciados e operados.</a:t>
            </a:r>
          </a:p>
          <a:p>
            <a:pPr marL="171450" indent="-171450" rtl="0">
              <a:buFont typeface="Arial" panose="020B0604020202020204" pitchFamily="34" charset="0"/>
              <a:buChar char="•"/>
            </a:pPr>
            <a:endParaRPr lang="en-US"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Independentes – cada serviço de componente em uma arquitetura de microsserviço pode ser alterado, atualizado ou substituído de modo independente sem afetar a função de outros serviços. Os serviços não precisam compartilhar nenhum código ou implementação com os outros serviços. Da mesma forma, as equipes responsáveis por diferentes microsserviços podem agir independentemente umas das outras.</a:t>
            </a:r>
          </a:p>
          <a:p>
            <a:pPr marL="171450" indent="-171450" rtl="0">
              <a:buFont typeface="Arial" panose="020B0604020202020204" pitchFamily="34" charset="0"/>
              <a:buChar char="•"/>
            </a:pPr>
            <a:endParaRPr lang="en-US"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Especializados – cada serviço de componente é projetado para um conjunto de recursos e se concentra em um domínio específico. Se o código para um determinado serviço de componente atingir um certo nível de complexidade, o serviço poderá ser dividido em dois ou mais serviços.</a:t>
            </a:r>
          </a:p>
          <a:p>
            <a:pPr marL="171450" indent="-171450" rtl="0">
              <a:buFont typeface="Arial" panose="020B0604020202020204" pitchFamily="34" charset="0"/>
              <a:buChar char="•"/>
            </a:pPr>
            <a:endParaRPr lang="en-US"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Poliglotas – os microsserviços não seguem uma única abordagem. As equipes têm a liberdade de escolher a melhor ferramenta para os problemas específicos. Como consequência, as arquiteturas de microsserviços adotam uma abordagem heterogênea para sistemas operacionais, linguagens de programação, armazenamentos de dados e ferramentas. Essa abordagem é chamada de programação e persistência poliglota.</a:t>
            </a:r>
          </a:p>
          <a:p>
            <a:pPr marL="171450" indent="-171450" rtl="0">
              <a:buFont typeface="Arial" panose="020B0604020202020204" pitchFamily="34" charset="0"/>
              <a:buChar char="•"/>
            </a:pPr>
            <a:endParaRPr lang="en-US"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Caixas pretas – os serviços de componentes individuais são projetados como caixas pretas, o que significa que os detalhes da complexidade deles estão ocultos dos outros componentes. Qualquer comunicação entre serviços acontece por APIs bem definidas para evitar dependências implícitas e ocultas.</a:t>
            </a:r>
          </a:p>
          <a:p>
            <a:pPr marL="171450" indent="-171450" rtl="0">
              <a:buFont typeface="Arial" panose="020B0604020202020204" pitchFamily="34" charset="0"/>
              <a:buChar char="•"/>
            </a:pPr>
            <a:endParaRPr lang="en-US"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cria, você executa – o DevOps é um princípio organizacional fundamental para microsserviços, em que a equipe responsável pela criação de um serviço também é responsável por operá-lo e mantê-lo em produção. </a:t>
            </a:r>
          </a:p>
        </p:txBody>
      </p:sp>
    </p:spTree>
    <p:extLst>
      <p:ext uri="{BB962C8B-B14F-4D97-AF65-F5344CB8AC3E}">
        <p14:creationId xmlns:p14="http://schemas.microsoft.com/office/powerpoint/2010/main" val="39349607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8.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Courier New" panose="02070309020205020404" pitchFamily="49" charset="0"/>
              </a:defRPr>
            </a:lvl1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smtClean="0">
                <a:solidFill>
                  <a:schemeClr val="bg1"/>
                </a:solidFill>
                <a:latin typeface="Amazon Ember Light" charset="0"/>
                <a:ea typeface="Amazon Ember Light" charset="0"/>
                <a:cs typeface="Amazon Ember Light" charset="0"/>
              </a:rPr>
              <a:t>© 2020, Amazon Web Services, Inc. ou suas afiliadas. Todos os direitos reservados. Este trabalho não pode ser reproduzido ou redistribuído, no todo ou em parte, sem a permissão prévia por escrito da Amazon Web Services, Inc. A cópia, a concessão de empréstimos ou a venda para fins comerciais são proibidos. Para correções ou comentários sobre o curso, envie um e-mail para: </a:t>
            </a:r>
            <a:r>
              <a:rPr lang="pt-BR" sz="900" u="sng" smtClean="0">
                <a:solidFill>
                  <a:schemeClr val="bg1"/>
                </a:solidFill>
                <a:latin typeface="Amazon Ember Light" charset="0"/>
                <a:ea typeface="Amazon Ember Light" charset="0"/>
                <a:cs typeface="Amazon Ember Light" charset="0"/>
              </a:rPr>
              <a:t>aws-course-feedback@amazon.com</a:t>
            </a:r>
            <a:r>
              <a:rPr lang="pt-BR" sz="900" smtClean="0">
                <a:solidFill>
                  <a:schemeClr val="bg1"/>
                </a:solidFill>
                <a:latin typeface="Amazon Ember Light" charset="0"/>
                <a:ea typeface="Amazon Ember Light" charset="0"/>
                <a:cs typeface="Amazon Ember Light" charset="0"/>
              </a:rPr>
              <a:t>. Para todas as outras perguntas, entre em contato conosco em: </a:t>
            </a:r>
            <a:r>
              <a:rPr lang="pt-BR" sz="900" u="sng" smtClean="0">
                <a:solidFill>
                  <a:schemeClr val="bg1"/>
                </a:solidFill>
                <a:latin typeface="Amazon Ember Light" charset="0"/>
                <a:ea typeface="Amazon Ember Light" charset="0"/>
                <a:cs typeface="Amazon Ember Light" charset="0"/>
              </a:rPr>
              <a:t>https://aws.amazon.com/contact-us/aws-training/</a:t>
            </a:r>
            <a:r>
              <a:rPr lang="pt-BR" sz="900" smtClean="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Click to edit Master title style</a:t>
            </a:r>
            <a:endParaRPr lang="en-US" dirty="0"/>
          </a:p>
        </p:txBody>
      </p:sp>
    </p:spTree>
    <p:extLst>
      <p:ext uri="{BB962C8B-B14F-4D97-AF65-F5344CB8AC3E}">
        <p14:creationId xmlns:p14="http://schemas.microsoft.com/office/powerpoint/2010/main" val="4145227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12574695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698708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86479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163068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1661365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4359073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56623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070271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952597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Courier New" panose="02070309020205020404" pitchFamily="49" charset="0"/>
              </a:defRPr>
            </a:lvl1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212723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a:p>
            <a:pPr lvl="0"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94588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65514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0308365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1961443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07401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4267681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6695983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2695983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6632261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11782316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Tree>
    <p:custDataLst>
      <p:tags r:id="rId1"/>
    </p:custDataLst>
    <p:extLst>
      <p:ext uri="{BB962C8B-B14F-4D97-AF65-F5344CB8AC3E}">
        <p14:creationId xmlns:p14="http://schemas.microsoft.com/office/powerpoint/2010/main" val="16306656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637314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pt-BR" sz="900" u="sng">
                <a:solidFill>
                  <a:schemeClr val="bg1"/>
                </a:solidFill>
                <a:latin typeface="Amazon Ember Light" charset="0"/>
                <a:ea typeface="Amazon Ember Light" charset="0"/>
                <a:cs typeface="Amazon Ember Light" charset="0"/>
              </a:rPr>
              <a:t>aws-course-feedback@amazon.com</a:t>
            </a:r>
            <a:r>
              <a:rPr lang="pt-BR" sz="900">
                <a:solidFill>
                  <a:schemeClr val="bg1"/>
                </a:solidFill>
                <a:latin typeface="Amazon Ember Light" charset="0"/>
                <a:ea typeface="Amazon Ember Light" charset="0"/>
                <a:cs typeface="Amazon Ember Light" charset="0"/>
              </a:rPr>
              <a:t>. For all other questions, contact us at: </a:t>
            </a:r>
            <a:r>
              <a:rPr lang="pt-BR" sz="900" u="sng">
                <a:solidFill>
                  <a:schemeClr val="bg1"/>
                </a:solidFill>
                <a:latin typeface="Amazon Ember Light" charset="0"/>
                <a:ea typeface="Amazon Ember Light" charset="0"/>
                <a:cs typeface="Amazon Ember Light" charset="0"/>
              </a:rPr>
              <a:t>https://aws.amazon.com/contact-us/aws-training/</a:t>
            </a:r>
            <a:r>
              <a:rPr lang="pt-BR" sz="900">
                <a:solidFill>
                  <a:schemeClr val="bg1"/>
                </a:solidFill>
                <a:latin typeface="Amazon Ember Light" charset="0"/>
                <a:ea typeface="Amazon Ember Light" charset="0"/>
                <a:cs typeface="Amazon Ember Light" charset="0"/>
              </a:rPr>
              <a:t>. All trademarks are the property of their owners.</a:t>
            </a:r>
          </a:p>
          <a:p>
            <a:pPr algn="just" rtl="0"/>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26982" y="6089839"/>
            <a:ext cx="1772656" cy="449073"/>
          </a:xfrm>
          <a:prstGeom prst="rect">
            <a:avLst/>
          </a:prstGeom>
        </p:spPr>
      </p:pic>
    </p:spTree>
    <p:custDataLst>
      <p:tags r:id="rId1"/>
    </p:custDataLst>
    <p:extLst>
      <p:ext uri="{BB962C8B-B14F-4D97-AF65-F5344CB8AC3E}">
        <p14:creationId xmlns:p14="http://schemas.microsoft.com/office/powerpoint/2010/main" val="348233907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ags" Target="../tags/tag26.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6"/>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705" r:id="rId24"/>
  </p:sldLayoutIdLst>
  <p:hf sldNum="0"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25"/>
    </p:custDataLst>
    <p:extLst>
      <p:ext uri="{BB962C8B-B14F-4D97-AF65-F5344CB8AC3E}">
        <p14:creationId xmlns:p14="http://schemas.microsoft.com/office/powerpoint/2010/main" val="350702865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sldNum="0"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61.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notesSlide" Target="../notesSlides/notesSlide14.xml"/><Relationship Id="rId7" Type="http://schemas.openxmlformats.org/officeDocument/2006/relationships/image" Target="../media/image24.png"/><Relationship Id="rId12" Type="http://schemas.openxmlformats.org/officeDocument/2006/relationships/image" Target="../media/image30.svg"/><Relationship Id="rId2" Type="http://schemas.openxmlformats.org/officeDocument/2006/relationships/slideLayout" Target="../slideLayouts/slideLayout18.xml"/><Relationship Id="rId1" Type="http://schemas.openxmlformats.org/officeDocument/2006/relationships/tags" Target="../tags/tag63.xml"/><Relationship Id="rId6" Type="http://schemas.openxmlformats.org/officeDocument/2006/relationships/image" Target="../media/image24.svg"/><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5.xml"/><Relationship Id="rId7"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image" Target="../media/image28.png"/><Relationship Id="rId5" Type="http://schemas.openxmlformats.org/officeDocument/2006/relationships/image" Target="../media/image32.sv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4.svg"/><Relationship Id="rId18" Type="http://schemas.openxmlformats.org/officeDocument/2006/relationships/image" Target="../media/image26.png"/><Relationship Id="rId3" Type="http://schemas.openxmlformats.org/officeDocument/2006/relationships/notesSlide" Target="../notesSlides/notesSlide16.xml"/><Relationship Id="rId21" Type="http://schemas.openxmlformats.org/officeDocument/2006/relationships/image" Target="../media/image45.svg"/><Relationship Id="rId7" Type="http://schemas.openxmlformats.org/officeDocument/2006/relationships/image" Target="../media/image39.svg"/><Relationship Id="rId12" Type="http://schemas.openxmlformats.org/officeDocument/2006/relationships/image" Target="../media/image23.png"/><Relationship Id="rId17" Type="http://schemas.openxmlformats.org/officeDocument/2006/relationships/image" Target="../media/image43.svg"/><Relationship Id="rId2" Type="http://schemas.openxmlformats.org/officeDocument/2006/relationships/slideLayout" Target="../slideLayouts/slideLayout29.xml"/><Relationship Id="rId16" Type="http://schemas.openxmlformats.org/officeDocument/2006/relationships/image" Target="../media/image34.png"/><Relationship Id="rId20" Type="http://schemas.openxmlformats.org/officeDocument/2006/relationships/image" Target="../media/image35.png"/><Relationship Id="rId1" Type="http://schemas.openxmlformats.org/officeDocument/2006/relationships/tags" Target="../tags/tag65.xml"/><Relationship Id="rId6" Type="http://schemas.openxmlformats.org/officeDocument/2006/relationships/image" Target="../media/image32.png"/><Relationship Id="rId11" Type="http://schemas.openxmlformats.org/officeDocument/2006/relationships/image" Target="../media/image32.svg"/><Relationship Id="rId5" Type="http://schemas.openxmlformats.org/officeDocument/2006/relationships/image" Target="../media/image37.svg"/><Relationship Id="rId15" Type="http://schemas.openxmlformats.org/officeDocument/2006/relationships/image" Target="../media/image26.svg"/><Relationship Id="rId10" Type="http://schemas.openxmlformats.org/officeDocument/2006/relationships/image" Target="../media/image27.png"/><Relationship Id="rId19" Type="http://schemas.openxmlformats.org/officeDocument/2006/relationships/image" Target="../media/image30.svg"/><Relationship Id="rId4" Type="http://schemas.openxmlformats.org/officeDocument/2006/relationships/image" Target="../media/image31.png"/><Relationship Id="rId9" Type="http://schemas.openxmlformats.org/officeDocument/2006/relationships/image" Target="../media/image41.sv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9.svg"/><Relationship Id="rId3" Type="http://schemas.openxmlformats.org/officeDocument/2006/relationships/notesSlide" Target="../notesSlides/notesSlide17.xml"/><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slideLayout" Target="../slideLayouts/slideLayout42.xml"/><Relationship Id="rId1" Type="http://schemas.openxmlformats.org/officeDocument/2006/relationships/tags" Target="../tags/tag66.xml"/><Relationship Id="rId6" Type="http://schemas.openxmlformats.org/officeDocument/2006/relationships/image" Target="../media/image27.png"/><Relationship Id="rId11" Type="http://schemas.openxmlformats.org/officeDocument/2006/relationships/image" Target="../media/image43.svg"/><Relationship Id="rId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47.sv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8.xml"/><Relationship Id="rId7" Type="http://schemas.openxmlformats.org/officeDocument/2006/relationships/image" Target="../media/image51.svg"/><Relationship Id="rId2" Type="http://schemas.openxmlformats.org/officeDocument/2006/relationships/slideLayout" Target="../slideLayouts/slideLayout5.xml"/><Relationship Id="rId1" Type="http://schemas.openxmlformats.org/officeDocument/2006/relationships/tags" Target="../tags/tag67.xml"/><Relationship Id="rId6" Type="http://schemas.openxmlformats.org/officeDocument/2006/relationships/image" Target="../media/image38.png"/><Relationship Id="rId5" Type="http://schemas.openxmlformats.org/officeDocument/2006/relationships/image" Target="../media/image32.svg"/><Relationship Id="rId4" Type="http://schemas.openxmlformats.org/officeDocument/2006/relationships/image" Target="../media/image27.png"/><Relationship Id="rId9" Type="http://schemas.openxmlformats.org/officeDocument/2006/relationships/image" Target="../media/image43.sv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9.xml"/><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68.xml"/><Relationship Id="rId6" Type="http://schemas.openxmlformats.org/officeDocument/2006/relationships/image" Target="../media/image12.png"/><Relationship Id="rId5" Type="http://schemas.openxmlformats.org/officeDocument/2006/relationships/image" Target="../media/image53.svg"/><Relationship Id="rId10" Type="http://schemas.openxmlformats.org/officeDocument/2006/relationships/image" Target="../media/image26.svg"/><Relationship Id="rId4" Type="http://schemas.openxmlformats.org/officeDocument/2006/relationships/image" Target="../media/image39.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5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notesSlide" Target="../notesSlides/notesSlide20.xml"/><Relationship Id="rId7"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69.xml"/><Relationship Id="rId6"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43.svg"/><Relationship Id="rId4" Type="http://schemas.openxmlformats.org/officeDocument/2006/relationships/image" Target="../media/image12.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21.xml"/><Relationship Id="rId7" Type="http://schemas.openxmlformats.org/officeDocument/2006/relationships/image" Target="../media/image14.png"/><Relationship Id="rId12" Type="http://schemas.openxmlformats.org/officeDocument/2006/relationships/image" Target="../media/image43.svg"/><Relationship Id="rId2" Type="http://schemas.openxmlformats.org/officeDocument/2006/relationships/slideLayout" Target="../slideLayouts/slideLayout5.xml"/><Relationship Id="rId1" Type="http://schemas.openxmlformats.org/officeDocument/2006/relationships/tags" Target="../tags/tag70.xml"/><Relationship Id="rId6" Type="http://schemas.openxmlformats.org/officeDocument/2006/relationships/image" Target="../media/image12.png"/><Relationship Id="rId11" Type="http://schemas.openxmlformats.org/officeDocument/2006/relationships/image" Target="../media/image34.png"/><Relationship Id="rId5" Type="http://schemas.openxmlformats.org/officeDocument/2006/relationships/image" Target="../media/image55.svg"/><Relationship Id="rId10" Type="http://schemas.openxmlformats.org/officeDocument/2006/relationships/image" Target="../media/image32.svg"/><Relationship Id="rId4" Type="http://schemas.openxmlformats.org/officeDocument/2006/relationships/image" Target="../media/image40.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9.svg"/><Relationship Id="rId2" Type="http://schemas.openxmlformats.org/officeDocument/2006/relationships/slideLayout" Target="../slideLayouts/slideLayout5.xml"/><Relationship Id="rId1" Type="http://schemas.openxmlformats.org/officeDocument/2006/relationships/tags" Target="../tags/tag71.xml"/><Relationship Id="rId6" Type="http://schemas.openxmlformats.org/officeDocument/2006/relationships/image" Target="../media/image42.png"/><Relationship Id="rId5" Type="http://schemas.openxmlformats.org/officeDocument/2006/relationships/image" Target="../media/image57.sv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72.xml"/><Relationship Id="rId5" Type="http://schemas.openxmlformats.org/officeDocument/2006/relationships/image" Target="../media/image47.sv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74.xml"/><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2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47.png"/><Relationship Id="rId18" Type="http://schemas.openxmlformats.org/officeDocument/2006/relationships/image" Target="../media/image24.svg"/><Relationship Id="rId3" Type="http://schemas.openxmlformats.org/officeDocument/2006/relationships/image" Target="../media/image32.png"/><Relationship Id="rId7" Type="http://schemas.openxmlformats.org/officeDocument/2006/relationships/image" Target="../media/image44.png"/><Relationship Id="rId12" Type="http://schemas.openxmlformats.org/officeDocument/2006/relationships/image" Target="../media/image66.svg"/><Relationship Id="rId17" Type="http://schemas.openxmlformats.org/officeDocument/2006/relationships/image" Target="../media/image23.png"/><Relationship Id="rId2" Type="http://schemas.openxmlformats.org/officeDocument/2006/relationships/notesSlide" Target="../notesSlides/notesSlide27.xml"/><Relationship Id="rId16" Type="http://schemas.openxmlformats.org/officeDocument/2006/relationships/image" Target="../media/image70.svg"/><Relationship Id="rId1" Type="http://schemas.openxmlformats.org/officeDocument/2006/relationships/slideLayout" Target="../slideLayouts/slideLayout18.xml"/><Relationship Id="rId6" Type="http://schemas.openxmlformats.org/officeDocument/2006/relationships/image" Target="../media/image28.svg"/><Relationship Id="rId11" Type="http://schemas.openxmlformats.org/officeDocument/2006/relationships/image" Target="../media/image46.png"/><Relationship Id="rId5" Type="http://schemas.openxmlformats.org/officeDocument/2006/relationships/image" Target="../media/image25.png"/><Relationship Id="rId15" Type="http://schemas.openxmlformats.org/officeDocument/2006/relationships/image" Target="../media/image48.png"/><Relationship Id="rId10" Type="http://schemas.openxmlformats.org/officeDocument/2006/relationships/image" Target="../media/image64.svg"/><Relationship Id="rId4" Type="http://schemas.openxmlformats.org/officeDocument/2006/relationships/image" Target="../media/image39.svg"/><Relationship Id="rId9" Type="http://schemas.openxmlformats.org/officeDocument/2006/relationships/image" Target="../media/image45.png"/><Relationship Id="rId14" Type="http://schemas.openxmlformats.org/officeDocument/2006/relationships/image" Target="../media/image68.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tags" Target="../tags/tag76.xml"/><Relationship Id="rId5" Type="http://schemas.openxmlformats.org/officeDocument/2006/relationships/image" Target="../media/image50.png"/><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77.xml"/><Relationship Id="rId4" Type="http://schemas.openxmlformats.org/officeDocument/2006/relationships/image" Target="../media/image51.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7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5.png"/><Relationship Id="rId2" Type="http://schemas.openxmlformats.org/officeDocument/2006/relationships/slideLayout" Target="../slideLayouts/slideLayout18.xml"/><Relationship Id="rId1" Type="http://schemas.openxmlformats.org/officeDocument/2006/relationships/tags" Target="../tags/tag8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9.png"/><Relationship Id="rId2" Type="http://schemas.openxmlformats.org/officeDocument/2006/relationships/slideLayout" Target="../slideLayouts/slideLayout5.xml"/><Relationship Id="rId1" Type="http://schemas.openxmlformats.org/officeDocument/2006/relationships/tags" Target="../tags/tag8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89.svg"/><Relationship Id="rId18" Type="http://schemas.openxmlformats.org/officeDocument/2006/relationships/image" Target="../media/image66.png"/><Relationship Id="rId26" Type="http://schemas.openxmlformats.org/officeDocument/2006/relationships/image" Target="../media/image70.png"/><Relationship Id="rId3" Type="http://schemas.openxmlformats.org/officeDocument/2006/relationships/notesSlide" Target="../notesSlides/notesSlide34.xml"/><Relationship Id="rId21" Type="http://schemas.openxmlformats.org/officeDocument/2006/relationships/image" Target="../media/image97.svg"/><Relationship Id="rId7" Type="http://schemas.openxmlformats.org/officeDocument/2006/relationships/image" Target="../media/image47.svg"/><Relationship Id="rId12" Type="http://schemas.openxmlformats.org/officeDocument/2006/relationships/image" Target="../media/image63.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2" Type="http://schemas.openxmlformats.org/officeDocument/2006/relationships/slideLayout" Target="../slideLayouts/slideLayout5.xml"/><Relationship Id="rId16" Type="http://schemas.openxmlformats.org/officeDocument/2006/relationships/image" Target="../media/image65.png"/><Relationship Id="rId20" Type="http://schemas.openxmlformats.org/officeDocument/2006/relationships/image" Target="../media/image67.png"/><Relationship Id="rId29" Type="http://schemas.openxmlformats.org/officeDocument/2006/relationships/image" Target="../media/image105.svg"/><Relationship Id="rId1" Type="http://schemas.openxmlformats.org/officeDocument/2006/relationships/tags" Target="../tags/tag82.xml"/><Relationship Id="rId6" Type="http://schemas.openxmlformats.org/officeDocument/2006/relationships/image" Target="../media/image36.png"/><Relationship Id="rId11" Type="http://schemas.openxmlformats.org/officeDocument/2006/relationships/image" Target="../media/image87.svg"/><Relationship Id="rId24" Type="http://schemas.openxmlformats.org/officeDocument/2006/relationships/image" Target="../media/image69.png"/><Relationship Id="rId32" Type="http://schemas.openxmlformats.org/officeDocument/2006/relationships/image" Target="../media/image73.png"/><Relationship Id="rId5" Type="http://schemas.openxmlformats.org/officeDocument/2006/relationships/image" Target="../media/image83.sv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71.png"/><Relationship Id="rId10" Type="http://schemas.openxmlformats.org/officeDocument/2006/relationships/image" Target="../media/image62.png"/><Relationship Id="rId19" Type="http://schemas.openxmlformats.org/officeDocument/2006/relationships/image" Target="../media/image95.svg"/><Relationship Id="rId31" Type="http://schemas.openxmlformats.org/officeDocument/2006/relationships/image" Target="../media/image107.svg"/><Relationship Id="rId4" Type="http://schemas.openxmlformats.org/officeDocument/2006/relationships/image" Target="../media/image60.png"/><Relationship Id="rId9" Type="http://schemas.openxmlformats.org/officeDocument/2006/relationships/image" Target="../media/image85.svg"/><Relationship Id="rId14" Type="http://schemas.openxmlformats.org/officeDocument/2006/relationships/image" Target="../media/image64.png"/><Relationship Id="rId22" Type="http://schemas.openxmlformats.org/officeDocument/2006/relationships/image" Target="../media/image68.png"/><Relationship Id="rId27" Type="http://schemas.openxmlformats.org/officeDocument/2006/relationships/image" Target="../media/image103.svg"/><Relationship Id="rId30"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83.xml"/><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85.xml"/><Relationship Id="rId5" Type="http://schemas.openxmlformats.org/officeDocument/2006/relationships/image" Target="../media/image83.sv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77.png"/><Relationship Id="rId3" Type="http://schemas.openxmlformats.org/officeDocument/2006/relationships/notesSlide" Target="../notesSlides/notesSlide38.xml"/><Relationship Id="rId7" Type="http://schemas.openxmlformats.org/officeDocument/2006/relationships/image" Target="../media/image75.png"/><Relationship Id="rId12" Type="http://schemas.openxmlformats.org/officeDocument/2006/relationships/image" Target="../media/image114.svg"/><Relationship Id="rId2" Type="http://schemas.openxmlformats.org/officeDocument/2006/relationships/slideLayout" Target="../slideLayouts/slideLayout18.xml"/><Relationship Id="rId16" Type="http://schemas.openxmlformats.org/officeDocument/2006/relationships/image" Target="../media/image78.png"/><Relationship Id="rId1" Type="http://schemas.openxmlformats.org/officeDocument/2006/relationships/tags" Target="../tags/tag86.xml"/><Relationship Id="rId6" Type="http://schemas.openxmlformats.org/officeDocument/2006/relationships/image" Target="../media/image74.emf"/><Relationship Id="rId11" Type="http://schemas.openxmlformats.org/officeDocument/2006/relationships/image" Target="../media/image76.png"/><Relationship Id="rId5" Type="http://schemas.openxmlformats.org/officeDocument/2006/relationships/image" Target="../media/image37.svg"/><Relationship Id="rId15" Type="http://schemas.openxmlformats.org/officeDocument/2006/relationships/image" Target="../media/image52.png"/><Relationship Id="rId10" Type="http://schemas.openxmlformats.org/officeDocument/2006/relationships/image" Target="../media/image83.svg"/><Relationship Id="rId4" Type="http://schemas.openxmlformats.org/officeDocument/2006/relationships/image" Target="../media/image31.png"/><Relationship Id="rId9" Type="http://schemas.openxmlformats.org/officeDocument/2006/relationships/image" Target="../media/image60.png"/><Relationship Id="rId14" Type="http://schemas.openxmlformats.org/officeDocument/2006/relationships/image" Target="../media/image116.sv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39.xml"/><Relationship Id="rId7" Type="http://schemas.openxmlformats.org/officeDocument/2006/relationships/image" Target="../media/image83.svg"/><Relationship Id="rId12" Type="http://schemas.openxmlformats.org/officeDocument/2006/relationships/image" Target="../media/image80.png"/><Relationship Id="rId2" Type="http://schemas.openxmlformats.org/officeDocument/2006/relationships/slideLayout" Target="../slideLayouts/slideLayout18.xml"/><Relationship Id="rId1" Type="http://schemas.openxmlformats.org/officeDocument/2006/relationships/tags" Target="../tags/tag87.xml"/><Relationship Id="rId6" Type="http://schemas.openxmlformats.org/officeDocument/2006/relationships/image" Target="../media/image60.png"/><Relationship Id="rId11" Type="http://schemas.openxmlformats.org/officeDocument/2006/relationships/image" Target="../media/image17.png"/><Relationship Id="rId5" Type="http://schemas.openxmlformats.org/officeDocument/2006/relationships/image" Target="../media/image119.svg"/><Relationship Id="rId10" Type="http://schemas.openxmlformats.org/officeDocument/2006/relationships/image" Target="../media/image22.png"/><Relationship Id="rId4" Type="http://schemas.openxmlformats.org/officeDocument/2006/relationships/image" Target="../media/image79.png"/><Relationship Id="rId9" Type="http://schemas.openxmlformats.org/officeDocument/2006/relationships/image" Target="../media/image112.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tags" Target="../tags/tag8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8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81.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83.png"/><Relationship Id="rId2" Type="http://schemas.openxmlformats.org/officeDocument/2006/relationships/slideLayout" Target="../slideLayouts/slideLayout5.xml"/><Relationship Id="rId1" Type="http://schemas.openxmlformats.org/officeDocument/2006/relationships/tags" Target="../tags/tag91.xml"/><Relationship Id="rId6" Type="http://schemas.openxmlformats.org/officeDocument/2006/relationships/image" Target="../media/image83.svg"/><Relationship Id="rId5" Type="http://schemas.openxmlformats.org/officeDocument/2006/relationships/image" Target="../media/image60.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87.png"/><Relationship Id="rId3" Type="http://schemas.openxmlformats.org/officeDocument/2006/relationships/notesSlide" Target="../notesSlides/notesSlide44.xml"/><Relationship Id="rId7" Type="http://schemas.openxmlformats.org/officeDocument/2006/relationships/image" Target="../media/image75.png"/><Relationship Id="rId12" Type="http://schemas.openxmlformats.org/officeDocument/2006/relationships/image" Target="../media/image128.svg"/><Relationship Id="rId2" Type="http://schemas.openxmlformats.org/officeDocument/2006/relationships/slideLayout" Target="../slideLayouts/slideLayout5.xml"/><Relationship Id="rId16" Type="http://schemas.openxmlformats.org/officeDocument/2006/relationships/image" Target="../media/image132.svg"/><Relationship Id="rId1" Type="http://schemas.openxmlformats.org/officeDocument/2006/relationships/tags" Target="../tags/tag92.xml"/><Relationship Id="rId6" Type="http://schemas.openxmlformats.org/officeDocument/2006/relationships/image" Target="../media/image126.svg"/><Relationship Id="rId11" Type="http://schemas.openxmlformats.org/officeDocument/2006/relationships/image" Target="../media/image86.png"/><Relationship Id="rId5" Type="http://schemas.openxmlformats.org/officeDocument/2006/relationships/image" Target="../media/image85.png"/><Relationship Id="rId15" Type="http://schemas.openxmlformats.org/officeDocument/2006/relationships/image" Target="../media/image88.png"/><Relationship Id="rId10" Type="http://schemas.openxmlformats.org/officeDocument/2006/relationships/image" Target="../media/image116.svg"/><Relationship Id="rId4" Type="http://schemas.openxmlformats.org/officeDocument/2006/relationships/image" Target="../media/image84.tiff"/><Relationship Id="rId9" Type="http://schemas.openxmlformats.org/officeDocument/2006/relationships/image" Target="../media/image77.png"/><Relationship Id="rId14" Type="http://schemas.openxmlformats.org/officeDocument/2006/relationships/image" Target="../media/image130.sv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93.xml"/><Relationship Id="rId6" Type="http://schemas.openxmlformats.org/officeDocument/2006/relationships/image" Target="../media/image112.svg"/><Relationship Id="rId5" Type="http://schemas.openxmlformats.org/officeDocument/2006/relationships/image" Target="../media/image75.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94.xml"/><Relationship Id="rId4" Type="http://schemas.openxmlformats.org/officeDocument/2006/relationships/image" Target="../media/image81.tiff"/></Relationships>
</file>

<file path=ppt/slides/_rels/slide4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85.svg"/><Relationship Id="rId18" Type="http://schemas.openxmlformats.org/officeDocument/2006/relationships/image" Target="../media/image91.png"/><Relationship Id="rId3" Type="http://schemas.openxmlformats.org/officeDocument/2006/relationships/notesSlide" Target="../notesSlides/notesSlide47.xml"/><Relationship Id="rId21" Type="http://schemas.openxmlformats.org/officeDocument/2006/relationships/image" Target="../media/image119.svg"/><Relationship Id="rId7" Type="http://schemas.openxmlformats.org/officeDocument/2006/relationships/image" Target="../media/image26.svg"/><Relationship Id="rId12" Type="http://schemas.openxmlformats.org/officeDocument/2006/relationships/image" Target="../media/image61.png"/><Relationship Id="rId17" Type="http://schemas.openxmlformats.org/officeDocument/2006/relationships/image" Target="../media/image112.svg"/><Relationship Id="rId2" Type="http://schemas.openxmlformats.org/officeDocument/2006/relationships/slideLayout" Target="../slideLayouts/slideLayout18.xml"/><Relationship Id="rId16" Type="http://schemas.openxmlformats.org/officeDocument/2006/relationships/image" Target="../media/image75.png"/><Relationship Id="rId20" Type="http://schemas.openxmlformats.org/officeDocument/2006/relationships/image" Target="../media/image92.png"/><Relationship Id="rId1" Type="http://schemas.openxmlformats.org/officeDocument/2006/relationships/tags" Target="../tags/tag95.xml"/><Relationship Id="rId6" Type="http://schemas.openxmlformats.org/officeDocument/2006/relationships/image" Target="../media/image24.png"/><Relationship Id="rId11" Type="http://schemas.openxmlformats.org/officeDocument/2006/relationships/image" Target="../media/image126.svg"/><Relationship Id="rId5" Type="http://schemas.openxmlformats.org/officeDocument/2006/relationships/image" Target="../media/image37.svg"/><Relationship Id="rId15" Type="http://schemas.openxmlformats.org/officeDocument/2006/relationships/image" Target="../media/image83.svg"/><Relationship Id="rId10" Type="http://schemas.openxmlformats.org/officeDocument/2006/relationships/image" Target="../media/image85.png"/><Relationship Id="rId19" Type="http://schemas.openxmlformats.org/officeDocument/2006/relationships/image" Target="../media/image137.svg"/><Relationship Id="rId4" Type="http://schemas.openxmlformats.org/officeDocument/2006/relationships/image" Target="../media/image31.png"/><Relationship Id="rId9" Type="http://schemas.openxmlformats.org/officeDocument/2006/relationships/image" Target="../media/image135.svg"/><Relationship Id="rId1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9.xml"/><Relationship Id="rId1" Type="http://schemas.openxmlformats.org/officeDocument/2006/relationships/tags" Target="../tags/tag9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8.xml"/><Relationship Id="rId1" Type="http://schemas.openxmlformats.org/officeDocument/2006/relationships/tags" Target="../tags/tag9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4.xml"/><Relationship Id="rId5" Type="http://schemas.openxmlformats.org/officeDocument/2006/relationships/image" Target="../media/image11.tiff"/><Relationship Id="rId4" Type="http://schemas.openxmlformats.org/officeDocument/2006/relationships/image" Target="../media/image10.tiff"/></Relationships>
</file>

<file path=ppt/slides/_rels/slide50.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27.png"/><Relationship Id="rId7"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18.xml"/><Relationship Id="rId6" Type="http://schemas.openxmlformats.org/officeDocument/2006/relationships/image" Target="../media/image140.svg"/><Relationship Id="rId5" Type="http://schemas.openxmlformats.org/officeDocument/2006/relationships/image" Target="../media/image93.png"/><Relationship Id="rId10" Type="http://schemas.openxmlformats.org/officeDocument/2006/relationships/image" Target="../media/image47.svg"/><Relationship Id="rId4" Type="http://schemas.openxmlformats.org/officeDocument/2006/relationships/image" Target="../media/image32.svg"/><Relationship Id="rId9"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98.xml"/><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99.xml"/><Relationship Id="rId4" Type="http://schemas.openxmlformats.org/officeDocument/2006/relationships/image" Target="../media/image43.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100.xml"/></Relationships>
</file>

<file path=ppt/slides/_rels/slide5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144.svg"/><Relationship Id="rId3" Type="http://schemas.openxmlformats.org/officeDocument/2006/relationships/notesSlide" Target="../notesSlides/notesSlide54.xml"/><Relationship Id="rId7" Type="http://schemas.openxmlformats.org/officeDocument/2006/relationships/image" Target="../media/image112.svg"/><Relationship Id="rId12" Type="http://schemas.openxmlformats.org/officeDocument/2006/relationships/image" Target="../media/image95.png"/><Relationship Id="rId17" Type="http://schemas.openxmlformats.org/officeDocument/2006/relationships/image" Target="../media/image28.svg"/><Relationship Id="rId2" Type="http://schemas.openxmlformats.org/officeDocument/2006/relationships/slideLayout" Target="../slideLayouts/slideLayout18.xml"/><Relationship Id="rId16" Type="http://schemas.openxmlformats.org/officeDocument/2006/relationships/image" Target="../media/image25.png"/><Relationship Id="rId1" Type="http://schemas.openxmlformats.org/officeDocument/2006/relationships/tags" Target="../tags/tag101.xml"/><Relationship Id="rId6" Type="http://schemas.openxmlformats.org/officeDocument/2006/relationships/image" Target="../media/image75.png"/><Relationship Id="rId11" Type="http://schemas.openxmlformats.org/officeDocument/2006/relationships/image" Target="../media/image132.svg"/><Relationship Id="rId5" Type="http://schemas.openxmlformats.org/officeDocument/2006/relationships/image" Target="../media/image142.svg"/><Relationship Id="rId15" Type="http://schemas.openxmlformats.org/officeDocument/2006/relationships/image" Target="../media/image146.svg"/><Relationship Id="rId10" Type="http://schemas.openxmlformats.org/officeDocument/2006/relationships/image" Target="../media/image88.png"/><Relationship Id="rId4" Type="http://schemas.openxmlformats.org/officeDocument/2006/relationships/image" Target="../media/image94.png"/><Relationship Id="rId9" Type="http://schemas.openxmlformats.org/officeDocument/2006/relationships/image" Target="../media/image116.svg"/><Relationship Id="rId1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9.xml"/><Relationship Id="rId1" Type="http://schemas.openxmlformats.org/officeDocument/2006/relationships/tags" Target="../tags/tag102.xml"/><Relationship Id="rId5" Type="http://schemas.openxmlformats.org/officeDocument/2006/relationships/image" Target="../media/image50.png"/><Relationship Id="rId4" Type="http://schemas.openxmlformats.org/officeDocument/2006/relationships/image" Target="../media/image49.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103.xml"/><Relationship Id="rId4" Type="http://schemas.openxmlformats.org/officeDocument/2006/relationships/image" Target="../media/image51.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105.xml"/><Relationship Id="rId5" Type="http://schemas.openxmlformats.org/officeDocument/2006/relationships/image" Target="../media/image95.sv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59.xml"/><Relationship Id="rId7" Type="http://schemas.openxmlformats.org/officeDocument/2006/relationships/image" Target="../media/image98.png"/><Relationship Id="rId2" Type="http://schemas.openxmlformats.org/officeDocument/2006/relationships/slideLayout" Target="../slideLayouts/slideLayout5.xml"/><Relationship Id="rId1" Type="http://schemas.openxmlformats.org/officeDocument/2006/relationships/tags" Target="../tags/tag106.xml"/><Relationship Id="rId6" Type="http://schemas.openxmlformats.org/officeDocument/2006/relationships/image" Target="../media/image119.svg"/><Relationship Id="rId5" Type="http://schemas.openxmlformats.org/officeDocument/2006/relationships/image" Target="../media/image92.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6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02.png"/><Relationship Id="rId18" Type="http://schemas.openxmlformats.org/officeDocument/2006/relationships/image" Target="../media/image28.svg"/><Relationship Id="rId26" Type="http://schemas.openxmlformats.org/officeDocument/2006/relationships/image" Target="../media/image160.svg"/><Relationship Id="rId3" Type="http://schemas.openxmlformats.org/officeDocument/2006/relationships/notesSlide" Target="../notesSlides/notesSlide60.xml"/><Relationship Id="rId21" Type="http://schemas.openxmlformats.org/officeDocument/2006/relationships/image" Target="../media/image103.png"/><Relationship Id="rId7" Type="http://schemas.openxmlformats.org/officeDocument/2006/relationships/image" Target="../media/image37.svg"/><Relationship Id="rId12" Type="http://schemas.openxmlformats.org/officeDocument/2006/relationships/image" Target="../media/image101.png"/><Relationship Id="rId17" Type="http://schemas.openxmlformats.org/officeDocument/2006/relationships/image" Target="../media/image25.png"/><Relationship Id="rId25" Type="http://schemas.openxmlformats.org/officeDocument/2006/relationships/image" Target="../media/image105.png"/><Relationship Id="rId2" Type="http://schemas.openxmlformats.org/officeDocument/2006/relationships/slideLayout" Target="../slideLayouts/slideLayout18.xml"/><Relationship Id="rId16" Type="http://schemas.openxmlformats.org/officeDocument/2006/relationships/image" Target="../media/image144.svg"/><Relationship Id="rId20" Type="http://schemas.openxmlformats.org/officeDocument/2006/relationships/image" Target="../media/image112.svg"/><Relationship Id="rId29" Type="http://schemas.openxmlformats.org/officeDocument/2006/relationships/image" Target="../media/image107.png"/><Relationship Id="rId1" Type="http://schemas.openxmlformats.org/officeDocument/2006/relationships/tags" Target="../tags/tag107.xml"/><Relationship Id="rId6" Type="http://schemas.openxmlformats.org/officeDocument/2006/relationships/image" Target="../media/image31.png"/><Relationship Id="rId11" Type="http://schemas.microsoft.com/office/2007/relationships/hdphoto" Target="../media/hdphoto1.wdp"/><Relationship Id="rId24" Type="http://schemas.openxmlformats.org/officeDocument/2006/relationships/image" Target="../media/image158.svg"/><Relationship Id="rId5" Type="http://schemas.openxmlformats.org/officeDocument/2006/relationships/image" Target="../media/image150.svg"/><Relationship Id="rId15" Type="http://schemas.openxmlformats.org/officeDocument/2006/relationships/image" Target="../media/image95.png"/><Relationship Id="rId23" Type="http://schemas.openxmlformats.org/officeDocument/2006/relationships/image" Target="../media/image104.png"/><Relationship Id="rId28" Type="http://schemas.openxmlformats.org/officeDocument/2006/relationships/image" Target="../media/image162.svg"/><Relationship Id="rId10" Type="http://schemas.openxmlformats.org/officeDocument/2006/relationships/image" Target="../media/image100.png"/><Relationship Id="rId19" Type="http://schemas.openxmlformats.org/officeDocument/2006/relationships/image" Target="../media/image75.png"/><Relationship Id="rId4" Type="http://schemas.openxmlformats.org/officeDocument/2006/relationships/image" Target="../media/image99.png"/><Relationship Id="rId9" Type="http://schemas.openxmlformats.org/officeDocument/2006/relationships/image" Target="../media/image95.svg"/><Relationship Id="rId14" Type="http://schemas.openxmlformats.org/officeDocument/2006/relationships/image" Target="../media/image154.svg"/><Relationship Id="rId22" Type="http://schemas.openxmlformats.org/officeDocument/2006/relationships/image" Target="../media/image156.svg"/><Relationship Id="rId27" Type="http://schemas.openxmlformats.org/officeDocument/2006/relationships/image" Target="../media/image106.png"/></Relationships>
</file>

<file path=ppt/slides/_rels/slide6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83.svg"/><Relationship Id="rId3" Type="http://schemas.openxmlformats.org/officeDocument/2006/relationships/notesSlide" Target="../notesSlides/notesSlide61.xml"/><Relationship Id="rId7" Type="http://schemas.openxmlformats.org/officeDocument/2006/relationships/image" Target="../media/image95.svg"/><Relationship Id="rId12" Type="http://schemas.openxmlformats.org/officeDocument/2006/relationships/image" Target="../media/image60.png"/><Relationship Id="rId2" Type="http://schemas.openxmlformats.org/officeDocument/2006/relationships/slideLayout" Target="../slideLayouts/slideLayout18.xml"/><Relationship Id="rId1" Type="http://schemas.openxmlformats.org/officeDocument/2006/relationships/tags" Target="../tags/tag108.xml"/><Relationship Id="rId6" Type="http://schemas.openxmlformats.org/officeDocument/2006/relationships/image" Target="../media/image66.png"/><Relationship Id="rId11" Type="http://schemas.openxmlformats.org/officeDocument/2006/relationships/image" Target="../media/image28.svg"/><Relationship Id="rId5" Type="http://schemas.openxmlformats.org/officeDocument/2006/relationships/image" Target="../media/image89.svg"/><Relationship Id="rId10" Type="http://schemas.openxmlformats.org/officeDocument/2006/relationships/image" Target="../media/image25.png"/><Relationship Id="rId4" Type="http://schemas.openxmlformats.org/officeDocument/2006/relationships/image" Target="../media/image63.png"/><Relationship Id="rId9" Type="http://schemas.openxmlformats.org/officeDocument/2006/relationships/image" Target="../media/image37.svg"/></Relationships>
</file>

<file path=ppt/slides/_rels/slide6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93.svg"/><Relationship Id="rId18" Type="http://schemas.openxmlformats.org/officeDocument/2006/relationships/image" Target="../media/image109.png"/><Relationship Id="rId3" Type="http://schemas.openxmlformats.org/officeDocument/2006/relationships/notesSlide" Target="../notesSlides/notesSlide62.xml"/><Relationship Id="rId21" Type="http://schemas.openxmlformats.org/officeDocument/2006/relationships/image" Target="../media/image95.svg"/><Relationship Id="rId7" Type="http://schemas.openxmlformats.org/officeDocument/2006/relationships/image" Target="../media/image89.svg"/><Relationship Id="rId12" Type="http://schemas.openxmlformats.org/officeDocument/2006/relationships/image" Target="../media/image65.png"/><Relationship Id="rId17" Type="http://schemas.openxmlformats.org/officeDocument/2006/relationships/image" Target="../media/image146.svg"/><Relationship Id="rId25" Type="http://schemas.openxmlformats.org/officeDocument/2006/relationships/image" Target="../media/image144.svg"/><Relationship Id="rId2" Type="http://schemas.openxmlformats.org/officeDocument/2006/relationships/slideLayout" Target="../slideLayouts/slideLayout18.xml"/><Relationship Id="rId16" Type="http://schemas.openxmlformats.org/officeDocument/2006/relationships/image" Target="../media/image96.png"/><Relationship Id="rId20" Type="http://schemas.openxmlformats.org/officeDocument/2006/relationships/image" Target="../media/image66.png"/><Relationship Id="rId1" Type="http://schemas.openxmlformats.org/officeDocument/2006/relationships/tags" Target="../tags/tag109.xml"/><Relationship Id="rId6" Type="http://schemas.openxmlformats.org/officeDocument/2006/relationships/image" Target="../media/image63.png"/><Relationship Id="rId11" Type="http://schemas.openxmlformats.org/officeDocument/2006/relationships/image" Target="../media/image112.svg"/><Relationship Id="rId24" Type="http://schemas.openxmlformats.org/officeDocument/2006/relationships/image" Target="../media/image95.png"/><Relationship Id="rId5" Type="http://schemas.openxmlformats.org/officeDocument/2006/relationships/image" Target="../media/image39.svg"/><Relationship Id="rId15" Type="http://schemas.openxmlformats.org/officeDocument/2006/relationships/image" Target="../media/image165.svg"/><Relationship Id="rId23" Type="http://schemas.openxmlformats.org/officeDocument/2006/relationships/image" Target="../media/image37.svg"/><Relationship Id="rId10" Type="http://schemas.openxmlformats.org/officeDocument/2006/relationships/image" Target="../media/image75.png"/><Relationship Id="rId19" Type="http://schemas.openxmlformats.org/officeDocument/2006/relationships/image" Target="../media/image167.svg"/><Relationship Id="rId4" Type="http://schemas.openxmlformats.org/officeDocument/2006/relationships/image" Target="../media/image32.png"/><Relationship Id="rId9" Type="http://schemas.openxmlformats.org/officeDocument/2006/relationships/image" Target="../media/image85.svg"/><Relationship Id="rId14" Type="http://schemas.openxmlformats.org/officeDocument/2006/relationships/image" Target="../media/image108.png"/><Relationship Id="rId22"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110.xml"/><Relationship Id="rId4" Type="http://schemas.openxmlformats.org/officeDocument/2006/relationships/image" Target="../media/image15.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65.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notesSlide" Target="../notesSlides/notesSlide65.xml"/><Relationship Id="rId7" Type="http://schemas.openxmlformats.org/officeDocument/2006/relationships/image" Target="../media/image75.png"/><Relationship Id="rId2" Type="http://schemas.openxmlformats.org/officeDocument/2006/relationships/slideLayout" Target="../slideLayouts/slideLayout5.xml"/><Relationship Id="rId1" Type="http://schemas.openxmlformats.org/officeDocument/2006/relationships/tags" Target="../tags/tag112.xml"/><Relationship Id="rId6" Type="http://schemas.openxmlformats.org/officeDocument/2006/relationships/image" Target="../media/image110.png"/><Relationship Id="rId5" Type="http://schemas.openxmlformats.org/officeDocument/2006/relationships/image" Target="../media/image130.svg"/><Relationship Id="rId10" Type="http://schemas.openxmlformats.org/officeDocument/2006/relationships/image" Target="../media/image170.svg"/><Relationship Id="rId4" Type="http://schemas.openxmlformats.org/officeDocument/2006/relationships/image" Target="../media/image87.png"/><Relationship Id="rId9"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tags" Target="../tags/tag113.xml"/><Relationship Id="rId5" Type="http://schemas.openxmlformats.org/officeDocument/2006/relationships/image" Target="../media/image105.sv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8.xml"/><Relationship Id="rId1" Type="http://schemas.openxmlformats.org/officeDocument/2006/relationships/tags" Target="../tags/tag11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115.xml"/><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8.xml"/><Relationship Id="rId1" Type="http://schemas.openxmlformats.org/officeDocument/2006/relationships/tags" Target="../tags/tag11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8.xml"/><Relationship Id="rId1" Type="http://schemas.openxmlformats.org/officeDocument/2006/relationships/tags" Target="../tags/tag11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xml"/><Relationship Id="rId1" Type="http://schemas.openxmlformats.org/officeDocument/2006/relationships/tags" Target="../tags/tag118.xml"/></Relationships>
</file>

<file path=ppt/slides/_rels/slide72.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05.svg"/><Relationship Id="rId18" Type="http://schemas.openxmlformats.org/officeDocument/2006/relationships/image" Target="../media/image120.png"/><Relationship Id="rId26" Type="http://schemas.openxmlformats.org/officeDocument/2006/relationships/image" Target="../media/image60.png"/><Relationship Id="rId3" Type="http://schemas.openxmlformats.org/officeDocument/2006/relationships/notesSlide" Target="../notesSlides/notesSlide72.xml"/><Relationship Id="rId21" Type="http://schemas.openxmlformats.org/officeDocument/2006/relationships/image" Target="../media/image97.svg"/><Relationship Id="rId7" Type="http://schemas.openxmlformats.org/officeDocument/2006/relationships/image" Target="../media/image178.svg"/><Relationship Id="rId12" Type="http://schemas.openxmlformats.org/officeDocument/2006/relationships/image" Target="../media/image71.png"/><Relationship Id="rId17" Type="http://schemas.openxmlformats.org/officeDocument/2006/relationships/image" Target="../media/image154.svg"/><Relationship Id="rId25" Type="http://schemas.openxmlformats.org/officeDocument/2006/relationships/image" Target="../media/image89.svg"/><Relationship Id="rId2" Type="http://schemas.openxmlformats.org/officeDocument/2006/relationships/slideLayout" Target="../slideLayouts/slideLayout18.xml"/><Relationship Id="rId16" Type="http://schemas.openxmlformats.org/officeDocument/2006/relationships/image" Target="../media/image102.png"/><Relationship Id="rId20" Type="http://schemas.openxmlformats.org/officeDocument/2006/relationships/image" Target="../media/image67.png"/><Relationship Id="rId1" Type="http://schemas.openxmlformats.org/officeDocument/2006/relationships/tags" Target="../tags/tag119.xml"/><Relationship Id="rId6" Type="http://schemas.openxmlformats.org/officeDocument/2006/relationships/image" Target="../media/image117.png"/><Relationship Id="rId11" Type="http://schemas.openxmlformats.org/officeDocument/2006/relationships/image" Target="../media/image85.svg"/><Relationship Id="rId24" Type="http://schemas.openxmlformats.org/officeDocument/2006/relationships/image" Target="../media/image63.png"/><Relationship Id="rId5" Type="http://schemas.openxmlformats.org/officeDocument/2006/relationships/image" Target="../media/image176.svg"/><Relationship Id="rId15" Type="http://schemas.openxmlformats.org/officeDocument/2006/relationships/image" Target="../media/image182.svg"/><Relationship Id="rId23" Type="http://schemas.openxmlformats.org/officeDocument/2006/relationships/image" Target="../media/image156.svg"/><Relationship Id="rId10" Type="http://schemas.openxmlformats.org/officeDocument/2006/relationships/image" Target="../media/image61.png"/><Relationship Id="rId19" Type="http://schemas.openxmlformats.org/officeDocument/2006/relationships/image" Target="../media/image184.svg"/><Relationship Id="rId4" Type="http://schemas.openxmlformats.org/officeDocument/2006/relationships/image" Target="../media/image116.png"/><Relationship Id="rId9" Type="http://schemas.openxmlformats.org/officeDocument/2006/relationships/image" Target="../media/image180.svg"/><Relationship Id="rId14" Type="http://schemas.openxmlformats.org/officeDocument/2006/relationships/image" Target="../media/image119.png"/><Relationship Id="rId22" Type="http://schemas.openxmlformats.org/officeDocument/2006/relationships/image" Target="../media/image103.png"/><Relationship Id="rId27" Type="http://schemas.openxmlformats.org/officeDocument/2006/relationships/image" Target="../media/image83.sv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15.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121.xml"/><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8.xml"/><Relationship Id="rId1" Type="http://schemas.openxmlformats.org/officeDocument/2006/relationships/tags" Target="../tags/tag122.xml"/><Relationship Id="rId5" Type="http://schemas.openxmlformats.org/officeDocument/2006/relationships/image" Target="../media/image123.jpeg"/><Relationship Id="rId4" Type="http://schemas.openxmlformats.org/officeDocument/2006/relationships/image" Target="../media/image122.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xml"/><Relationship Id="rId1" Type="http://schemas.openxmlformats.org/officeDocument/2006/relationships/tags" Target="../tags/tag12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tags" Target="../tags/tag124.xml"/><Relationship Id="rId4" Type="http://schemas.openxmlformats.org/officeDocument/2006/relationships/image" Target="../media/image12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9.xml"/><Relationship Id="rId1" Type="http://schemas.openxmlformats.org/officeDocument/2006/relationships/tags" Target="../tags/tag125.xml"/><Relationship Id="rId5" Type="http://schemas.openxmlformats.org/officeDocument/2006/relationships/image" Target="../media/image50.png"/><Relationship Id="rId4" Type="http://schemas.openxmlformats.org/officeDocument/2006/relationships/image" Target="../media/image49.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126.xml"/><Relationship Id="rId4" Type="http://schemas.openxmlformats.org/officeDocument/2006/relationships/image" Target="../media/image51.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5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5.xml"/><Relationship Id="rId1" Type="http://schemas.openxmlformats.org/officeDocument/2006/relationships/tags" Target="../tags/tag12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8.xml"/><Relationship Id="rId1" Type="http://schemas.openxmlformats.org/officeDocument/2006/relationships/tags" Target="../tags/tag129.xml"/><Relationship Id="rId4" Type="http://schemas.openxmlformats.org/officeDocument/2006/relationships/image" Target="../media/image125.tiff"/></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xml"/><Relationship Id="rId1" Type="http://schemas.openxmlformats.org/officeDocument/2006/relationships/tags" Target="../tags/tag130.xml"/></Relationships>
</file>

<file path=ppt/slides/_rels/slide84.xml.rels><?xml version="1.0" encoding="UTF-8" standalone="yes"?>
<Relationships xmlns="http://schemas.openxmlformats.org/package/2006/relationships"><Relationship Id="rId8" Type="http://schemas.openxmlformats.org/officeDocument/2006/relationships/hyperlink" Target="https://docs.aws.amazon.com/sdk-for-javascript/v2/developer-guide/using-lambda-functions.html" TargetMode="External"/><Relationship Id="rId3" Type="http://schemas.openxmlformats.org/officeDocument/2006/relationships/notesSlide" Target="../notesSlides/notesSlide84.xml"/><Relationship Id="rId7" Type="http://schemas.openxmlformats.org/officeDocument/2006/relationships/hyperlink" Target="https://d1.awsstatic.com/whitepapers/architecture/AWS-Serverless-Applications-Lens.pdf" TargetMode="External"/><Relationship Id="rId2" Type="http://schemas.openxmlformats.org/officeDocument/2006/relationships/slideLayout" Target="../slideLayouts/slideLayout5.xml"/><Relationship Id="rId1" Type="http://schemas.openxmlformats.org/officeDocument/2006/relationships/tags" Target="../tags/tag131.xml"/><Relationship Id="rId6" Type="http://schemas.openxmlformats.org/officeDocument/2006/relationships/hyperlink" Target="https://d1.awsstatic.com/whitepapers/AWS_Serverless_Multi-Tier_Architectures.pdf" TargetMode="External"/><Relationship Id="rId5" Type="http://schemas.openxmlformats.org/officeDocument/2006/relationships/hyperlink" Target="https://d1.awsstatic.com/whitepapers/serverless-architectures-with-aws-lambda.pdf" TargetMode="External"/><Relationship Id="rId4" Type="http://schemas.openxmlformats.org/officeDocument/2006/relationships/hyperlink" Target="https://aws.amazon.com/getting-started/projects/break-monolith-app-microservices-ecs-docker-ec2/" TargetMode="Externa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3.xml"/><Relationship Id="rId1" Type="http://schemas.openxmlformats.org/officeDocument/2006/relationships/tags" Target="../tags/tag13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rtlCol="0">
            <a:norm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Academy Cloud Architecting</a:t>
            </a:r>
          </a:p>
        </p:txBody>
      </p:sp>
      <p:sp>
        <p:nvSpPr>
          <p:cNvPr id="6" name="Title 5"/>
          <p:cNvSpPr>
            <a:spLocks noGrp="1"/>
          </p:cNvSpPr>
          <p:nvPr>
            <p:ph type="title"/>
          </p:nvPr>
        </p:nvSpPr>
        <p:spPr>
          <a:xfrm>
            <a:off x="419100" y="3018204"/>
            <a:ext cx="11353800" cy="1370916"/>
          </a:xfrm>
        </p:spPr>
        <p:txBody>
          <a:bodyPr rtlCol="0"/>
          <a:lstStyle/>
          <a:p>
            <a:pPr rtl="0"/>
            <a:r>
              <a:rPr lang="pt-BR" sz="5400" dirty="0"/>
              <a:t>Módulo 13: Criar </a:t>
            </a:r>
            <a:r>
              <a:rPr lang="pt-BR" sz="5400" dirty="0" err="1"/>
              <a:t>microsserviços</a:t>
            </a:r>
            <a:r>
              <a:rPr lang="pt-BR" sz="5400" dirty="0"/>
              <a:t> </a:t>
            </a:r>
            <a:r>
              <a:rPr lang="pt-BR" sz="5400" dirty="0" smtClean="0"/>
              <a:t/>
            </a:r>
            <a:br>
              <a:rPr lang="pt-BR" sz="5400" dirty="0" smtClean="0"/>
            </a:br>
            <a:r>
              <a:rPr lang="pt-BR" sz="5400" dirty="0" smtClean="0"/>
              <a:t>e </a:t>
            </a:r>
            <a:r>
              <a:rPr lang="pt-BR" sz="5400" dirty="0"/>
              <a:t>arquiteturas sem servidor</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400"/>
              <a:t>As aplicações de microsserviços são compostas </a:t>
            </a:r>
            <a:r>
              <a:rPr lang="pt-BR" sz="2400">
                <a:latin typeface="+mn-lt"/>
              </a:rPr>
              <a:t>por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serviços independentes que se comunicam por APIs bem definidas</a:t>
            </a:r>
            <a:r>
              <a:rPr lang="pt-BR" sz="2400">
                <a:latin typeface="Amazon Ember" panose="020B0603020204020204" pitchFamily="34" charset="0"/>
                <a:ea typeface="Amazon Ember" panose="020B0603020204020204" pitchFamily="34" charset="0"/>
                <a:cs typeface="Amazon Ember" panose="020B0603020204020204" pitchFamily="34" charset="0"/>
              </a:rPr>
              <a:t> </a:t>
            </a:r>
          </a:p>
          <a:p>
            <a:pPr rtl="0"/>
            <a:r>
              <a:rPr lang="pt-BR" sz="2400"/>
              <a:t>Os microsserviços compartilham as seguintes características: </a:t>
            </a:r>
          </a:p>
          <a:p>
            <a:pPr lvl="1" rtl="0"/>
            <a:r>
              <a:rPr lang="pt-BR" sz="2000"/>
              <a:t>Descentralizados</a:t>
            </a:r>
          </a:p>
          <a:p>
            <a:pPr lvl="1" rtl="0"/>
            <a:r>
              <a:rPr lang="pt-BR" sz="2000"/>
              <a:t>Independentes</a:t>
            </a:r>
          </a:p>
          <a:p>
            <a:pPr lvl="1" rtl="0"/>
            <a:r>
              <a:rPr lang="pt-BR" sz="2000"/>
              <a:t>Especializados</a:t>
            </a:r>
          </a:p>
          <a:p>
            <a:pPr lvl="1" rtl="0"/>
            <a:r>
              <a:rPr lang="pt-BR" sz="2000"/>
              <a:t>Poliglotas</a:t>
            </a:r>
          </a:p>
          <a:p>
            <a:pPr lvl="1" rtl="0"/>
            <a:r>
              <a:rPr lang="pt-BR" sz="2000"/>
              <a:t>Caixas pretas</a:t>
            </a:r>
          </a:p>
          <a:p>
            <a:pPr lvl="1" rtl="0"/>
            <a:r>
              <a:rPr lang="pt-BR" sz="2000"/>
              <a:t>Você cria, você executa</a:t>
            </a:r>
          </a:p>
        </p:txBody>
      </p:sp>
    </p:spTree>
    <p:custDataLst>
      <p:tags r:id="rId1"/>
    </p:custDataLst>
    <p:extLst>
      <p:ext uri="{BB962C8B-B14F-4D97-AF65-F5344CB8AC3E}">
        <p14:creationId xmlns:p14="http://schemas.microsoft.com/office/powerpoint/2010/main" val="3634722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13: Criar microsserviços e arquiteturas sem servidor</a:t>
            </a:r>
          </a:p>
        </p:txBody>
      </p:sp>
      <p:sp>
        <p:nvSpPr>
          <p:cNvPr id="2" name="Title 1"/>
          <p:cNvSpPr>
            <a:spLocks noGrp="1"/>
          </p:cNvSpPr>
          <p:nvPr>
            <p:ph type="title"/>
          </p:nvPr>
        </p:nvSpPr>
        <p:spPr>
          <a:xfrm>
            <a:off x="419100" y="3191940"/>
            <a:ext cx="11353800" cy="1025730"/>
          </a:xfrm>
        </p:spPr>
        <p:txBody>
          <a:bodyPr rtlCol="0">
            <a:noAutofit/>
          </a:bodyPr>
          <a:lstStyle/>
          <a:p>
            <a:pPr rtl="0"/>
            <a:r>
              <a:rPr lang="pt-BR" sz="4000"/>
              <a:t>Seção 3: Criar aplicações de microsserviços com serviços de contêiner da AWS</a:t>
            </a:r>
          </a:p>
        </p:txBody>
      </p:sp>
    </p:spTree>
    <p:custDataLst>
      <p:tags r:id="rId1"/>
    </p:custDataLst>
    <p:extLst>
      <p:ext uri="{BB962C8B-B14F-4D97-AF65-F5344CB8AC3E}">
        <p14:creationId xmlns:p14="http://schemas.microsoft.com/office/powerpoint/2010/main" val="2568546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8A6BB-4417-ED43-AF04-90BB79A1C81C}"/>
              </a:ext>
            </a:extLst>
          </p:cNvPr>
          <p:cNvSpPr>
            <a:spLocks noGrp="1"/>
          </p:cNvSpPr>
          <p:nvPr>
            <p:ph type="title"/>
          </p:nvPr>
        </p:nvSpPr>
        <p:spPr/>
        <p:txBody>
          <a:bodyPr rtlCol="0"/>
          <a:lstStyle/>
          <a:p>
            <a:pPr rtl="0"/>
            <a:r>
              <a:rPr lang="pt-BR"/>
              <a:t>O que é um contêiner?</a:t>
            </a:r>
          </a:p>
        </p:txBody>
      </p:sp>
      <p:sp>
        <p:nvSpPr>
          <p:cNvPr id="6" name="TextBox 5">
            <a:extLst>
              <a:ext uri="{FF2B5EF4-FFF2-40B4-BE49-F238E27FC236}">
                <a16:creationId xmlns:a16="http://schemas.microsoft.com/office/drawing/2014/main" id="{1B57EF62-A58B-4C7A-AEB4-014D8313B6BD}"/>
              </a:ext>
            </a:extLst>
          </p:cNvPr>
          <p:cNvSpPr txBox="1"/>
          <p:nvPr/>
        </p:nvSpPr>
        <p:spPr>
          <a:xfrm>
            <a:off x="4803819" y="1454619"/>
            <a:ext cx="2584362"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Seu contêiner</a:t>
            </a:r>
          </a:p>
        </p:txBody>
      </p:sp>
      <p:grpSp>
        <p:nvGrpSpPr>
          <p:cNvPr id="25" name="Group 24" descr="Container with your application code, runtime engine, dependencies, and configurations.">
            <a:extLst>
              <a:ext uri="{FF2B5EF4-FFF2-40B4-BE49-F238E27FC236}">
                <a16:creationId xmlns:a16="http://schemas.microsoft.com/office/drawing/2014/main" id="{48138A40-AE82-4ED1-9323-41A7FB6AA4D8}"/>
              </a:ext>
            </a:extLst>
          </p:cNvPr>
          <p:cNvGrpSpPr/>
          <p:nvPr/>
        </p:nvGrpSpPr>
        <p:grpSpPr>
          <a:xfrm>
            <a:off x="4455913" y="2097758"/>
            <a:ext cx="3280174" cy="3964123"/>
            <a:chOff x="4455913" y="2097758"/>
            <a:chExt cx="3280174" cy="3964123"/>
          </a:xfrm>
        </p:grpSpPr>
        <p:sp>
          <p:nvSpPr>
            <p:cNvPr id="5" name="Rectangle 4">
              <a:extLst>
                <a:ext uri="{FF2B5EF4-FFF2-40B4-BE49-F238E27FC236}">
                  <a16:creationId xmlns:a16="http://schemas.microsoft.com/office/drawing/2014/main" id="{F119C94F-CCCE-7A4E-A494-BC7D01619FFF}"/>
                </a:ext>
                <a:ext uri="{C183D7F6-B498-43B3-948B-1728B52AA6E4}">
                  <adec:decorative xmlns="" xmlns:adec="http://schemas.microsoft.com/office/drawing/2017/decorative" val="1"/>
                </a:ext>
              </a:extLst>
            </p:cNvPr>
            <p:cNvSpPr/>
            <p:nvPr/>
          </p:nvSpPr>
          <p:spPr>
            <a:xfrm>
              <a:off x="4455913" y="2097758"/>
              <a:ext cx="3280174" cy="3964123"/>
            </a:xfrm>
            <a:prstGeom prst="rect">
              <a:avLst/>
            </a:prstGeom>
            <a:solidFill>
              <a:schemeClr val="accent3">
                <a:lumMod val="20000"/>
                <a:lumOff val="80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23" name="Group 22">
              <a:extLst>
                <a:ext uri="{FF2B5EF4-FFF2-40B4-BE49-F238E27FC236}">
                  <a16:creationId xmlns:a16="http://schemas.microsoft.com/office/drawing/2014/main" id="{A3567AC2-B57A-42FF-99A0-DDC544B6F720}"/>
                </a:ext>
              </a:extLst>
            </p:cNvPr>
            <p:cNvGrpSpPr/>
            <p:nvPr/>
          </p:nvGrpSpPr>
          <p:grpSpPr>
            <a:xfrm>
              <a:off x="4639694" y="2237664"/>
              <a:ext cx="3096393" cy="3684311"/>
              <a:chOff x="4626786" y="2284105"/>
              <a:chExt cx="3096393" cy="3684311"/>
            </a:xfrm>
          </p:grpSpPr>
          <p:pic>
            <p:nvPicPr>
              <p:cNvPr id="12" name="Picture 11">
                <a:extLst>
                  <a:ext uri="{FF2B5EF4-FFF2-40B4-BE49-F238E27FC236}">
                    <a16:creationId xmlns:a16="http://schemas.microsoft.com/office/drawing/2014/main" id="{9639BAAE-0A49-3742-940E-9F6ABB02A3F1}"/>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4678419" y="4226095"/>
                <a:ext cx="862767" cy="862767"/>
              </a:xfrm>
              <a:prstGeom prst="rect">
                <a:avLst/>
              </a:prstGeom>
            </p:spPr>
          </p:pic>
          <p:pic>
            <p:nvPicPr>
              <p:cNvPr id="16" name="Picture 15">
                <a:extLst>
                  <a:ext uri="{FF2B5EF4-FFF2-40B4-BE49-F238E27FC236}">
                    <a16:creationId xmlns:a16="http://schemas.microsoft.com/office/drawing/2014/main" id="{528999A6-C588-624B-8E27-D3D432A3DC61}"/>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4698322" y="5145456"/>
                <a:ext cx="822960" cy="822960"/>
              </a:xfrm>
              <a:prstGeom prst="rect">
                <a:avLst/>
              </a:prstGeom>
            </p:spPr>
          </p:pic>
          <p:sp>
            <p:nvSpPr>
              <p:cNvPr id="8" name="TextBox 7">
                <a:extLst>
                  <a:ext uri="{FF2B5EF4-FFF2-40B4-BE49-F238E27FC236}">
                    <a16:creationId xmlns:a16="http://schemas.microsoft.com/office/drawing/2014/main" id="{600E6E4B-C25A-4F55-9CDB-35BAFD9F08D3}"/>
                  </a:ext>
                  <a:ext uri="{C183D7F6-B498-43B3-948B-1728B52AA6E4}">
                    <adec:decorative xmlns="" xmlns:adec="http://schemas.microsoft.com/office/drawing/2017/decorative" val="1"/>
                  </a:ext>
                </a:extLst>
              </p:cNvPr>
              <p:cNvSpPr txBox="1"/>
              <p:nvPr/>
            </p:nvSpPr>
            <p:spPr>
              <a:xfrm>
                <a:off x="5634709" y="2412614"/>
                <a:ext cx="2088470" cy="646331"/>
              </a:xfrm>
              <a:prstGeom prst="rect">
                <a:avLst/>
              </a:prstGeom>
              <a:noFill/>
            </p:spPr>
            <p:txBody>
              <a:bodyPr wrap="square" rtlCol="0">
                <a:spAutoFit/>
              </a:bodyPr>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Código da </a:t>
                </a:r>
                <a:r>
                  <a:rPr lang="pt-BR" dirty="0" smtClean="0">
                    <a:latin typeface="Amazon Ember" panose="020B0603020204020204" pitchFamily="34" charset="0"/>
                    <a:ea typeface="Amazon Ember" panose="020B0603020204020204" pitchFamily="34" charset="0"/>
                    <a:cs typeface="Amazon Ember" panose="020B0603020204020204" pitchFamily="34" charset="0"/>
                  </a:rPr>
                  <a:t/>
                </a:r>
                <a:br>
                  <a:rPr lang="pt-BR" dirty="0" smtClean="0">
                    <a:latin typeface="Amazon Ember" panose="020B0603020204020204" pitchFamily="34" charset="0"/>
                    <a:ea typeface="Amazon Ember" panose="020B0603020204020204" pitchFamily="34" charset="0"/>
                    <a:cs typeface="Amazon Ember" panose="020B0603020204020204" pitchFamily="34" charset="0"/>
                  </a:rPr>
                </a:br>
                <a:r>
                  <a:rPr lang="pt-BR" dirty="0" smtClean="0">
                    <a:latin typeface="Amazon Ember" panose="020B0603020204020204" pitchFamily="34" charset="0"/>
                    <a:ea typeface="Amazon Ember" panose="020B0603020204020204" pitchFamily="34" charset="0"/>
                    <a:cs typeface="Amazon Ember" panose="020B0603020204020204" pitchFamily="34" charset="0"/>
                  </a:rPr>
                  <a:t>sua </a:t>
                </a:r>
                <a:r>
                  <a:rPr lang="pt-BR" dirty="0">
                    <a:latin typeface="Amazon Ember" panose="020B0603020204020204" pitchFamily="34" charset="0"/>
                    <a:ea typeface="Amazon Ember" panose="020B0603020204020204" pitchFamily="34" charset="0"/>
                    <a:cs typeface="Amazon Ember" panose="020B0603020204020204" pitchFamily="34" charset="0"/>
                  </a:rPr>
                  <a:t>aplicação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D5631D1D-7567-4FCC-9615-709E0EBA5E6B}"/>
                  </a:ext>
                  <a:ext uri="{C183D7F6-B498-43B3-948B-1728B52AA6E4}">
                    <adec:decorative xmlns="" xmlns:adec="http://schemas.microsoft.com/office/drawing/2017/decorative" val="1"/>
                  </a:ext>
                </a:extLst>
              </p:cNvPr>
              <p:cNvSpPr txBox="1"/>
              <p:nvPr/>
            </p:nvSpPr>
            <p:spPr>
              <a:xfrm>
                <a:off x="5634709" y="4397707"/>
                <a:ext cx="1640193" cy="369332"/>
              </a:xfrm>
              <a:prstGeom prst="rect">
                <a:avLst/>
              </a:prstGeom>
              <a:noFill/>
            </p:spPr>
            <p:txBody>
              <a:bodyPr wrap="non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Dependências</a:t>
                </a:r>
              </a:p>
            </p:txBody>
          </p:sp>
          <p:sp>
            <p:nvSpPr>
              <p:cNvPr id="20" name="TextBox 19">
                <a:extLst>
                  <a:ext uri="{FF2B5EF4-FFF2-40B4-BE49-F238E27FC236}">
                    <a16:creationId xmlns:a16="http://schemas.microsoft.com/office/drawing/2014/main" id="{14C3B57F-7032-40F7-9983-EFF4F19969C8}"/>
                  </a:ext>
                  <a:ext uri="{C183D7F6-B498-43B3-948B-1728B52AA6E4}">
                    <adec:decorative xmlns="" xmlns:adec="http://schemas.microsoft.com/office/drawing/2017/decorative" val="1"/>
                  </a:ext>
                </a:extLst>
              </p:cNvPr>
              <p:cNvSpPr txBox="1"/>
              <p:nvPr/>
            </p:nvSpPr>
            <p:spPr>
              <a:xfrm>
                <a:off x="5634709" y="5375278"/>
                <a:ext cx="1734770" cy="369332"/>
              </a:xfrm>
              <a:prstGeom prst="rect">
                <a:avLst/>
              </a:prstGeom>
              <a:noFill/>
            </p:spPr>
            <p:txBody>
              <a:bodyPr wrap="non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Configurações</a:t>
                </a:r>
              </a:p>
            </p:txBody>
          </p:sp>
          <p:sp>
            <p:nvSpPr>
              <p:cNvPr id="21" name="TextBox 20">
                <a:extLst>
                  <a:ext uri="{FF2B5EF4-FFF2-40B4-BE49-F238E27FC236}">
                    <a16:creationId xmlns:a16="http://schemas.microsoft.com/office/drawing/2014/main" id="{72A93379-6862-4E51-8A57-D026397BC437}"/>
                  </a:ext>
                  <a:ext uri="{C183D7F6-B498-43B3-948B-1728B52AA6E4}">
                    <adec:decorative xmlns="" xmlns:adec="http://schemas.microsoft.com/office/drawing/2017/decorative" val="1"/>
                  </a:ext>
                </a:extLst>
              </p:cNvPr>
              <p:cNvSpPr txBox="1"/>
              <p:nvPr/>
            </p:nvSpPr>
            <p:spPr>
              <a:xfrm>
                <a:off x="5587947" y="3255100"/>
                <a:ext cx="2088470" cy="923330"/>
              </a:xfrm>
              <a:prstGeom prst="rect">
                <a:avLst/>
              </a:prstGeom>
              <a:noFill/>
            </p:spPr>
            <p:txBody>
              <a:bodyPr wrap="square" rtlCol="0">
                <a:spAutoFit/>
              </a:bodyPr>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Mecanismo </a:t>
                </a:r>
                <a:r>
                  <a:rPr lang="pt-BR" dirty="0" smtClean="0">
                    <a:latin typeface="Amazon Ember" panose="020B0603020204020204" pitchFamily="34" charset="0"/>
                    <a:ea typeface="Amazon Ember" panose="020B0603020204020204" pitchFamily="34" charset="0"/>
                    <a:cs typeface="Amazon Ember" panose="020B0603020204020204" pitchFamily="34" charset="0"/>
                  </a:rPr>
                  <a:t/>
                </a:r>
                <a:br>
                  <a:rPr lang="pt-BR" dirty="0" smtClean="0">
                    <a:latin typeface="Amazon Ember" panose="020B0603020204020204" pitchFamily="34" charset="0"/>
                    <a:ea typeface="Amazon Ember" panose="020B0603020204020204" pitchFamily="34" charset="0"/>
                    <a:cs typeface="Amazon Ember" panose="020B0603020204020204" pitchFamily="34" charset="0"/>
                  </a:rPr>
                </a:br>
                <a:r>
                  <a:rPr lang="pt-BR" dirty="0" smtClean="0">
                    <a:latin typeface="Amazon Ember" panose="020B0603020204020204" pitchFamily="34" charset="0"/>
                    <a:ea typeface="Amazon Ember" panose="020B0603020204020204" pitchFamily="34" charset="0"/>
                    <a:cs typeface="Amazon Ember" panose="020B0603020204020204" pitchFamily="34" charset="0"/>
                  </a:rPr>
                  <a:t>de </a:t>
                </a:r>
                <a:r>
                  <a:rPr lang="pt-BR" dirty="0">
                    <a:latin typeface="Amazon Ember" panose="020B0603020204020204" pitchFamily="34" charset="0"/>
                    <a:ea typeface="Amazon Ember" panose="020B0603020204020204" pitchFamily="34" charset="0"/>
                    <a:cs typeface="Amazon Ember" panose="020B0603020204020204" pitchFamily="34" charset="0"/>
                  </a:rPr>
                  <a:t>tempo de execução</a:t>
                </a:r>
              </a:p>
            </p:txBody>
          </p:sp>
          <p:pic>
            <p:nvPicPr>
              <p:cNvPr id="22" name="Picture 21">
                <a:extLst>
                  <a:ext uri="{FF2B5EF4-FFF2-40B4-BE49-F238E27FC236}">
                    <a16:creationId xmlns:a16="http://schemas.microsoft.com/office/drawing/2014/main" id="{01F3836F-841B-4681-8DF9-153A0D31FADD}"/>
                  </a:ext>
                  <a:ext uri="{C183D7F6-B498-43B3-948B-1728B52AA6E4}">
                    <adec:decorative xmlns=""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2602" y="2284105"/>
                <a:ext cx="914400" cy="914400"/>
              </a:xfrm>
              <a:prstGeom prst="rect">
                <a:avLst/>
              </a:prstGeom>
            </p:spPr>
          </p:pic>
          <p:pic>
            <p:nvPicPr>
              <p:cNvPr id="24" name="Picture 23">
                <a:extLst>
                  <a:ext uri="{FF2B5EF4-FFF2-40B4-BE49-F238E27FC236}">
                    <a16:creationId xmlns:a16="http://schemas.microsoft.com/office/drawing/2014/main" id="{C54D9AB7-056A-4276-B6AF-1265B4D1384D}"/>
                  </a:ext>
                  <a:ext uri="{C183D7F6-B498-43B3-948B-1728B52AA6E4}">
                    <adec:decorative xmlns=""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6786" y="3255100"/>
                <a:ext cx="914400" cy="914400"/>
              </a:xfrm>
              <a:prstGeom prst="rect">
                <a:avLst/>
              </a:prstGeom>
            </p:spPr>
          </p:pic>
        </p:grpSp>
      </p:grpSp>
    </p:spTree>
    <p:custDataLst>
      <p:tags r:id="rId1"/>
    </p:custDataLst>
    <p:extLst>
      <p:ext uri="{BB962C8B-B14F-4D97-AF65-F5344CB8AC3E}">
        <p14:creationId xmlns:p14="http://schemas.microsoft.com/office/powerpoint/2010/main" val="186576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F0DD-7F0D-3D47-9C60-899CB847B656}"/>
              </a:ext>
            </a:extLst>
          </p:cNvPr>
          <p:cNvSpPr>
            <a:spLocks noGrp="1"/>
          </p:cNvSpPr>
          <p:nvPr>
            <p:ph type="title"/>
          </p:nvPr>
        </p:nvSpPr>
        <p:spPr/>
        <p:txBody>
          <a:bodyPr rtlCol="0">
            <a:noAutofit/>
          </a:bodyPr>
          <a:lstStyle/>
          <a:p>
            <a:pPr rtl="0"/>
            <a:r>
              <a:rPr lang="pt-BR" sz="3600" dirty="0"/>
              <a:t>Um problema que os contêineres resolvem</a:t>
            </a:r>
          </a:p>
        </p:txBody>
      </p:sp>
      <p:sp>
        <p:nvSpPr>
          <p:cNvPr id="3" name="Content Placeholder 2">
            <a:extLst>
              <a:ext uri="{FF2B5EF4-FFF2-40B4-BE49-F238E27FC236}">
                <a16:creationId xmlns:a16="http://schemas.microsoft.com/office/drawing/2014/main" id="{6E228FA4-F509-794F-B3ED-A5A05083D8A5}"/>
              </a:ext>
            </a:extLst>
          </p:cNvPr>
          <p:cNvSpPr>
            <a:spLocks noGrp="1"/>
          </p:cNvSpPr>
          <p:nvPr>
            <p:ph idx="1"/>
          </p:nvPr>
        </p:nvSpPr>
        <p:spPr>
          <a:xfrm>
            <a:off x="420711" y="1828801"/>
            <a:ext cx="11350578" cy="4391024"/>
          </a:xfrm>
        </p:spPr>
        <p:txBody>
          <a:bodyPr rtlCol="0">
            <a:normAutofit/>
          </a:bodyPr>
          <a:lstStyle/>
          <a:p>
            <a:pPr marL="0" lvl="1" indent="0" algn="ctr" rtl="0">
              <a:buNone/>
            </a:pPr>
            <a:r>
              <a:rPr lang="pt-BR" sz="3200">
                <a:solidFill>
                  <a:schemeClr val="tx1">
                    <a:lumMod val="85000"/>
                    <a:lumOff val="15000"/>
                  </a:schemeClr>
                </a:solidFill>
              </a:rPr>
              <a:t>Fazer com que o software </a:t>
            </a:r>
            <a:r>
              <a:rPr lang="pt-BR" sz="3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seja executado de modo confiável em diferentes ambientes de trabalho</a:t>
            </a:r>
          </a:p>
        </p:txBody>
      </p:sp>
      <p:grpSp>
        <p:nvGrpSpPr>
          <p:cNvPr id="14" name="Group 13" descr="Containers help applications run in developer workstations, production environments, and test environments.">
            <a:extLst>
              <a:ext uri="{FF2B5EF4-FFF2-40B4-BE49-F238E27FC236}">
                <a16:creationId xmlns:a16="http://schemas.microsoft.com/office/drawing/2014/main" id="{4587EC22-B03F-2D43-88D4-915B8F6952F1}"/>
              </a:ext>
            </a:extLst>
          </p:cNvPr>
          <p:cNvGrpSpPr/>
          <p:nvPr/>
        </p:nvGrpSpPr>
        <p:grpSpPr>
          <a:xfrm>
            <a:off x="1248195" y="3259564"/>
            <a:ext cx="9330710" cy="2599774"/>
            <a:chOff x="969913" y="3259564"/>
            <a:chExt cx="9330710" cy="2599774"/>
          </a:xfrm>
        </p:grpSpPr>
        <p:pic>
          <p:nvPicPr>
            <p:cNvPr id="9" name="Picture 8">
              <a:extLst>
                <a:ext uri="{FF2B5EF4-FFF2-40B4-BE49-F238E27FC236}">
                  <a16:creationId xmlns:a16="http://schemas.microsoft.com/office/drawing/2014/main" id="{1DC58AF0-7E7C-8248-AFA7-9F8A0E832F99}"/>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1524880" y="3332247"/>
              <a:ext cx="1570279" cy="1570279"/>
            </a:xfrm>
            <a:prstGeom prst="rect">
              <a:avLst/>
            </a:prstGeom>
          </p:spPr>
        </p:pic>
        <p:sp>
          <p:nvSpPr>
            <p:cNvPr id="5" name="TextBox 4">
              <a:extLst>
                <a:ext uri="{FF2B5EF4-FFF2-40B4-BE49-F238E27FC236}">
                  <a16:creationId xmlns:a16="http://schemas.microsoft.com/office/drawing/2014/main" id="{4C75FA0D-31E2-4E40-B1D2-9CB05FA33468}"/>
                </a:ext>
              </a:extLst>
            </p:cNvPr>
            <p:cNvSpPr txBox="1"/>
            <p:nvPr/>
          </p:nvSpPr>
          <p:spPr>
            <a:xfrm>
              <a:off x="969913" y="5028341"/>
              <a:ext cx="2680214" cy="830997"/>
            </a:xfrm>
            <a:prstGeom prst="rect">
              <a:avLst/>
            </a:prstGeom>
            <a:noFill/>
          </p:spPr>
          <p:txBody>
            <a:bodyPr wrap="square" rtlCol="0">
              <a:spAutoFit/>
            </a:bodyPr>
            <a:lstStyle/>
            <a:p>
              <a:pPr algn="ctr" rtl="0"/>
              <a:r>
                <a:rPr lang="pt-BR" sz="24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Estação de trabalho do desenvolvedor</a:t>
              </a:r>
              <a:endPar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BD9BC5BB-4C0B-EF43-BA9E-20E2D67F8548}"/>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4984462" y="3284130"/>
              <a:ext cx="1666513" cy="1666513"/>
            </a:xfrm>
            <a:prstGeom prst="rect">
              <a:avLst/>
            </a:prstGeom>
          </p:spPr>
        </p:pic>
        <p:sp>
          <p:nvSpPr>
            <p:cNvPr id="6" name="TextBox 5">
              <a:extLst>
                <a:ext uri="{FF2B5EF4-FFF2-40B4-BE49-F238E27FC236}">
                  <a16:creationId xmlns:a16="http://schemas.microsoft.com/office/drawing/2014/main" id="{90C8CCE8-1226-E742-810E-25880A5072AB}"/>
                </a:ext>
              </a:extLst>
            </p:cNvPr>
            <p:cNvSpPr txBox="1"/>
            <p:nvPr/>
          </p:nvSpPr>
          <p:spPr>
            <a:xfrm>
              <a:off x="4612586" y="5028341"/>
              <a:ext cx="2410264" cy="830997"/>
            </a:xfrm>
            <a:prstGeom prst="rect">
              <a:avLst/>
            </a:prstGeom>
            <a:noFill/>
          </p:spPr>
          <p:txBody>
            <a:bodyPr wrap="square" rtlCol="0">
              <a:spAutoFit/>
            </a:bodyPr>
            <a:lstStyle/>
            <a:p>
              <a:pPr algn="ctr" rtl="0"/>
              <a:r>
                <a:rPr lang="pt-BR" sz="24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Ambiente de produção </a:t>
              </a:r>
              <a:endPar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 name="Picture 12">
              <a:extLst>
                <a:ext uri="{FF2B5EF4-FFF2-40B4-BE49-F238E27FC236}">
                  <a16:creationId xmlns:a16="http://schemas.microsoft.com/office/drawing/2014/main" id="{6C8EAB32-37FB-1145-8020-A006D8212202}"/>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8467594" y="3259564"/>
              <a:ext cx="1715645" cy="1715645"/>
            </a:xfrm>
            <a:prstGeom prst="rect">
              <a:avLst/>
            </a:prstGeom>
          </p:spPr>
        </p:pic>
        <p:sp>
          <p:nvSpPr>
            <p:cNvPr id="7" name="TextBox 6">
              <a:extLst>
                <a:ext uri="{FF2B5EF4-FFF2-40B4-BE49-F238E27FC236}">
                  <a16:creationId xmlns:a16="http://schemas.microsoft.com/office/drawing/2014/main" id="{CFFD4996-69F1-424C-9187-975C88E7AE9D}"/>
                </a:ext>
              </a:extLst>
            </p:cNvPr>
            <p:cNvSpPr txBox="1"/>
            <p:nvPr/>
          </p:nvSpPr>
          <p:spPr>
            <a:xfrm>
              <a:off x="8350209" y="5028341"/>
              <a:ext cx="1950414" cy="830997"/>
            </a:xfrm>
            <a:prstGeom prst="rect">
              <a:avLst/>
            </a:prstGeom>
            <a:noFill/>
          </p:spPr>
          <p:txBody>
            <a:bodyPr wrap="square" rtlCol="0">
              <a:spAutoFit/>
            </a:bodyPr>
            <a:lstStyle/>
            <a:p>
              <a:pPr algn="ctr" rtl="0"/>
              <a:r>
                <a:rPr lang="pt-BR"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Ambiente </a:t>
              </a:r>
              <a:r>
                <a:rPr lang="pt-BR" sz="2400" dirty="0" smtClean="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z="2400" dirty="0" smtClean="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2400" dirty="0" smtClean="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teste</a:t>
              </a:r>
              <a:endPar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4134739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859C-569A-4F38-AF58-60BACB978402}"/>
              </a:ext>
            </a:extLst>
          </p:cNvPr>
          <p:cNvSpPr>
            <a:spLocks noGrp="1"/>
          </p:cNvSpPr>
          <p:nvPr>
            <p:ph type="title"/>
          </p:nvPr>
        </p:nvSpPr>
        <p:spPr/>
        <p:txBody>
          <a:bodyPr rtlCol="0"/>
          <a:lstStyle/>
          <a:p>
            <a:pPr rtl="0"/>
            <a:r>
              <a:rPr lang="pt-BR"/>
              <a:t>Terminologia de contêineres</a:t>
            </a:r>
          </a:p>
        </p:txBody>
      </p:sp>
      <p:grpSp>
        <p:nvGrpSpPr>
          <p:cNvPr id="45" name="Group 44" descr="Containers are created from images, images are from dockerfiles. You can publish container image to container registry.">
            <a:extLst>
              <a:ext uri="{FF2B5EF4-FFF2-40B4-BE49-F238E27FC236}">
                <a16:creationId xmlns:a16="http://schemas.microsoft.com/office/drawing/2014/main" id="{573D716F-51CA-43BD-9F09-2B2FA1BB6C54}"/>
              </a:ext>
            </a:extLst>
          </p:cNvPr>
          <p:cNvGrpSpPr/>
          <p:nvPr/>
        </p:nvGrpSpPr>
        <p:grpSpPr>
          <a:xfrm>
            <a:off x="1300597" y="1321954"/>
            <a:ext cx="9714406" cy="5093101"/>
            <a:chOff x="945096" y="1399774"/>
            <a:chExt cx="9714406" cy="5093101"/>
          </a:xfrm>
        </p:grpSpPr>
        <p:grpSp>
          <p:nvGrpSpPr>
            <p:cNvPr id="42" name="Group 41">
              <a:extLst>
                <a:ext uri="{FF2B5EF4-FFF2-40B4-BE49-F238E27FC236}">
                  <a16:creationId xmlns:a16="http://schemas.microsoft.com/office/drawing/2014/main" id="{399530BE-C4F5-49D5-8FB7-48FEC5751EC9}"/>
                </a:ext>
              </a:extLst>
            </p:cNvPr>
            <p:cNvGrpSpPr/>
            <p:nvPr/>
          </p:nvGrpSpPr>
          <p:grpSpPr>
            <a:xfrm>
              <a:off x="945096" y="1856560"/>
              <a:ext cx="1247457" cy="1303187"/>
              <a:chOff x="945096" y="1856560"/>
              <a:chExt cx="1247457" cy="1303187"/>
            </a:xfrm>
          </p:grpSpPr>
          <p:pic>
            <p:nvPicPr>
              <p:cNvPr id="7" name="Picture 6">
                <a:extLst>
                  <a:ext uri="{FF2B5EF4-FFF2-40B4-BE49-F238E27FC236}">
                    <a16:creationId xmlns:a16="http://schemas.microsoft.com/office/drawing/2014/main" id="{87AA2C58-FE3A-4055-93AA-8D871864D035}"/>
                  </a:ext>
                  <a:ext uri="{C183D7F6-B498-43B3-948B-1728B52AA6E4}">
                    <adec:decorative xmlns=""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023" y="1856560"/>
                <a:ext cx="914400" cy="914400"/>
              </a:xfrm>
              <a:prstGeom prst="rect">
                <a:avLst/>
              </a:prstGeom>
            </p:spPr>
          </p:pic>
          <p:sp>
            <p:nvSpPr>
              <p:cNvPr id="8" name="TextBox 7">
                <a:extLst>
                  <a:ext uri="{FF2B5EF4-FFF2-40B4-BE49-F238E27FC236}">
                    <a16:creationId xmlns:a16="http://schemas.microsoft.com/office/drawing/2014/main" id="{C8A79B8A-97CC-4215-BF71-78839575FBD2}"/>
                  </a:ext>
                </a:extLst>
              </p:cNvPr>
              <p:cNvSpPr txBox="1"/>
              <p:nvPr/>
            </p:nvSpPr>
            <p:spPr>
              <a:xfrm>
                <a:off x="945096" y="2790415"/>
                <a:ext cx="1247457" cy="369332"/>
              </a:xfrm>
              <a:prstGeom prst="rect">
                <a:avLst/>
              </a:prstGeom>
              <a:noFill/>
            </p:spPr>
            <p:txBody>
              <a:bodyPr wrap="non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Dockerfile</a:t>
                </a:r>
              </a:p>
            </p:txBody>
          </p:sp>
        </p:grpSp>
        <p:grpSp>
          <p:nvGrpSpPr>
            <p:cNvPr id="40" name="Group 39">
              <a:extLst>
                <a:ext uri="{FF2B5EF4-FFF2-40B4-BE49-F238E27FC236}">
                  <a16:creationId xmlns:a16="http://schemas.microsoft.com/office/drawing/2014/main" id="{9F2194FE-FF36-483C-815C-F746EF62CAB4}"/>
                </a:ext>
              </a:extLst>
            </p:cNvPr>
            <p:cNvGrpSpPr/>
            <p:nvPr/>
          </p:nvGrpSpPr>
          <p:grpSpPr>
            <a:xfrm>
              <a:off x="2442290" y="1399774"/>
              <a:ext cx="1944029" cy="913987"/>
              <a:chOff x="2623431" y="1399774"/>
              <a:chExt cx="1944029" cy="913987"/>
            </a:xfrm>
          </p:grpSpPr>
          <p:cxnSp>
            <p:nvCxnSpPr>
              <p:cNvPr id="10" name="Straight Arrow Connector 9">
                <a:extLst>
                  <a:ext uri="{FF2B5EF4-FFF2-40B4-BE49-F238E27FC236}">
                    <a16:creationId xmlns:a16="http://schemas.microsoft.com/office/drawing/2014/main" id="{3DAC4804-E67B-4825-AEF4-9FC487502385}"/>
                  </a:ext>
                </a:extLst>
              </p:cNvPr>
              <p:cNvCxnSpPr/>
              <p:nvPr/>
            </p:nvCxnSpPr>
            <p:spPr>
              <a:xfrm flipV="1">
                <a:off x="2738660" y="2313760"/>
                <a:ext cx="1828800"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14895F-8DE6-4909-B0CD-28FAA6DEA5C6}"/>
                  </a:ext>
                </a:extLst>
              </p:cNvPr>
              <p:cNvSpPr txBox="1"/>
              <p:nvPr/>
            </p:nvSpPr>
            <p:spPr>
              <a:xfrm>
                <a:off x="2623431" y="1399774"/>
                <a:ext cx="1647601" cy="646331"/>
              </a:xfrm>
              <a:prstGeom prst="rect">
                <a:avLst/>
              </a:prstGeom>
              <a:noFill/>
            </p:spPr>
            <p:txBody>
              <a:bodyPr wrap="square" rtlCol="0">
                <a:spAutoFit/>
              </a:bodyPr>
              <a:lstStyle/>
              <a:p>
                <a:pPr algn="ctr" rtl="0"/>
                <a:r>
                  <a:rPr lang="pt-BR">
                    <a:ea typeface="Amazon Ember" panose="020B0603020204020204" pitchFamily="34" charset="0"/>
                    <a:cs typeface="Amazon Ember" panose="020B0603020204020204" pitchFamily="34" charset="0"/>
                  </a:rPr>
                  <a:t>Criar imagem de contêiner</a:t>
                </a:r>
                <a:endParaRPr lang="en-US" dirty="0">
                  <a:ea typeface="Amazon Ember" panose="020B0603020204020204" pitchFamily="34" charset="0"/>
                  <a:cs typeface="Amazon Ember" panose="020B0603020204020204" pitchFamily="34" charset="0"/>
                </a:endParaRPr>
              </a:p>
            </p:txBody>
          </p:sp>
        </p:grpSp>
        <p:grpSp>
          <p:nvGrpSpPr>
            <p:cNvPr id="41" name="Group 40">
              <a:extLst>
                <a:ext uri="{FF2B5EF4-FFF2-40B4-BE49-F238E27FC236}">
                  <a16:creationId xmlns:a16="http://schemas.microsoft.com/office/drawing/2014/main" id="{FB79D21C-0B9A-44DC-B623-335902615C3E}"/>
                </a:ext>
              </a:extLst>
            </p:cNvPr>
            <p:cNvGrpSpPr/>
            <p:nvPr/>
          </p:nvGrpSpPr>
          <p:grpSpPr>
            <a:xfrm>
              <a:off x="6970787" y="1399774"/>
              <a:ext cx="2070171" cy="913986"/>
              <a:chOff x="6762382" y="1399774"/>
              <a:chExt cx="2070171" cy="913986"/>
            </a:xfrm>
          </p:grpSpPr>
          <p:cxnSp>
            <p:nvCxnSpPr>
              <p:cNvPr id="13" name="Straight Arrow Connector 12">
                <a:extLst>
                  <a:ext uri="{FF2B5EF4-FFF2-40B4-BE49-F238E27FC236}">
                    <a16:creationId xmlns:a16="http://schemas.microsoft.com/office/drawing/2014/main" id="{72DBC406-5941-430A-8CE0-6F2005E18E12}"/>
                  </a:ext>
                </a:extLst>
              </p:cNvPr>
              <p:cNvCxnSpPr/>
              <p:nvPr/>
            </p:nvCxnSpPr>
            <p:spPr>
              <a:xfrm>
                <a:off x="6883068" y="2313760"/>
                <a:ext cx="18288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0333C5-6EAA-452F-B57A-5B51E3B1417D}"/>
                  </a:ext>
                </a:extLst>
              </p:cNvPr>
              <p:cNvSpPr txBox="1"/>
              <p:nvPr/>
            </p:nvSpPr>
            <p:spPr>
              <a:xfrm>
                <a:off x="6762382" y="1399774"/>
                <a:ext cx="2070171" cy="646331"/>
              </a:xfrm>
              <a:prstGeom prst="rect">
                <a:avLst/>
              </a:prstGeom>
              <a:noFill/>
            </p:spPr>
            <p:txBody>
              <a:bodyPr wrap="square" rtlCol="0">
                <a:spAutoFit/>
              </a:bodyPr>
              <a:lstStyle/>
              <a:p>
                <a:pPr algn="ctr" rtl="0"/>
                <a:r>
                  <a:rPr lang="pt-BR" dirty="0">
                    <a:ea typeface="Amazon Ember" panose="020B0603020204020204" pitchFamily="34" charset="0"/>
                    <a:cs typeface="Amazon Ember" panose="020B0603020204020204" pitchFamily="34" charset="0"/>
                  </a:rPr>
                  <a:t>Publicar imagem de contêiner</a:t>
                </a:r>
                <a:endParaRPr lang="en-US" dirty="0">
                  <a:ea typeface="Amazon Ember" panose="020B0603020204020204" pitchFamily="34" charset="0"/>
                  <a:cs typeface="Amazon Ember" panose="020B0603020204020204" pitchFamily="34" charset="0"/>
                </a:endParaRPr>
              </a:p>
            </p:txBody>
          </p:sp>
        </p:grpSp>
        <p:grpSp>
          <p:nvGrpSpPr>
            <p:cNvPr id="16" name="Group 15">
              <a:extLst>
                <a:ext uri="{FF2B5EF4-FFF2-40B4-BE49-F238E27FC236}">
                  <a16:creationId xmlns:a16="http://schemas.microsoft.com/office/drawing/2014/main" id="{D095651C-3FEF-4D33-9752-94F379C0B21A}"/>
                </a:ext>
              </a:extLst>
            </p:cNvPr>
            <p:cNvGrpSpPr/>
            <p:nvPr/>
          </p:nvGrpSpPr>
          <p:grpSpPr>
            <a:xfrm>
              <a:off x="5685976" y="3596290"/>
              <a:ext cx="2319897" cy="1200329"/>
              <a:chOff x="5564056" y="3869104"/>
              <a:chExt cx="2319897" cy="1200329"/>
            </a:xfrm>
          </p:grpSpPr>
          <p:cxnSp>
            <p:nvCxnSpPr>
              <p:cNvPr id="17" name="Straight Arrow Connector 16">
                <a:extLst>
                  <a:ext uri="{FF2B5EF4-FFF2-40B4-BE49-F238E27FC236}">
                    <a16:creationId xmlns:a16="http://schemas.microsoft.com/office/drawing/2014/main" id="{546E58AD-94AB-4251-A8C9-D48CC65E2EE4}"/>
                  </a:ext>
                </a:extLst>
              </p:cNvPr>
              <p:cNvCxnSpPr/>
              <p:nvPr/>
            </p:nvCxnSpPr>
            <p:spPr>
              <a:xfrm>
                <a:off x="5564056" y="3932566"/>
                <a:ext cx="0"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1FD746-2597-48D9-9CAF-31F495BA65C9}"/>
                  </a:ext>
                </a:extLst>
              </p:cNvPr>
              <p:cNvSpPr txBox="1"/>
              <p:nvPr/>
            </p:nvSpPr>
            <p:spPr>
              <a:xfrm>
                <a:off x="5788074" y="3869104"/>
                <a:ext cx="2095879" cy="1200329"/>
              </a:xfrm>
              <a:prstGeom prst="rect">
                <a:avLst/>
              </a:prstGeom>
              <a:noFill/>
            </p:spPr>
            <p:txBody>
              <a:bodyPr wrap="square" rtlCol="0">
                <a:spAutoFit/>
              </a:bodyPr>
              <a:lstStyle/>
              <a:p>
                <a:pPr rtl="0"/>
                <a:r>
                  <a:rPr lang="pt-BR">
                    <a:ea typeface="Amazon Ember" panose="020B0603020204020204" pitchFamily="34" charset="0"/>
                    <a:cs typeface="Amazon Ember" panose="020B0603020204020204" pitchFamily="34" charset="0"/>
                  </a:rPr>
                  <a:t>Criar contêiner gravável, executar e testar na máquina local</a:t>
                </a:r>
              </a:p>
            </p:txBody>
          </p:sp>
        </p:grpSp>
        <p:grpSp>
          <p:nvGrpSpPr>
            <p:cNvPr id="44" name="Group 43">
              <a:extLst>
                <a:ext uri="{FF2B5EF4-FFF2-40B4-BE49-F238E27FC236}">
                  <a16:creationId xmlns:a16="http://schemas.microsoft.com/office/drawing/2014/main" id="{BEF810C3-044F-4CE7-B73F-CCB692CE7C32}"/>
                </a:ext>
              </a:extLst>
            </p:cNvPr>
            <p:cNvGrpSpPr/>
            <p:nvPr/>
          </p:nvGrpSpPr>
          <p:grpSpPr>
            <a:xfrm>
              <a:off x="9161642" y="1856560"/>
              <a:ext cx="1497860" cy="1580186"/>
              <a:chOff x="9161642" y="1856560"/>
              <a:chExt cx="1497860" cy="1580186"/>
            </a:xfrm>
          </p:grpSpPr>
          <p:sp>
            <p:nvSpPr>
              <p:cNvPr id="15" name="TextBox 14">
                <a:extLst>
                  <a:ext uri="{FF2B5EF4-FFF2-40B4-BE49-F238E27FC236}">
                    <a16:creationId xmlns:a16="http://schemas.microsoft.com/office/drawing/2014/main" id="{DB64D4AD-870C-4A91-8AA4-C7D1E333AA4A}"/>
                  </a:ext>
                </a:extLst>
              </p:cNvPr>
              <p:cNvSpPr txBox="1"/>
              <p:nvPr/>
            </p:nvSpPr>
            <p:spPr>
              <a:xfrm>
                <a:off x="9161642" y="2790415"/>
                <a:ext cx="1497860" cy="646331"/>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Registro de contêiner</a:t>
                </a:r>
              </a:p>
            </p:txBody>
          </p:sp>
          <p:pic>
            <p:nvPicPr>
              <p:cNvPr id="31" name="Graphic 30">
                <a:extLst>
                  <a:ext uri="{FF2B5EF4-FFF2-40B4-BE49-F238E27FC236}">
                    <a16:creationId xmlns:a16="http://schemas.microsoft.com/office/drawing/2014/main" id="{4803F19C-C928-4EB9-8D50-C8E54B1818B3}"/>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453371" y="1856560"/>
                <a:ext cx="914400" cy="914400"/>
              </a:xfrm>
              <a:prstGeom prst="rect">
                <a:avLst/>
              </a:prstGeom>
            </p:spPr>
          </p:pic>
        </p:grpSp>
        <p:grpSp>
          <p:nvGrpSpPr>
            <p:cNvPr id="43" name="Group 42">
              <a:extLst>
                <a:ext uri="{FF2B5EF4-FFF2-40B4-BE49-F238E27FC236}">
                  <a16:creationId xmlns:a16="http://schemas.microsoft.com/office/drawing/2014/main" id="{BFF1DD2A-3E7A-4B21-BBF1-640D0B33ED11}"/>
                </a:ext>
              </a:extLst>
            </p:cNvPr>
            <p:cNvGrpSpPr/>
            <p:nvPr/>
          </p:nvGrpSpPr>
          <p:grpSpPr>
            <a:xfrm>
              <a:off x="4574363" y="1856560"/>
              <a:ext cx="2329066" cy="1857185"/>
              <a:chOff x="4574364" y="1856560"/>
              <a:chExt cx="2329066" cy="1857185"/>
            </a:xfrm>
          </p:grpSpPr>
          <p:pic>
            <p:nvPicPr>
              <p:cNvPr id="32" name="Graphic 31">
                <a:extLst>
                  <a:ext uri="{FF2B5EF4-FFF2-40B4-BE49-F238E27FC236}">
                    <a16:creationId xmlns:a16="http://schemas.microsoft.com/office/drawing/2014/main" id="{B38D0088-AF57-4F34-A1E1-D3D209106367}"/>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281696" y="1856560"/>
                <a:ext cx="914400" cy="914400"/>
              </a:xfrm>
              <a:prstGeom prst="rect">
                <a:avLst/>
              </a:prstGeom>
            </p:spPr>
          </p:pic>
          <p:sp>
            <p:nvSpPr>
              <p:cNvPr id="33" name="TextBox 32">
                <a:extLst>
                  <a:ext uri="{FF2B5EF4-FFF2-40B4-BE49-F238E27FC236}">
                    <a16:creationId xmlns:a16="http://schemas.microsoft.com/office/drawing/2014/main" id="{8368B3A6-46A9-4454-9149-5C044F809977}"/>
                  </a:ext>
                </a:extLst>
              </p:cNvPr>
              <p:cNvSpPr txBox="1"/>
              <p:nvPr/>
            </p:nvSpPr>
            <p:spPr>
              <a:xfrm>
                <a:off x="4574364" y="2790415"/>
                <a:ext cx="2329066" cy="923330"/>
              </a:xfrm>
              <a:prstGeom prst="rect">
                <a:avLst/>
              </a:prstGeom>
              <a:noFill/>
            </p:spPr>
            <p:txBody>
              <a:bodyPr wrap="squar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Imagem </a:t>
                </a:r>
                <a:r>
                  <a:rPr lang="pt-BR" dirty="0" smtClean="0">
                    <a:latin typeface="Amazon Ember" panose="020B0603020204020204" pitchFamily="34" charset="0"/>
                    <a:ea typeface="Amazon Ember" panose="020B0603020204020204" pitchFamily="34" charset="0"/>
                    <a:cs typeface="Amazon Ember" panose="020B0603020204020204" pitchFamily="34" charset="0"/>
                  </a:rPr>
                  <a:t/>
                </a:r>
                <a:br>
                  <a:rPr lang="pt-BR" dirty="0" smtClean="0">
                    <a:latin typeface="Amazon Ember" panose="020B0603020204020204" pitchFamily="34" charset="0"/>
                    <a:ea typeface="Amazon Ember" panose="020B0603020204020204" pitchFamily="34" charset="0"/>
                    <a:cs typeface="Amazon Ember" panose="020B0603020204020204" pitchFamily="34" charset="0"/>
                  </a:rPr>
                </a:br>
                <a:r>
                  <a:rPr lang="pt-BR" dirty="0" smtClean="0">
                    <a:latin typeface="Amazon Ember" panose="020B0603020204020204" pitchFamily="34" charset="0"/>
                    <a:ea typeface="Amazon Ember" panose="020B0603020204020204" pitchFamily="34" charset="0"/>
                    <a:cs typeface="Amazon Ember" panose="020B0603020204020204" pitchFamily="34" charset="0"/>
                  </a:rPr>
                  <a:t>de </a:t>
                </a:r>
                <a:r>
                  <a:rPr lang="pt-BR" dirty="0">
                    <a:latin typeface="Amazon Ember" panose="020B0603020204020204" pitchFamily="34" charset="0"/>
                    <a:ea typeface="Amazon Ember" panose="020B0603020204020204" pitchFamily="34" charset="0"/>
                    <a:cs typeface="Amazon Ember" panose="020B0603020204020204" pitchFamily="34" charset="0"/>
                  </a:rPr>
                  <a:t>contêiner (somente leitura)</a:t>
                </a:r>
              </a:p>
            </p:txBody>
          </p:sp>
        </p:grpSp>
        <p:grpSp>
          <p:nvGrpSpPr>
            <p:cNvPr id="36" name="Group 35">
              <a:extLst>
                <a:ext uri="{FF2B5EF4-FFF2-40B4-BE49-F238E27FC236}">
                  <a16:creationId xmlns:a16="http://schemas.microsoft.com/office/drawing/2014/main" id="{813383F2-7155-4AD3-AC4E-ABDEF5BF44F2}"/>
                </a:ext>
              </a:extLst>
            </p:cNvPr>
            <p:cNvGrpSpPr/>
            <p:nvPr/>
          </p:nvGrpSpPr>
          <p:grpSpPr>
            <a:xfrm>
              <a:off x="4826022" y="4769827"/>
              <a:ext cx="1723048" cy="1723048"/>
              <a:chOff x="4504412" y="4694693"/>
              <a:chExt cx="1723048" cy="1723048"/>
            </a:xfrm>
          </p:grpSpPr>
          <p:pic>
            <p:nvPicPr>
              <p:cNvPr id="29" name="Graphic 49">
                <a:extLst>
                  <a:ext uri="{FF2B5EF4-FFF2-40B4-BE49-F238E27FC236}">
                    <a16:creationId xmlns:a16="http://schemas.microsoft.com/office/drawing/2014/main" id="{899C7907-FD35-402D-83ED-F4E5D6BC90C2}"/>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4504412" y="4694693"/>
                <a:ext cx="1723048" cy="1723048"/>
              </a:xfrm>
              <a:prstGeom prst="rect">
                <a:avLst/>
              </a:prstGeom>
            </p:spPr>
          </p:pic>
          <p:pic>
            <p:nvPicPr>
              <p:cNvPr id="34" name="Graphic 33">
                <a:extLst>
                  <a:ext uri="{FF2B5EF4-FFF2-40B4-BE49-F238E27FC236}">
                    <a16:creationId xmlns:a16="http://schemas.microsoft.com/office/drawing/2014/main" id="{D78FEAE6-D326-4AE7-997D-777E5BFECDD6}"/>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045896" y="4922494"/>
                <a:ext cx="640080" cy="640080"/>
              </a:xfrm>
              <a:prstGeom prst="rect">
                <a:avLst/>
              </a:prstGeom>
            </p:spPr>
          </p:pic>
          <p:sp>
            <p:nvSpPr>
              <p:cNvPr id="35" name="TextBox 34">
                <a:extLst>
                  <a:ext uri="{FF2B5EF4-FFF2-40B4-BE49-F238E27FC236}">
                    <a16:creationId xmlns:a16="http://schemas.microsoft.com/office/drawing/2014/main" id="{A490B45B-1B2A-40DA-B655-BAB0EC32EA47}"/>
                  </a:ext>
                </a:extLst>
              </p:cNvPr>
              <p:cNvSpPr txBox="1"/>
              <p:nvPr/>
            </p:nvSpPr>
            <p:spPr>
              <a:xfrm>
                <a:off x="4761444" y="5371551"/>
                <a:ext cx="1208985" cy="369332"/>
              </a:xfrm>
              <a:prstGeom prst="rect">
                <a:avLst/>
              </a:prstGeom>
              <a:noFill/>
            </p:spPr>
            <p:txBody>
              <a:bodyPr wrap="non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Contêiner</a:t>
                </a:r>
              </a:p>
            </p:txBody>
          </p:sp>
        </p:grpSp>
      </p:grpSp>
    </p:spTree>
    <p:custDataLst>
      <p:tags r:id="rId1"/>
    </p:custDataLst>
    <p:extLst>
      <p:ext uri="{BB962C8B-B14F-4D97-AF65-F5344CB8AC3E}">
        <p14:creationId xmlns:p14="http://schemas.microsoft.com/office/powerpoint/2010/main" val="2009572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DB5E7-F8C6-C143-A6AA-C5AB15A4CA9C}"/>
              </a:ext>
            </a:extLst>
          </p:cNvPr>
          <p:cNvSpPr>
            <a:spLocks noGrp="1"/>
          </p:cNvSpPr>
          <p:nvPr>
            <p:ph type="title"/>
          </p:nvPr>
        </p:nvSpPr>
        <p:spPr>
          <a:xfrm>
            <a:off x="419100" y="346075"/>
            <a:ext cx="9034272" cy="474119"/>
          </a:xfrm>
        </p:spPr>
        <p:txBody>
          <a:bodyPr rtlCol="0">
            <a:noAutofit/>
          </a:bodyPr>
          <a:lstStyle/>
          <a:p>
            <a:pPr rtl="0"/>
            <a:r>
              <a:rPr lang="pt-BR"/>
              <a:t>Amazon ECS</a:t>
            </a:r>
          </a:p>
        </p:txBody>
      </p:sp>
      <p:grpSp>
        <p:nvGrpSpPr>
          <p:cNvPr id="6" name="Group 5">
            <a:extLst>
              <a:ext uri="{FF2B5EF4-FFF2-40B4-BE49-F238E27FC236}">
                <a16:creationId xmlns:a16="http://schemas.microsoft.com/office/drawing/2014/main" id="{193EE951-839D-4724-9D80-BF6871CDF9A9}"/>
              </a:ext>
              <a:ext uri="{C183D7F6-B498-43B3-948B-1728B52AA6E4}">
                <adec:decorative xmlns="" xmlns:adec="http://schemas.microsoft.com/office/drawing/2017/decorative" val="1"/>
              </a:ext>
            </a:extLst>
          </p:cNvPr>
          <p:cNvGrpSpPr/>
          <p:nvPr/>
        </p:nvGrpSpPr>
        <p:grpSpPr>
          <a:xfrm>
            <a:off x="764011" y="1916492"/>
            <a:ext cx="2885749" cy="4045058"/>
            <a:chOff x="764011" y="1916492"/>
            <a:chExt cx="2885749" cy="4045058"/>
          </a:xfrm>
        </p:grpSpPr>
        <p:pic>
          <p:nvPicPr>
            <p:cNvPr id="15" name="Graphic 14">
              <a:extLst>
                <a:ext uri="{FF2B5EF4-FFF2-40B4-BE49-F238E27FC236}">
                  <a16:creationId xmlns:a16="http://schemas.microsoft.com/office/drawing/2014/main" id="{35DBB195-D85B-493C-9A82-56035C3C0134}"/>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521085" y="2690968"/>
              <a:ext cx="1371600" cy="1371600"/>
            </a:xfrm>
            <a:prstGeom prst="rect">
              <a:avLst/>
            </a:prstGeom>
          </p:spPr>
        </p:pic>
        <p:sp>
          <p:nvSpPr>
            <p:cNvPr id="7" name="TextBox 6">
              <a:extLst>
                <a:ext uri="{FF2B5EF4-FFF2-40B4-BE49-F238E27FC236}">
                  <a16:creationId xmlns:a16="http://schemas.microsoft.com/office/drawing/2014/main" id="{A98A64B2-2826-9448-86E7-EFD3AD0D844C}"/>
                </a:ext>
              </a:extLst>
            </p:cNvPr>
            <p:cNvSpPr txBox="1"/>
            <p:nvPr/>
          </p:nvSpPr>
          <p:spPr>
            <a:xfrm>
              <a:off x="881005" y="4074342"/>
              <a:ext cx="2651760" cy="1645920"/>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p>
          </p:txBody>
        </p:sp>
        <p:sp>
          <p:nvSpPr>
            <p:cNvPr id="8" name="Rectangle 7">
              <a:extLst>
                <a:ext uri="{FF2B5EF4-FFF2-40B4-BE49-F238E27FC236}">
                  <a16:creationId xmlns:a16="http://schemas.microsoft.com/office/drawing/2014/main" id="{0206AEBE-E817-6248-9096-5199A44DDA47}"/>
                </a:ext>
                <a:ext uri="{C183D7F6-B498-43B3-948B-1728B52AA6E4}">
                  <adec:decorative xmlns="" xmlns:adec="http://schemas.microsoft.com/office/drawing/2017/decorative" val="1"/>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pic>
        <p:nvPicPr>
          <p:cNvPr id="14" name="Picture 13">
            <a:extLst>
              <a:ext uri="{FF2B5EF4-FFF2-40B4-BE49-F238E27FC236}">
                <a16:creationId xmlns:a16="http://schemas.microsoft.com/office/drawing/2014/main" id="{BC143EC5-C9D7-434C-B951-330EDE67CD24}"/>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4273416" y="2011312"/>
            <a:ext cx="1124883" cy="1124883"/>
          </a:xfrm>
          <a:prstGeom prst="rect">
            <a:avLst/>
          </a:prstGeom>
        </p:spPr>
      </p:pic>
      <p:sp>
        <p:nvSpPr>
          <p:cNvPr id="11" name="Rectangle 10">
            <a:extLst>
              <a:ext uri="{FF2B5EF4-FFF2-40B4-BE49-F238E27FC236}">
                <a16:creationId xmlns:a16="http://schemas.microsoft.com/office/drawing/2014/main" id="{567D2348-5449-4843-BD78-EBAFBF5B21E1}"/>
              </a:ext>
            </a:extLst>
          </p:cNvPr>
          <p:cNvSpPr/>
          <p:nvPr/>
        </p:nvSpPr>
        <p:spPr>
          <a:xfrm>
            <a:off x="5919749" y="2332729"/>
            <a:ext cx="5550153" cy="769441"/>
          </a:xfrm>
          <a:prstGeom prst="rect">
            <a:avLst/>
          </a:prstGeom>
        </p:spPr>
        <p:txBody>
          <a:bodyPr wrap="square" rtlCol="0">
            <a:spAutoFit/>
          </a:bodyPr>
          <a:lstStyle/>
          <a:p>
            <a:pPr marL="0" lvl="1" rtl="0">
              <a:buClr>
                <a:schemeClr val="accent2"/>
              </a:buClr>
            </a:pPr>
            <a:r>
              <a:rPr lang="pt-BR" sz="2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Orquestra quando contêineres </a:t>
            </a:r>
            <a:r>
              <a:rPr lang="pt-BR" sz="22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z="22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22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são </a:t>
            </a:r>
            <a:r>
              <a:rPr lang="pt-BR" sz="2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executados</a:t>
            </a:r>
          </a:p>
        </p:txBody>
      </p:sp>
      <p:pic>
        <p:nvPicPr>
          <p:cNvPr id="16" name="Picture 15">
            <a:extLst>
              <a:ext uri="{FF2B5EF4-FFF2-40B4-BE49-F238E27FC236}">
                <a16:creationId xmlns:a16="http://schemas.microsoft.com/office/drawing/2014/main" id="{ADE927C1-8EB2-364E-815F-7DEE73CF106A}"/>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4181567" y="3302708"/>
            <a:ext cx="1308581" cy="1308581"/>
          </a:xfrm>
          <a:prstGeom prst="rect">
            <a:avLst/>
          </a:prstGeom>
        </p:spPr>
      </p:pic>
      <p:sp>
        <p:nvSpPr>
          <p:cNvPr id="12" name="Rectangle 11">
            <a:extLst>
              <a:ext uri="{FF2B5EF4-FFF2-40B4-BE49-F238E27FC236}">
                <a16:creationId xmlns:a16="http://schemas.microsoft.com/office/drawing/2014/main" id="{A793B601-54EC-5A4E-96D5-760E70D853E2}"/>
              </a:ext>
            </a:extLst>
          </p:cNvPr>
          <p:cNvSpPr/>
          <p:nvPr/>
        </p:nvSpPr>
        <p:spPr>
          <a:xfrm>
            <a:off x="5919749" y="3562086"/>
            <a:ext cx="5829345" cy="769441"/>
          </a:xfrm>
          <a:prstGeom prst="rect">
            <a:avLst/>
          </a:prstGeom>
        </p:spPr>
        <p:txBody>
          <a:bodyPr wrap="square" rtlCol="0">
            <a:spAutoFit/>
          </a:bodyPr>
          <a:lstStyle/>
          <a:p>
            <a:pPr marL="0" lvl="1" rtl="0">
              <a:buClr>
                <a:schemeClr val="accent2"/>
              </a:buCl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Mantém e escala a frota de instâncias </a:t>
            </a:r>
            <a:r>
              <a:rPr lang="pt-BR" sz="2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2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2200" dirty="0" smtClean="0">
                <a:latin typeface="Amazon Ember Light" panose="020B0403020204020204" pitchFamily="34" charset="0"/>
                <a:ea typeface="Amazon Ember Light" panose="020B0403020204020204" pitchFamily="34" charset="0"/>
                <a:cs typeface="Amazon Ember Light" panose="020B0403020204020204" pitchFamily="34" charset="0"/>
              </a:rPr>
              <a:t>que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executam seus contêineres</a:t>
            </a:r>
          </a:p>
        </p:txBody>
      </p:sp>
      <p:pic>
        <p:nvPicPr>
          <p:cNvPr id="18" name="Picture 17">
            <a:extLst>
              <a:ext uri="{FF2B5EF4-FFF2-40B4-BE49-F238E27FC236}">
                <a16:creationId xmlns:a16="http://schemas.microsoft.com/office/drawing/2014/main" id="{055FAE50-BB34-3F4D-A48A-B1652CDC41FA}"/>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4310146" y="4777802"/>
            <a:ext cx="1051420" cy="1051420"/>
          </a:xfrm>
          <a:prstGeom prst="rect">
            <a:avLst/>
          </a:prstGeom>
        </p:spPr>
      </p:pic>
      <p:sp>
        <p:nvSpPr>
          <p:cNvPr id="10" name="Rectangle 9">
            <a:extLst>
              <a:ext uri="{FF2B5EF4-FFF2-40B4-BE49-F238E27FC236}">
                <a16:creationId xmlns:a16="http://schemas.microsoft.com/office/drawing/2014/main" id="{B947929D-885D-014A-8D7F-211C10ACEBD5}"/>
              </a:ext>
            </a:extLst>
          </p:cNvPr>
          <p:cNvSpPr/>
          <p:nvPr/>
        </p:nvSpPr>
        <p:spPr>
          <a:xfrm>
            <a:off x="5919748" y="4908601"/>
            <a:ext cx="6006928" cy="769441"/>
          </a:xfrm>
          <a:prstGeom prst="rect">
            <a:avLst/>
          </a:prstGeom>
        </p:spPr>
        <p:txBody>
          <a:bodyPr wrap="square" rtlCol="0">
            <a:spAutoFit/>
          </a:bodyPr>
          <a:lstStyle/>
          <a:p>
            <a:pPr marL="0" lvl="1" rtl="0">
              <a:buClr>
                <a:schemeClr val="accent2"/>
              </a:buClr>
            </a:pPr>
            <a:r>
              <a:rPr lang="pt-BR" sz="2200">
                <a:latin typeface="Amazon Ember Light" panose="020B0403020204020204" pitchFamily="34" charset="0"/>
                <a:ea typeface="Amazon Ember Light" panose="020B0403020204020204" pitchFamily="34" charset="0"/>
                <a:cs typeface="Amazon Ember Light" panose="020B0403020204020204" pitchFamily="34" charset="0"/>
              </a:rPr>
              <a:t>Remove a complexidade da criação da infraestrutura</a:t>
            </a:r>
          </a:p>
        </p:txBody>
      </p:sp>
    </p:spTree>
    <p:custDataLst>
      <p:tags r:id="rId1"/>
    </p:custDataLst>
    <p:extLst>
      <p:ext uri="{BB962C8B-B14F-4D97-AF65-F5344CB8AC3E}">
        <p14:creationId xmlns:p14="http://schemas.microsoft.com/office/powerpoint/2010/main" val="1390921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06A7-05F6-AB41-9112-FABB41DF87E7}"/>
              </a:ext>
            </a:extLst>
          </p:cNvPr>
          <p:cNvSpPr>
            <a:spLocks noGrp="1"/>
          </p:cNvSpPr>
          <p:nvPr>
            <p:ph type="title"/>
          </p:nvPr>
        </p:nvSpPr>
        <p:spPr/>
        <p:txBody>
          <a:bodyPr rtlCol="0"/>
          <a:lstStyle/>
          <a:p>
            <a:pPr rtl="0"/>
            <a:r>
              <a:rPr lang="pt-BR" sz="3600"/>
              <a:t>O Amazon ECS orquestra contêineres</a:t>
            </a:r>
          </a:p>
        </p:txBody>
      </p:sp>
      <p:grpSp>
        <p:nvGrpSpPr>
          <p:cNvPr id="7" name="Group 6" descr="architecture diagram ">
            <a:extLst>
              <a:ext uri="{FF2B5EF4-FFF2-40B4-BE49-F238E27FC236}">
                <a16:creationId xmlns:a16="http://schemas.microsoft.com/office/drawing/2014/main" id="{144DC916-CB40-4613-8075-878466D33767}"/>
              </a:ext>
            </a:extLst>
          </p:cNvPr>
          <p:cNvGrpSpPr/>
          <p:nvPr/>
        </p:nvGrpSpPr>
        <p:grpSpPr>
          <a:xfrm>
            <a:off x="381770" y="1191396"/>
            <a:ext cx="11603904" cy="5257800"/>
            <a:chOff x="179720" y="1191396"/>
            <a:chExt cx="11603904" cy="5257800"/>
          </a:xfrm>
        </p:grpSpPr>
        <p:sp>
          <p:nvSpPr>
            <p:cNvPr id="65" name="Rectangle 64">
              <a:extLst>
                <a:ext uri="{FF2B5EF4-FFF2-40B4-BE49-F238E27FC236}">
                  <a16:creationId xmlns:a16="http://schemas.microsoft.com/office/drawing/2014/main" id="{ED2F5C05-F6C8-4AEE-92D3-5CC8DFD43823}"/>
                </a:ext>
              </a:extLst>
            </p:cNvPr>
            <p:cNvSpPr/>
            <p:nvPr/>
          </p:nvSpPr>
          <p:spPr>
            <a:xfrm>
              <a:off x="179720" y="1191396"/>
              <a:ext cx="9612029" cy="525780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ysClr val="windowText" lastClr="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Nuvem AWS</a:t>
              </a:r>
            </a:p>
          </p:txBody>
        </p:sp>
        <p:pic>
          <p:nvPicPr>
            <p:cNvPr id="67" name="Graphic 66">
              <a:extLst>
                <a:ext uri="{FF2B5EF4-FFF2-40B4-BE49-F238E27FC236}">
                  <a16:creationId xmlns:a16="http://schemas.microsoft.com/office/drawing/2014/main" id="{A620B29E-1F89-47A6-9467-5E572BD3F374}"/>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79720" y="1191396"/>
              <a:ext cx="457200" cy="457200"/>
            </a:xfrm>
            <a:prstGeom prst="rect">
              <a:avLst/>
            </a:prstGeom>
          </p:spPr>
        </p:pic>
        <p:sp>
          <p:nvSpPr>
            <p:cNvPr id="63" name="Rectangle 62">
              <a:extLst>
                <a:ext uri="{FF2B5EF4-FFF2-40B4-BE49-F238E27FC236}">
                  <a16:creationId xmlns:a16="http://schemas.microsoft.com/office/drawing/2014/main" id="{49959F72-F4C4-4E57-9AC6-3E919413C95F}"/>
                </a:ext>
              </a:extLst>
            </p:cNvPr>
            <p:cNvSpPr/>
            <p:nvPr/>
          </p:nvSpPr>
          <p:spPr>
            <a:xfrm>
              <a:off x="4463537" y="1609855"/>
              <a:ext cx="4198011" cy="47091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w="0"/>
                  <a:solidFill>
                    <a:srgbClr val="1D8900"/>
                  </a:solidFill>
                  <a:effectLst/>
                  <a:uLnTx/>
                  <a:uFillTx/>
                  <a:latin typeface="Amazon Ember" panose="020B0603020204020204"/>
                  <a:ea typeface="Amazon Ember" panose="020B0603020204020204" pitchFamily="34" charset="0"/>
                  <a:cs typeface="Amazon Ember" panose="020B0603020204020204" pitchFamily="34" charset="0"/>
                </a:rPr>
                <a:t> VPC</a:t>
              </a:r>
            </a:p>
          </p:txBody>
        </p:sp>
        <p:pic>
          <p:nvPicPr>
            <p:cNvPr id="73" name="Graphic 72">
              <a:extLst>
                <a:ext uri="{FF2B5EF4-FFF2-40B4-BE49-F238E27FC236}">
                  <a16:creationId xmlns:a16="http://schemas.microsoft.com/office/drawing/2014/main" id="{F47DB154-4FF3-4A8B-9E28-3D6AA93571FA}"/>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463537" y="1609856"/>
              <a:ext cx="457200" cy="457200"/>
            </a:xfrm>
            <a:prstGeom prst="rect">
              <a:avLst/>
            </a:prstGeom>
          </p:spPr>
        </p:pic>
        <p:sp>
          <p:nvSpPr>
            <p:cNvPr id="74" name="Rectangle 73">
              <a:extLst>
                <a:ext uri="{FF2B5EF4-FFF2-40B4-BE49-F238E27FC236}">
                  <a16:creationId xmlns:a16="http://schemas.microsoft.com/office/drawing/2014/main" id="{3D69882C-BD94-4230-80C9-A4C768A6A065}"/>
                </a:ext>
              </a:extLst>
            </p:cNvPr>
            <p:cNvSpPr/>
            <p:nvPr/>
          </p:nvSpPr>
          <p:spPr>
            <a:xfrm>
              <a:off x="675830" y="1536486"/>
              <a:ext cx="8229600" cy="484632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panose="020B0603020204020204"/>
                  <a:ea typeface="Amazon Ember" panose="020B0603020204020204" pitchFamily="34" charset="0"/>
                  <a:cs typeface="Amazon Ember" panose="020B0603020204020204" pitchFamily="34" charset="0"/>
                </a:rPr>
                <a:t> Região</a:t>
              </a:r>
              <a:endParaRPr kumimoji="0" lang="en-US" sz="1100" b="0" i="0" u="none" strike="noStrike" kern="0" cap="none" spc="0" normalizeH="0" noProof="0" dirty="0">
                <a:ln>
                  <a:noFill/>
                </a:ln>
                <a:solidFill>
                  <a:srgbClr val="007CBC"/>
                </a:solidFill>
                <a:effectLst/>
                <a:uLnTx/>
                <a:uFillTx/>
                <a:latin typeface="Amazon Ember" panose="020B0603020204020204"/>
                <a:ea typeface="Amazon Ember" panose="020B0603020204020204" pitchFamily="34" charset="0"/>
                <a:cs typeface="Amazon Ember" panose="020B0603020204020204" pitchFamily="34" charset="0"/>
              </a:endParaRPr>
            </a:p>
          </p:txBody>
        </p:sp>
        <p:pic>
          <p:nvPicPr>
            <p:cNvPr id="75" name="Graphic 74">
              <a:extLst>
                <a:ext uri="{FF2B5EF4-FFF2-40B4-BE49-F238E27FC236}">
                  <a16:creationId xmlns:a16="http://schemas.microsoft.com/office/drawing/2014/main" id="{B5856758-B146-4F4C-A0A8-9D98D49B8F7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75830" y="1536487"/>
              <a:ext cx="457200" cy="457200"/>
            </a:xfrm>
            <a:prstGeom prst="rect">
              <a:avLst/>
            </a:prstGeom>
          </p:spPr>
        </p:pic>
        <p:sp>
          <p:nvSpPr>
            <p:cNvPr id="76" name="Rectangle 75">
              <a:extLst>
                <a:ext uri="{FF2B5EF4-FFF2-40B4-BE49-F238E27FC236}">
                  <a16:creationId xmlns:a16="http://schemas.microsoft.com/office/drawing/2014/main" id="{4AA5F622-0FFB-4B94-94F9-4DD7179AF6A1}"/>
                </a:ext>
              </a:extLst>
            </p:cNvPr>
            <p:cNvSpPr/>
            <p:nvPr/>
          </p:nvSpPr>
          <p:spPr>
            <a:xfrm>
              <a:off x="1521650" y="3125997"/>
              <a:ext cx="1920240" cy="457200"/>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panose="020B0603020204020204"/>
                  <a:ea typeface="Amazon Ember" panose="020B0603020204020204" pitchFamily="34" charset="0"/>
                  <a:cs typeface="Amazon Ember" panose="020B0603020204020204" pitchFamily="34" charset="0"/>
                </a:rPr>
                <a:t>Definição da tarefa</a:t>
              </a:r>
            </a:p>
          </p:txBody>
        </p:sp>
        <p:grpSp>
          <p:nvGrpSpPr>
            <p:cNvPr id="77" name="Group 76" descr="ECS clusters to show logical grouping of resources.">
              <a:extLst>
                <a:ext uri="{FF2B5EF4-FFF2-40B4-BE49-F238E27FC236}">
                  <a16:creationId xmlns:a16="http://schemas.microsoft.com/office/drawing/2014/main" id="{7A362AE3-839C-47CF-96DC-3C60AA43B39B}"/>
                </a:ext>
              </a:extLst>
            </p:cNvPr>
            <p:cNvGrpSpPr/>
            <p:nvPr/>
          </p:nvGrpSpPr>
          <p:grpSpPr>
            <a:xfrm>
              <a:off x="1338770" y="4397625"/>
              <a:ext cx="2286000" cy="1645920"/>
              <a:chOff x="1133030" y="4259397"/>
              <a:chExt cx="2286000" cy="1645920"/>
            </a:xfrm>
          </p:grpSpPr>
          <p:sp>
            <p:nvSpPr>
              <p:cNvPr id="136" name="Rectangle 135">
                <a:extLst>
                  <a:ext uri="{FF2B5EF4-FFF2-40B4-BE49-F238E27FC236}">
                    <a16:creationId xmlns:a16="http://schemas.microsoft.com/office/drawing/2014/main" id="{E8BCF568-E655-440F-945B-CCCB26CE66F7}"/>
                  </a:ext>
                </a:extLst>
              </p:cNvPr>
              <p:cNvSpPr/>
              <p:nvPr/>
            </p:nvSpPr>
            <p:spPr>
              <a:xfrm>
                <a:off x="1133030" y="4259397"/>
                <a:ext cx="2286000" cy="16459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r>
                  <a:rPr lang="pt-BR" sz="1400">
                    <a:solidFill>
                      <a:schemeClr val="tx1"/>
                    </a:solidFill>
                    <a:latin typeface="Amazon Ember" panose="020B0603020204020204"/>
                    <a:ea typeface="Amazon Ember" panose="020B0603020204020204" pitchFamily="34" charset="0"/>
                    <a:cs typeface="Amazon Ember" panose="020B0603020204020204" pitchFamily="34" charset="0"/>
                  </a:rPr>
                  <a:t>Serviço</a:t>
                </a:r>
              </a:p>
            </p:txBody>
          </p:sp>
          <p:sp>
            <p:nvSpPr>
              <p:cNvPr id="137" name="Rectangle 136">
                <a:extLst>
                  <a:ext uri="{FF2B5EF4-FFF2-40B4-BE49-F238E27FC236}">
                    <a16:creationId xmlns:a16="http://schemas.microsoft.com/office/drawing/2014/main" id="{45389ED6-A8AF-46F5-AC9E-C9FD2737C3A1}"/>
                  </a:ext>
                </a:extLst>
              </p:cNvPr>
              <p:cNvSpPr/>
              <p:nvPr/>
            </p:nvSpPr>
            <p:spPr>
              <a:xfrm>
                <a:off x="1315910" y="4488344"/>
                <a:ext cx="1920240" cy="457200"/>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panose="020B0603020204020204"/>
                    <a:ea typeface="Amazon Ember" panose="020B0603020204020204" pitchFamily="34" charset="0"/>
                    <a:cs typeface="Amazon Ember" panose="020B0603020204020204" pitchFamily="34" charset="0"/>
                  </a:rPr>
                  <a:t>Definição da tarefa</a:t>
                </a:r>
              </a:p>
            </p:txBody>
          </p:sp>
          <p:sp>
            <p:nvSpPr>
              <p:cNvPr id="138" name="Rectangle 137">
                <a:extLst>
                  <a:ext uri="{FF2B5EF4-FFF2-40B4-BE49-F238E27FC236}">
                    <a16:creationId xmlns:a16="http://schemas.microsoft.com/office/drawing/2014/main" id="{9FCBB864-60CB-47EE-BB08-82733B6A1D8B}"/>
                  </a:ext>
                </a:extLst>
              </p:cNvPr>
              <p:cNvSpPr/>
              <p:nvPr/>
            </p:nvSpPr>
            <p:spPr>
              <a:xfrm>
                <a:off x="1315910" y="5041848"/>
                <a:ext cx="1920240" cy="457200"/>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panose="020B0603020204020204"/>
                    <a:ea typeface="Amazon Ember" panose="020B0603020204020204" pitchFamily="34" charset="0"/>
                    <a:cs typeface="Amazon Ember" panose="020B0603020204020204" pitchFamily="34" charset="0"/>
                  </a:rPr>
                  <a:t>Descrição do serviço</a:t>
                </a:r>
              </a:p>
            </p:txBody>
          </p:sp>
        </p:grpSp>
        <p:sp>
          <p:nvSpPr>
            <p:cNvPr id="78" name="Rectangle 77">
              <a:extLst>
                <a:ext uri="{FF2B5EF4-FFF2-40B4-BE49-F238E27FC236}">
                  <a16:creationId xmlns:a16="http://schemas.microsoft.com/office/drawing/2014/main" id="{87BACD87-834A-4400-A877-CFF91E165CC2}"/>
                </a:ext>
                <a:ext uri="{C183D7F6-B498-43B3-948B-1728B52AA6E4}">
                  <adec:decorative xmlns="" xmlns:adec="http://schemas.microsoft.com/office/drawing/2017/decorative" val="1"/>
                </a:ext>
              </a:extLst>
            </p:cNvPr>
            <p:cNvSpPr/>
            <p:nvPr/>
          </p:nvSpPr>
          <p:spPr>
            <a:xfrm>
              <a:off x="1224900" y="1975007"/>
              <a:ext cx="7554851" cy="429768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noProof="0" dirty="0">
                <a:ln>
                  <a:noFill/>
                </a:ln>
                <a:solidFill>
                  <a:srgbClr val="5A6B86"/>
                </a:solidFill>
                <a:effectLst/>
                <a:uLnTx/>
                <a:uFillTx/>
                <a:latin typeface="Amazon Ember" panose="020B0603020204020204"/>
                <a:ea typeface="Amazon Ember" panose="020B0603020204020204" pitchFamily="34" charset="0"/>
                <a:cs typeface="Amazon Ember" panose="020B0603020204020204" pitchFamily="34" charset="0"/>
              </a:endParaRPr>
            </a:p>
          </p:txBody>
        </p:sp>
        <p:sp>
          <p:nvSpPr>
            <p:cNvPr id="107" name="Rectangle 106">
              <a:extLst>
                <a:ext uri="{FF2B5EF4-FFF2-40B4-BE49-F238E27FC236}">
                  <a16:creationId xmlns:a16="http://schemas.microsoft.com/office/drawing/2014/main" id="{E65E865A-782B-447E-B1CE-307FA9FA9016}"/>
                </a:ext>
              </a:extLst>
            </p:cNvPr>
            <p:cNvSpPr/>
            <p:nvPr/>
          </p:nvSpPr>
          <p:spPr>
            <a:xfrm>
              <a:off x="5011652" y="2071713"/>
              <a:ext cx="3383280" cy="411480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5A6B86"/>
                  </a:solidFill>
                  <a:effectLst/>
                  <a:uLnTx/>
                  <a:uFillTx/>
                  <a:latin typeface="Amazon Ember" panose="020B0603020204020204"/>
                  <a:ea typeface="Amazon Ember" panose="020B0603020204020204" pitchFamily="34" charset="0"/>
                  <a:cs typeface="Amazon Ember" panose="020B0603020204020204" pitchFamily="34" charset="0"/>
                </a:rPr>
                <a:t>Cluster</a:t>
              </a:r>
              <a:endParaRPr kumimoji="0" lang="en-US" sz="1100" b="0" i="0" u="none" strike="noStrike" kern="0" cap="none" spc="0" normalizeH="0" noProof="0" dirty="0">
                <a:ln>
                  <a:noFill/>
                </a:ln>
                <a:solidFill>
                  <a:srgbClr val="5A6B86"/>
                </a:solidFill>
                <a:effectLst/>
                <a:uLnTx/>
                <a:uFillTx/>
                <a:latin typeface="Amazon Ember" panose="020B0603020204020204"/>
                <a:ea typeface="Amazon Ember" panose="020B0603020204020204" pitchFamily="34" charset="0"/>
                <a:cs typeface="Amazon Ember" panose="020B0603020204020204" pitchFamily="34" charset="0"/>
              </a:endParaRPr>
            </a:p>
          </p:txBody>
        </p:sp>
        <p:grpSp>
          <p:nvGrpSpPr>
            <p:cNvPr id="80" name="Group 79">
              <a:extLst>
                <a:ext uri="{FF2B5EF4-FFF2-40B4-BE49-F238E27FC236}">
                  <a16:creationId xmlns:a16="http://schemas.microsoft.com/office/drawing/2014/main" id="{899984B7-CD57-4956-B82C-C46EDE0EFC18}"/>
                </a:ext>
                <a:ext uri="{C183D7F6-B498-43B3-948B-1728B52AA6E4}">
                  <adec:decorative xmlns="" xmlns:adec="http://schemas.microsoft.com/office/drawing/2017/decorative" val="1"/>
                </a:ext>
              </a:extLst>
            </p:cNvPr>
            <p:cNvGrpSpPr/>
            <p:nvPr/>
          </p:nvGrpSpPr>
          <p:grpSpPr>
            <a:xfrm>
              <a:off x="1233514" y="1973634"/>
              <a:ext cx="1651734" cy="457200"/>
              <a:chOff x="515796" y="2300797"/>
              <a:chExt cx="1651734" cy="457200"/>
            </a:xfrm>
          </p:grpSpPr>
          <p:sp>
            <p:nvSpPr>
              <p:cNvPr id="105" name="TextBox 104">
                <a:extLst>
                  <a:ext uri="{FF2B5EF4-FFF2-40B4-BE49-F238E27FC236}">
                    <a16:creationId xmlns:a16="http://schemas.microsoft.com/office/drawing/2014/main" id="{9AB6C720-0B58-4C38-B871-3D27CC057B8F}"/>
                  </a:ext>
                </a:extLst>
              </p:cNvPr>
              <p:cNvSpPr txBox="1"/>
              <p:nvPr/>
            </p:nvSpPr>
            <p:spPr>
              <a:xfrm>
                <a:off x="958545" y="2357949"/>
                <a:ext cx="1208985" cy="307777"/>
              </a:xfrm>
              <a:prstGeom prst="rect">
                <a:avLst/>
              </a:prstGeom>
              <a:solidFill>
                <a:schemeClr val="bg1"/>
              </a:solidFill>
            </p:spPr>
            <p:txBody>
              <a:bodyPr wrap="none" rtlCol="0">
                <a:spAutoFit/>
              </a:bodyPr>
              <a:lstStyle/>
              <a:p>
                <a:pPr rtl="0"/>
                <a:r>
                  <a:rPr lang="pt-BR" sz="1400">
                    <a:latin typeface="Amazon Ember" panose="020B0603020204020204"/>
                    <a:ea typeface="Amazon Ember" panose="020B0603020204020204" pitchFamily="34" charset="0"/>
                    <a:cs typeface="Amazon Ember" panose="020B0603020204020204" pitchFamily="34" charset="0"/>
                  </a:rPr>
                  <a:t>Amazon ECS</a:t>
                </a:r>
              </a:p>
            </p:txBody>
          </p:sp>
          <p:pic>
            <p:nvPicPr>
              <p:cNvPr id="106" name="Graphic 105">
                <a:extLst>
                  <a:ext uri="{FF2B5EF4-FFF2-40B4-BE49-F238E27FC236}">
                    <a16:creationId xmlns:a16="http://schemas.microsoft.com/office/drawing/2014/main" id="{E632A56A-C81D-4547-AB63-FF1382718FB6}"/>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15796" y="2300797"/>
                <a:ext cx="457200" cy="457200"/>
              </a:xfrm>
              <a:prstGeom prst="rect">
                <a:avLst/>
              </a:prstGeom>
            </p:spPr>
          </p:pic>
        </p:grpSp>
        <p:grpSp>
          <p:nvGrpSpPr>
            <p:cNvPr id="81" name="Group 80">
              <a:extLst>
                <a:ext uri="{FF2B5EF4-FFF2-40B4-BE49-F238E27FC236}">
                  <a16:creationId xmlns:a16="http://schemas.microsoft.com/office/drawing/2014/main" id="{762B465F-AF53-41F2-907F-9271679DEB38}"/>
                </a:ext>
                <a:ext uri="{C183D7F6-B498-43B3-948B-1728B52AA6E4}">
                  <adec:decorative xmlns="" xmlns:adec="http://schemas.microsoft.com/office/drawing/2017/decorative" val="1"/>
                </a:ext>
              </a:extLst>
            </p:cNvPr>
            <p:cNvGrpSpPr/>
            <p:nvPr/>
          </p:nvGrpSpPr>
          <p:grpSpPr>
            <a:xfrm>
              <a:off x="9176867" y="2370875"/>
              <a:ext cx="1239484" cy="1018862"/>
              <a:chOff x="9995581" y="2370875"/>
              <a:chExt cx="1239484" cy="1018862"/>
            </a:xfrm>
          </p:grpSpPr>
          <p:sp>
            <p:nvSpPr>
              <p:cNvPr id="103" name="TextBox 102">
                <a:extLst>
                  <a:ext uri="{FF2B5EF4-FFF2-40B4-BE49-F238E27FC236}">
                    <a16:creationId xmlns:a16="http://schemas.microsoft.com/office/drawing/2014/main" id="{04B33EFA-BFB0-439C-B76A-211793E20DC0}"/>
                  </a:ext>
                </a:extLst>
              </p:cNvPr>
              <p:cNvSpPr txBox="1"/>
              <p:nvPr/>
            </p:nvSpPr>
            <p:spPr>
              <a:xfrm>
                <a:off x="9995581" y="2866517"/>
                <a:ext cx="1239484" cy="523220"/>
              </a:xfrm>
              <a:prstGeom prst="rect">
                <a:avLst/>
              </a:prstGeom>
              <a:solidFill>
                <a:schemeClr val="bg1"/>
              </a:solidFill>
            </p:spPr>
            <p:txBody>
              <a:bodyPr wrap="square" rtlCol="0">
                <a:spAutoFit/>
              </a:bodyPr>
              <a:lstStyle/>
              <a:p>
                <a:pPr algn="ctr" rtl="0"/>
                <a:r>
                  <a:rPr lang="pt-BR" sz="1400">
                    <a:latin typeface="Amazon Ember" panose="020B0603020204020204" pitchFamily="34" charset="0"/>
                    <a:ea typeface="Amazon Ember" panose="020B0603020204020204" pitchFamily="34" charset="0"/>
                    <a:cs typeface="Amazon Ember" panose="020B0603020204020204" pitchFamily="34" charset="0"/>
                  </a:rPr>
                  <a:t>Registro de contêiner</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4" name="Graphic 103">
                <a:extLst>
                  <a:ext uri="{FF2B5EF4-FFF2-40B4-BE49-F238E27FC236}">
                    <a16:creationId xmlns:a16="http://schemas.microsoft.com/office/drawing/2014/main" id="{4B44CCEA-0E64-4551-9290-49C1E1DADB0C}"/>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380372" y="2370875"/>
                <a:ext cx="469900" cy="469900"/>
              </a:xfrm>
              <a:prstGeom prst="rect">
                <a:avLst/>
              </a:prstGeom>
            </p:spPr>
          </p:pic>
        </p:grpSp>
        <p:grpSp>
          <p:nvGrpSpPr>
            <p:cNvPr id="82" name="Group 81">
              <a:extLst>
                <a:ext uri="{FF2B5EF4-FFF2-40B4-BE49-F238E27FC236}">
                  <a16:creationId xmlns:a16="http://schemas.microsoft.com/office/drawing/2014/main" id="{0DDE84AF-EB36-436A-B647-6EFB1F0C75AE}"/>
                </a:ext>
                <a:ext uri="{C183D7F6-B498-43B3-948B-1728B52AA6E4}">
                  <adec:decorative xmlns="" xmlns:adec="http://schemas.microsoft.com/office/drawing/2017/decorative" val="1"/>
                </a:ext>
              </a:extLst>
            </p:cNvPr>
            <p:cNvGrpSpPr/>
            <p:nvPr/>
          </p:nvGrpSpPr>
          <p:grpSpPr>
            <a:xfrm>
              <a:off x="10556728" y="2376467"/>
              <a:ext cx="1226896" cy="1007677"/>
              <a:chOff x="10556728" y="1266492"/>
              <a:chExt cx="1226896" cy="1007677"/>
            </a:xfrm>
          </p:grpSpPr>
          <p:pic>
            <p:nvPicPr>
              <p:cNvPr id="101" name="Graphic 100">
                <a:extLst>
                  <a:ext uri="{FF2B5EF4-FFF2-40B4-BE49-F238E27FC236}">
                    <a16:creationId xmlns:a16="http://schemas.microsoft.com/office/drawing/2014/main" id="{C86C687A-3200-4C62-AABD-5EABE820F42A}"/>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0935225" y="1266492"/>
                <a:ext cx="469900" cy="469900"/>
              </a:xfrm>
              <a:prstGeom prst="rect">
                <a:avLst/>
              </a:prstGeom>
            </p:spPr>
          </p:pic>
          <p:sp>
            <p:nvSpPr>
              <p:cNvPr id="102" name="TextBox 101">
                <a:extLst>
                  <a:ext uri="{FF2B5EF4-FFF2-40B4-BE49-F238E27FC236}">
                    <a16:creationId xmlns:a16="http://schemas.microsoft.com/office/drawing/2014/main" id="{9D15E960-C19D-487B-A734-1CD3B76A5E77}"/>
                  </a:ext>
                </a:extLst>
              </p:cNvPr>
              <p:cNvSpPr txBox="1"/>
              <p:nvPr/>
            </p:nvSpPr>
            <p:spPr>
              <a:xfrm>
                <a:off x="10556728" y="1750949"/>
                <a:ext cx="1226896" cy="523220"/>
              </a:xfrm>
              <a:prstGeom prst="rect">
                <a:avLst/>
              </a:prstGeom>
              <a:solidFill>
                <a:schemeClr val="bg1"/>
              </a:solidFill>
            </p:spPr>
            <p:txBody>
              <a:bodyPr wrap="square" rtlCol="0">
                <a:spAutoFit/>
              </a:bodyPr>
              <a:lstStyle/>
              <a:p>
                <a:pPr algn="ctr" rtl="0"/>
                <a:r>
                  <a:rPr lang="pt-BR" sz="1400">
                    <a:latin typeface="Amazon Ember" panose="020B0603020204020204" pitchFamily="34" charset="0"/>
                    <a:ea typeface="Amazon Ember" panose="020B0603020204020204" pitchFamily="34" charset="0"/>
                    <a:cs typeface="Amazon Ember" panose="020B0603020204020204" pitchFamily="34" charset="0"/>
                  </a:rPr>
                  <a:t>Imagem do contêiner</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08" name="Rectangle 107">
              <a:extLst>
                <a:ext uri="{FF2B5EF4-FFF2-40B4-BE49-F238E27FC236}">
                  <a16:creationId xmlns:a16="http://schemas.microsoft.com/office/drawing/2014/main" id="{3FFA5DC6-5429-45E4-9E8D-4F2D2E08468A}"/>
                </a:ext>
              </a:extLst>
            </p:cNvPr>
            <p:cNvSpPr/>
            <p:nvPr/>
          </p:nvSpPr>
          <p:spPr>
            <a:xfrm>
              <a:off x="4884056" y="2370810"/>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panose="020B0603020204020204"/>
                  <a:ea typeface="Amazon Ember" panose="020B0603020204020204" pitchFamily="34" charset="0"/>
                  <a:cs typeface="Amazon Ember" panose="020B0603020204020204" pitchFamily="34" charset="0"/>
                </a:rPr>
                <a:t>Zona de disponibilidade A</a:t>
              </a:r>
            </a:p>
          </p:txBody>
        </p:sp>
        <p:cxnSp>
          <p:nvCxnSpPr>
            <p:cNvPr id="91" name="Connector: Elbow 90">
              <a:extLst>
                <a:ext uri="{FF2B5EF4-FFF2-40B4-BE49-F238E27FC236}">
                  <a16:creationId xmlns:a16="http://schemas.microsoft.com/office/drawing/2014/main" id="{6B3551F5-79BB-44E6-92AD-6B87533C098C}"/>
                </a:ext>
                <a:ext uri="{C183D7F6-B498-43B3-948B-1728B52AA6E4}">
                  <adec:decorative xmlns="" xmlns:adec="http://schemas.microsoft.com/office/drawing/2017/decorative" val="1"/>
                </a:ext>
              </a:extLst>
            </p:cNvPr>
            <p:cNvCxnSpPr>
              <a:cxnSpLocks/>
              <a:stCxn id="113" idx="3"/>
              <a:endCxn id="104" idx="1"/>
            </p:cNvCxnSpPr>
            <p:nvPr/>
          </p:nvCxnSpPr>
          <p:spPr>
            <a:xfrm flipV="1">
              <a:off x="7459469" y="2605825"/>
              <a:ext cx="2102189" cy="722668"/>
            </a:xfrm>
            <a:prstGeom prst="bentConnector3">
              <a:avLst>
                <a:gd name="adj1" fmla="val 789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D5E64BD-A8DD-4845-9DE5-1A8EC43CC7EF}"/>
                </a:ext>
                <a:ext uri="{C183D7F6-B498-43B3-948B-1728B52AA6E4}">
                  <adec:decorative xmlns="" xmlns:adec="http://schemas.microsoft.com/office/drawing/2017/decorative" val="1"/>
                </a:ext>
              </a:extLst>
            </p:cNvPr>
            <p:cNvCxnSpPr>
              <a:stCxn id="76" idx="3"/>
            </p:cNvCxnSpPr>
            <p:nvPr/>
          </p:nvCxnSpPr>
          <p:spPr>
            <a:xfrm>
              <a:off x="3441890" y="3354597"/>
              <a:ext cx="2400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7545A9C-4C31-47D2-BADA-6048BD13D139}"/>
                </a:ext>
                <a:ext uri="{C183D7F6-B498-43B3-948B-1728B52AA6E4}">
                  <adec:decorative xmlns="" xmlns:adec="http://schemas.microsoft.com/office/drawing/2017/decorative" val="1"/>
                </a:ext>
              </a:extLst>
            </p:cNvPr>
            <p:cNvCxnSpPr>
              <a:cxnSpLocks/>
              <a:stCxn id="136" idx="3"/>
            </p:cNvCxnSpPr>
            <p:nvPr/>
          </p:nvCxnSpPr>
          <p:spPr>
            <a:xfrm>
              <a:off x="3624770" y="5220585"/>
              <a:ext cx="2217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4FD24246-4EC5-42B9-8250-8BCD590F701A}"/>
                </a:ext>
              </a:extLst>
            </p:cNvPr>
            <p:cNvSpPr/>
            <p:nvPr/>
          </p:nvSpPr>
          <p:spPr>
            <a:xfrm>
              <a:off x="4884056" y="4252724"/>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panose="020B0603020204020204"/>
                  <a:ea typeface="Amazon Ember" panose="020B0603020204020204" pitchFamily="34" charset="0"/>
                  <a:cs typeface="Amazon Ember" panose="020B0603020204020204" pitchFamily="34" charset="0"/>
                </a:rPr>
                <a:t>Zona de disponibilidade B</a:t>
              </a:r>
            </a:p>
          </p:txBody>
        </p:sp>
        <p:cxnSp>
          <p:nvCxnSpPr>
            <p:cNvPr id="19" name="Straight Arrow Connector 18">
              <a:extLst>
                <a:ext uri="{FF2B5EF4-FFF2-40B4-BE49-F238E27FC236}">
                  <a16:creationId xmlns:a16="http://schemas.microsoft.com/office/drawing/2014/main" id="{27EEBC90-31C3-4FD0-ACD9-C6F37FEBBE5E}"/>
                </a:ext>
                <a:ext uri="{C183D7F6-B498-43B3-948B-1728B52AA6E4}">
                  <adec:decorative xmlns="" xmlns:adec="http://schemas.microsoft.com/office/drawing/2017/decorative" val="1"/>
                </a:ext>
              </a:extLst>
            </p:cNvPr>
            <p:cNvCxnSpPr>
              <a:stCxn id="101" idx="1"/>
              <a:endCxn id="104" idx="3"/>
            </p:cNvCxnSpPr>
            <p:nvPr/>
          </p:nvCxnSpPr>
          <p:spPr>
            <a:xfrm flipH="1" flipV="1">
              <a:off x="10031558" y="2605825"/>
              <a:ext cx="903667" cy="5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490E05F-2B00-4DA8-A303-189B6D4DB6B6}"/>
                </a:ext>
                <a:ext uri="{C183D7F6-B498-43B3-948B-1728B52AA6E4}">
                  <adec:decorative xmlns="" xmlns:adec="http://schemas.microsoft.com/office/drawing/2017/decorative" val="1"/>
                </a:ext>
              </a:extLst>
            </p:cNvPr>
            <p:cNvGrpSpPr/>
            <p:nvPr/>
          </p:nvGrpSpPr>
          <p:grpSpPr>
            <a:xfrm>
              <a:off x="5429318" y="2710344"/>
              <a:ext cx="2370912" cy="1434718"/>
              <a:chOff x="5429318" y="2710344"/>
              <a:chExt cx="2370912" cy="1434718"/>
            </a:xfrm>
          </p:grpSpPr>
          <p:grpSp>
            <p:nvGrpSpPr>
              <p:cNvPr id="79" name="Group 78">
                <a:extLst>
                  <a:ext uri="{FF2B5EF4-FFF2-40B4-BE49-F238E27FC236}">
                    <a16:creationId xmlns:a16="http://schemas.microsoft.com/office/drawing/2014/main" id="{7EB9A91F-3916-49CA-997E-AE2902A41F82}"/>
                  </a:ext>
                </a:extLst>
              </p:cNvPr>
              <p:cNvGrpSpPr/>
              <p:nvPr/>
            </p:nvGrpSpPr>
            <p:grpSpPr>
              <a:xfrm>
                <a:off x="5429318" y="2710344"/>
                <a:ext cx="2091368" cy="469900"/>
                <a:chOff x="9243438" y="1496955"/>
                <a:chExt cx="2091368" cy="469900"/>
              </a:xfrm>
            </p:grpSpPr>
            <p:sp>
              <p:nvSpPr>
                <p:cNvPr id="86" name="TextBox 85">
                  <a:extLst>
                    <a:ext uri="{FF2B5EF4-FFF2-40B4-BE49-F238E27FC236}">
                      <a16:creationId xmlns:a16="http://schemas.microsoft.com/office/drawing/2014/main" id="{A6C5490F-0F14-4C9D-85AD-6F99320C9CBA}"/>
                    </a:ext>
                  </a:extLst>
                </p:cNvPr>
                <p:cNvSpPr txBox="1"/>
                <p:nvPr/>
              </p:nvSpPr>
              <p:spPr>
                <a:xfrm>
                  <a:off x="9656322" y="1547399"/>
                  <a:ext cx="16784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Instância do EC2</a:t>
                  </a:r>
                </a:p>
              </p:txBody>
            </p:sp>
            <p:pic>
              <p:nvPicPr>
                <p:cNvPr id="87" name="Graphic 86">
                  <a:extLst>
                    <a:ext uri="{FF2B5EF4-FFF2-40B4-BE49-F238E27FC236}">
                      <a16:creationId xmlns:a16="http://schemas.microsoft.com/office/drawing/2014/main" id="{7E978E03-87BC-4ABE-98CC-7DCD07B0DAEA}"/>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243438" y="1496955"/>
                  <a:ext cx="469900" cy="469900"/>
                </a:xfrm>
                <a:prstGeom prst="rect">
                  <a:avLst/>
                </a:prstGeom>
              </p:spPr>
            </p:pic>
          </p:grpSp>
          <p:sp>
            <p:nvSpPr>
              <p:cNvPr id="111" name="Rounded Rectangle 43">
                <a:extLst>
                  <a:ext uri="{FF2B5EF4-FFF2-40B4-BE49-F238E27FC236}">
                    <a16:creationId xmlns:a16="http://schemas.microsoft.com/office/drawing/2014/main" id="{620FFBE7-A494-4E22-84D1-3E90C3AF9FE7}"/>
                  </a:ext>
                </a:extLst>
              </p:cNvPr>
              <p:cNvSpPr/>
              <p:nvPr/>
            </p:nvSpPr>
            <p:spPr>
              <a:xfrm>
                <a:off x="5497695" y="3033248"/>
                <a:ext cx="2302535" cy="1097280"/>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Amazon Ember" panose="020B0603020204020204"/>
                  <a:ea typeface="Amazon Ember" panose="020B0603020204020204" pitchFamily="34" charset="0"/>
                  <a:cs typeface="Amazon Ember" panose="020B0603020204020204" pitchFamily="34" charset="0"/>
                </a:endParaRPr>
              </a:p>
            </p:txBody>
          </p:sp>
          <p:grpSp>
            <p:nvGrpSpPr>
              <p:cNvPr id="6" name="Group 5">
                <a:extLst>
                  <a:ext uri="{FF2B5EF4-FFF2-40B4-BE49-F238E27FC236}">
                    <a16:creationId xmlns:a16="http://schemas.microsoft.com/office/drawing/2014/main" id="{3B9128E1-EB26-4719-9C14-598342BE02A3}"/>
                  </a:ext>
                </a:extLst>
              </p:cNvPr>
              <p:cNvGrpSpPr/>
              <p:nvPr/>
            </p:nvGrpSpPr>
            <p:grpSpPr>
              <a:xfrm>
                <a:off x="5819226" y="3008453"/>
                <a:ext cx="1659473" cy="1136609"/>
                <a:chOff x="5819226" y="3033853"/>
                <a:chExt cx="1659473" cy="1136609"/>
              </a:xfrm>
            </p:grpSpPr>
            <p:pic>
              <p:nvPicPr>
                <p:cNvPr id="113" name="Graphic 112">
                  <a:extLst>
                    <a:ext uri="{FF2B5EF4-FFF2-40B4-BE49-F238E27FC236}">
                      <a16:creationId xmlns:a16="http://schemas.microsoft.com/office/drawing/2014/main" id="{CDC473E3-0B36-41E2-B9C7-B7CE2D9979E6}"/>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819389" y="3033853"/>
                  <a:ext cx="640080" cy="640080"/>
                </a:xfrm>
                <a:prstGeom prst="rect">
                  <a:avLst/>
                </a:prstGeom>
              </p:spPr>
            </p:pic>
            <p:cxnSp>
              <p:nvCxnSpPr>
                <p:cNvPr id="114" name="Straight Connector 113">
                  <a:extLst>
                    <a:ext uri="{FF2B5EF4-FFF2-40B4-BE49-F238E27FC236}">
                      <a16:creationId xmlns:a16="http://schemas.microsoft.com/office/drawing/2014/main" id="{E13E29EA-74AA-44CB-A86E-4FB293B2DF0D}"/>
                    </a:ext>
                  </a:extLst>
                </p:cNvPr>
                <p:cNvCxnSpPr/>
                <p:nvPr/>
              </p:nvCxnSpPr>
              <p:spPr>
                <a:xfrm>
                  <a:off x="6669703" y="3053666"/>
                  <a:ext cx="0" cy="109728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43F3005-5791-4F7B-BA60-E3D54303D50A}"/>
                    </a:ext>
                  </a:extLst>
                </p:cNvPr>
                <p:cNvCxnSpPr>
                  <a:cxnSpLocks/>
                </p:cNvCxnSpPr>
                <p:nvPr/>
              </p:nvCxnSpPr>
              <p:spPr>
                <a:xfrm flipH="1">
                  <a:off x="5819226" y="3589606"/>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6" name="Graphic 115">
                  <a:extLst>
                    <a:ext uri="{FF2B5EF4-FFF2-40B4-BE49-F238E27FC236}">
                      <a16:creationId xmlns:a16="http://schemas.microsoft.com/office/drawing/2014/main" id="{9620E103-FDAF-4E95-BFD6-FD0832AB018F}"/>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5879937" y="3046850"/>
                  <a:ext cx="640080" cy="640080"/>
                </a:xfrm>
                <a:prstGeom prst="rect">
                  <a:avLst/>
                </a:prstGeom>
              </p:spPr>
            </p:pic>
            <p:pic>
              <p:nvPicPr>
                <p:cNvPr id="117" name="Graphic 116">
                  <a:extLst>
                    <a:ext uri="{FF2B5EF4-FFF2-40B4-BE49-F238E27FC236}">
                      <a16:creationId xmlns:a16="http://schemas.microsoft.com/office/drawing/2014/main" id="{72A6088A-92AB-4C9A-98C2-5A56D3C629A6}"/>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5870662" y="3530382"/>
                  <a:ext cx="640080" cy="640080"/>
                </a:xfrm>
                <a:prstGeom prst="rect">
                  <a:avLst/>
                </a:prstGeom>
              </p:spPr>
            </p:pic>
          </p:grpSp>
        </p:grpSp>
        <p:grpSp>
          <p:nvGrpSpPr>
            <p:cNvPr id="121" name="Group 120">
              <a:extLst>
                <a:ext uri="{FF2B5EF4-FFF2-40B4-BE49-F238E27FC236}">
                  <a16:creationId xmlns:a16="http://schemas.microsoft.com/office/drawing/2014/main" id="{5FEA70A5-8A0D-462C-9562-2BB9303598FB}"/>
                </a:ext>
                <a:ext uri="{C183D7F6-B498-43B3-948B-1728B52AA6E4}">
                  <adec:decorative xmlns="" xmlns:adec="http://schemas.microsoft.com/office/drawing/2017/decorative" val="1"/>
                </a:ext>
              </a:extLst>
            </p:cNvPr>
            <p:cNvGrpSpPr/>
            <p:nvPr/>
          </p:nvGrpSpPr>
          <p:grpSpPr>
            <a:xfrm>
              <a:off x="5429318" y="4539144"/>
              <a:ext cx="2370912" cy="1434718"/>
              <a:chOff x="5429318" y="2710344"/>
              <a:chExt cx="2370912" cy="1434718"/>
            </a:xfrm>
          </p:grpSpPr>
          <p:grpSp>
            <p:nvGrpSpPr>
              <p:cNvPr id="122" name="Group 121">
                <a:extLst>
                  <a:ext uri="{FF2B5EF4-FFF2-40B4-BE49-F238E27FC236}">
                    <a16:creationId xmlns:a16="http://schemas.microsoft.com/office/drawing/2014/main" id="{E018FCE4-35D9-491A-A282-7CB1FFE8E4C1}"/>
                  </a:ext>
                </a:extLst>
              </p:cNvPr>
              <p:cNvGrpSpPr/>
              <p:nvPr/>
            </p:nvGrpSpPr>
            <p:grpSpPr>
              <a:xfrm>
                <a:off x="5429318" y="2710344"/>
                <a:ext cx="2091368" cy="469900"/>
                <a:chOff x="9243438" y="1496955"/>
                <a:chExt cx="2091368" cy="469900"/>
              </a:xfrm>
            </p:grpSpPr>
            <p:sp>
              <p:nvSpPr>
                <p:cNvPr id="146" name="TextBox 145">
                  <a:extLst>
                    <a:ext uri="{FF2B5EF4-FFF2-40B4-BE49-F238E27FC236}">
                      <a16:creationId xmlns:a16="http://schemas.microsoft.com/office/drawing/2014/main" id="{1C8D1B03-5F92-441F-84DF-5394AB27870D}"/>
                    </a:ext>
                  </a:extLst>
                </p:cNvPr>
                <p:cNvSpPr txBox="1"/>
                <p:nvPr/>
              </p:nvSpPr>
              <p:spPr>
                <a:xfrm>
                  <a:off x="9656322" y="1547399"/>
                  <a:ext cx="16784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Instância do EC2</a:t>
                  </a:r>
                </a:p>
              </p:txBody>
            </p:sp>
            <p:pic>
              <p:nvPicPr>
                <p:cNvPr id="147" name="Graphic 146">
                  <a:extLst>
                    <a:ext uri="{FF2B5EF4-FFF2-40B4-BE49-F238E27FC236}">
                      <a16:creationId xmlns:a16="http://schemas.microsoft.com/office/drawing/2014/main" id="{EAE2AC30-A4FE-4814-8ADF-55E2A7C86D29}"/>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243438" y="1496955"/>
                  <a:ext cx="469900" cy="469900"/>
                </a:xfrm>
                <a:prstGeom prst="rect">
                  <a:avLst/>
                </a:prstGeom>
              </p:spPr>
            </p:pic>
          </p:grpSp>
          <p:sp>
            <p:nvSpPr>
              <p:cNvPr id="123" name="Rounded Rectangle 43">
                <a:extLst>
                  <a:ext uri="{FF2B5EF4-FFF2-40B4-BE49-F238E27FC236}">
                    <a16:creationId xmlns:a16="http://schemas.microsoft.com/office/drawing/2014/main" id="{E839A779-D7AE-48CF-BD87-C9D6B6B6259F}"/>
                  </a:ext>
                </a:extLst>
              </p:cNvPr>
              <p:cNvSpPr/>
              <p:nvPr/>
            </p:nvSpPr>
            <p:spPr>
              <a:xfrm>
                <a:off x="5497695" y="3033248"/>
                <a:ext cx="2302535" cy="1097280"/>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Amazon Ember" panose="020B0603020204020204"/>
                  <a:ea typeface="Amazon Ember" panose="020B0603020204020204" pitchFamily="34" charset="0"/>
                  <a:cs typeface="Amazon Ember" panose="020B0603020204020204" pitchFamily="34" charset="0"/>
                </a:endParaRPr>
              </a:p>
            </p:txBody>
          </p:sp>
          <p:grpSp>
            <p:nvGrpSpPr>
              <p:cNvPr id="139" name="Group 138">
                <a:extLst>
                  <a:ext uri="{FF2B5EF4-FFF2-40B4-BE49-F238E27FC236}">
                    <a16:creationId xmlns:a16="http://schemas.microsoft.com/office/drawing/2014/main" id="{06EF3F2A-9C3A-4CC6-B38C-9E7D1D4A1BF9}"/>
                  </a:ext>
                </a:extLst>
              </p:cNvPr>
              <p:cNvGrpSpPr/>
              <p:nvPr/>
            </p:nvGrpSpPr>
            <p:grpSpPr>
              <a:xfrm>
                <a:off x="5819226" y="3008453"/>
                <a:ext cx="1659473" cy="1136609"/>
                <a:chOff x="5819226" y="3033853"/>
                <a:chExt cx="1659473" cy="1136609"/>
              </a:xfrm>
            </p:grpSpPr>
            <p:pic>
              <p:nvPicPr>
                <p:cNvPr id="141" name="Graphic 140">
                  <a:extLst>
                    <a:ext uri="{FF2B5EF4-FFF2-40B4-BE49-F238E27FC236}">
                      <a16:creationId xmlns:a16="http://schemas.microsoft.com/office/drawing/2014/main" id="{C3A5953E-E6D6-47E4-A398-55B95B44205B}"/>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819389" y="3033853"/>
                  <a:ext cx="640080" cy="640080"/>
                </a:xfrm>
                <a:prstGeom prst="rect">
                  <a:avLst/>
                </a:prstGeom>
              </p:spPr>
            </p:pic>
            <p:cxnSp>
              <p:nvCxnSpPr>
                <p:cNvPr id="142" name="Straight Connector 141">
                  <a:extLst>
                    <a:ext uri="{FF2B5EF4-FFF2-40B4-BE49-F238E27FC236}">
                      <a16:creationId xmlns:a16="http://schemas.microsoft.com/office/drawing/2014/main" id="{02DBCB06-0E68-45F7-A29A-4D83DB70ADB2}"/>
                    </a:ext>
                  </a:extLst>
                </p:cNvPr>
                <p:cNvCxnSpPr/>
                <p:nvPr/>
              </p:nvCxnSpPr>
              <p:spPr>
                <a:xfrm>
                  <a:off x="6669703" y="3053666"/>
                  <a:ext cx="0" cy="109728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729CB2C-D0CD-4CBF-9E6A-ECCCFCCFB63C}"/>
                    </a:ext>
                  </a:extLst>
                </p:cNvPr>
                <p:cNvCxnSpPr>
                  <a:cxnSpLocks/>
                </p:cNvCxnSpPr>
                <p:nvPr/>
              </p:nvCxnSpPr>
              <p:spPr>
                <a:xfrm flipH="1">
                  <a:off x="5819226" y="3589606"/>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5" name="Graphic 144">
                  <a:extLst>
                    <a:ext uri="{FF2B5EF4-FFF2-40B4-BE49-F238E27FC236}">
                      <a16:creationId xmlns:a16="http://schemas.microsoft.com/office/drawing/2014/main" id="{C1687365-06BD-4385-B59D-AAC0E2403FFB}"/>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5870662" y="3530382"/>
                  <a:ext cx="640080" cy="640080"/>
                </a:xfrm>
                <a:prstGeom prst="rect">
                  <a:avLst/>
                </a:prstGeom>
              </p:spPr>
            </p:pic>
            <p:pic>
              <p:nvPicPr>
                <p:cNvPr id="144" name="Graphic 143">
                  <a:extLst>
                    <a:ext uri="{FF2B5EF4-FFF2-40B4-BE49-F238E27FC236}">
                      <a16:creationId xmlns:a16="http://schemas.microsoft.com/office/drawing/2014/main" id="{01FA2376-4056-4AAF-90B8-EDB306F24C60}"/>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5879937" y="3046850"/>
                  <a:ext cx="640080" cy="640080"/>
                </a:xfrm>
                <a:prstGeom prst="rect">
                  <a:avLst/>
                </a:prstGeom>
              </p:spPr>
            </p:pic>
          </p:grpSp>
        </p:grpSp>
      </p:grpSp>
    </p:spTree>
    <p:custDataLst>
      <p:tags r:id="rId1"/>
    </p:custDataLst>
    <p:extLst>
      <p:ext uri="{BB962C8B-B14F-4D97-AF65-F5344CB8AC3E}">
        <p14:creationId xmlns:p14="http://schemas.microsoft.com/office/powerpoint/2010/main" val="63597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0825-25F6-4359-8BA2-01363F27AE74}"/>
              </a:ext>
            </a:extLst>
          </p:cNvPr>
          <p:cNvSpPr>
            <a:spLocks noGrp="1"/>
          </p:cNvSpPr>
          <p:nvPr>
            <p:ph type="title"/>
          </p:nvPr>
        </p:nvSpPr>
        <p:spPr/>
        <p:txBody>
          <a:bodyPr rtlCol="0"/>
          <a:lstStyle/>
          <a:p>
            <a:pPr rtl="0"/>
            <a:r>
              <a:rPr lang="pt-BR" sz="3600"/>
              <a:t>Tipos de execução do Amazon ECS</a:t>
            </a:r>
          </a:p>
        </p:txBody>
      </p:sp>
      <p:sp>
        <p:nvSpPr>
          <p:cNvPr id="6" name="TextBox 5">
            <a:extLst>
              <a:ext uri="{FF2B5EF4-FFF2-40B4-BE49-F238E27FC236}">
                <a16:creationId xmlns:a16="http://schemas.microsoft.com/office/drawing/2014/main" id="{61D3BC4A-F9B0-4C92-91DA-D1E9AAE8E503}"/>
              </a:ext>
            </a:extLst>
          </p:cNvPr>
          <p:cNvSpPr txBox="1"/>
          <p:nvPr/>
        </p:nvSpPr>
        <p:spPr>
          <a:xfrm>
            <a:off x="1698297" y="1148090"/>
            <a:ext cx="4161717" cy="461665"/>
          </a:xfrm>
          <a:prstGeom prst="rect">
            <a:avLst/>
          </a:prstGeom>
          <a:noFill/>
        </p:spPr>
        <p:txBody>
          <a:bodyPr wrap="none" rtlCol="0">
            <a:spAutoFit/>
          </a:bodyPr>
          <a:lstStyle/>
          <a:p>
            <a:pPr rtl="0"/>
            <a:r>
              <a:rPr lang="pt-BR" sz="2400" dirty="0">
                <a:latin typeface="Amazon Ember" panose="020B0603020204020204" pitchFamily="34" charset="0"/>
                <a:ea typeface="Amazon Ember" panose="020B0603020204020204" pitchFamily="34" charset="0"/>
                <a:cs typeface="Amazon Ember" panose="020B0603020204020204" pitchFamily="34" charset="0"/>
              </a:rPr>
              <a:t>Tipo de execução do </a:t>
            </a:r>
            <a:r>
              <a:rPr lang="pt-BR" sz="2400" dirty="0" err="1">
                <a:latin typeface="Amazon Ember" panose="020B0603020204020204" pitchFamily="34" charset="0"/>
                <a:ea typeface="Amazon Ember" panose="020B0603020204020204" pitchFamily="34" charset="0"/>
                <a:cs typeface="Amazon Ember" panose="020B0603020204020204" pitchFamily="34" charset="0"/>
              </a:rPr>
              <a:t>Fargate</a:t>
            </a:r>
            <a:endParaRPr lang="pt-BR" sz="24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 name="Group 2" descr="Fargate launch type described in notes.">
            <a:extLst>
              <a:ext uri="{FF2B5EF4-FFF2-40B4-BE49-F238E27FC236}">
                <a16:creationId xmlns:a16="http://schemas.microsoft.com/office/drawing/2014/main" id="{B9EB6F04-FBF0-487A-866E-D5BD73608F20}"/>
              </a:ext>
            </a:extLst>
          </p:cNvPr>
          <p:cNvGrpSpPr/>
          <p:nvPr/>
        </p:nvGrpSpPr>
        <p:grpSpPr>
          <a:xfrm>
            <a:off x="304800" y="1638883"/>
            <a:ext cx="5541251" cy="4709160"/>
            <a:chOff x="304800" y="1638883"/>
            <a:chExt cx="5541251" cy="4709160"/>
          </a:xfrm>
        </p:grpSpPr>
        <p:grpSp>
          <p:nvGrpSpPr>
            <p:cNvPr id="72" name="Group 71" descr="Fargate launch types host your cluster on a serverless infrastructure that Amazon ECS manages. You only need to package your application in containers, specify the CPU and memory requirements, define networking and AWS Identity and Access Management (IAM) policies, and launch the application. &#10;">
              <a:extLst>
                <a:ext uri="{FF2B5EF4-FFF2-40B4-BE49-F238E27FC236}">
                  <a16:creationId xmlns:a16="http://schemas.microsoft.com/office/drawing/2014/main" id="{FAED096A-6EDE-42BD-9B4A-63D4B8512B22}"/>
                </a:ext>
                <a:ext uri="{C183D7F6-B498-43B3-948B-1728B52AA6E4}">
                  <adec:decorative xmlns="" xmlns:adec="http://schemas.microsoft.com/office/drawing/2017/decorative" val="0"/>
                </a:ext>
              </a:extLst>
            </p:cNvPr>
            <p:cNvGrpSpPr/>
            <p:nvPr/>
          </p:nvGrpSpPr>
          <p:grpSpPr>
            <a:xfrm>
              <a:off x="304800" y="1638883"/>
              <a:ext cx="5541251" cy="4709160"/>
              <a:chOff x="990600" y="1609855"/>
              <a:chExt cx="5541251" cy="4709160"/>
            </a:xfrm>
          </p:grpSpPr>
          <p:sp>
            <p:nvSpPr>
              <p:cNvPr id="12" name="Rectangle 11">
                <a:extLst>
                  <a:ext uri="{FF2B5EF4-FFF2-40B4-BE49-F238E27FC236}">
                    <a16:creationId xmlns:a16="http://schemas.microsoft.com/office/drawing/2014/main" id="{D8F0E8B5-4B4F-48D0-9B2F-A4FE8D5C9AA9}"/>
                  </a:ext>
                </a:extLst>
              </p:cNvPr>
              <p:cNvSpPr/>
              <p:nvPr/>
            </p:nvSpPr>
            <p:spPr>
              <a:xfrm>
                <a:off x="2215637" y="1609855"/>
                <a:ext cx="4198011" cy="47091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w="0"/>
                    <a:solidFill>
                      <a:srgbClr val="1D8900"/>
                    </a:solidFill>
                    <a:effectLst/>
                    <a:uLnTx/>
                    <a:uFillTx/>
                    <a:latin typeface="Amazon Ember" panose="02000000000000000000"/>
                    <a:ea typeface="Amazon Ember" panose="020B0603020204020204" pitchFamily="34" charset="0"/>
                    <a:cs typeface="Amazon Ember" panose="020B0603020204020204" pitchFamily="34" charset="0"/>
                  </a:rPr>
                  <a:t> VPC</a:t>
                </a:r>
              </a:p>
            </p:txBody>
          </p:sp>
          <p:pic>
            <p:nvPicPr>
              <p:cNvPr id="13" name="Graphic 12">
                <a:extLst>
                  <a:ext uri="{FF2B5EF4-FFF2-40B4-BE49-F238E27FC236}">
                    <a16:creationId xmlns:a16="http://schemas.microsoft.com/office/drawing/2014/main" id="{F252AA0F-1C6F-4B25-BBBA-69D0D55D4200}"/>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215637" y="1609856"/>
                <a:ext cx="457200" cy="457200"/>
              </a:xfrm>
              <a:prstGeom prst="rect">
                <a:avLst/>
              </a:prstGeom>
            </p:spPr>
          </p:pic>
          <p:sp>
            <p:nvSpPr>
              <p:cNvPr id="19" name="Rectangle 18">
                <a:extLst>
                  <a:ext uri="{FF2B5EF4-FFF2-40B4-BE49-F238E27FC236}">
                    <a16:creationId xmlns:a16="http://schemas.microsoft.com/office/drawing/2014/main" id="{9B60FAFB-99E9-4763-9EB7-8B7E026490B5}"/>
                  </a:ext>
                </a:extLst>
              </p:cNvPr>
              <p:cNvSpPr/>
              <p:nvPr/>
            </p:nvSpPr>
            <p:spPr>
              <a:xfrm>
                <a:off x="990600" y="1975007"/>
                <a:ext cx="5541251" cy="429768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noProof="0" dirty="0">
                  <a:ln>
                    <a:noFill/>
                  </a:ln>
                  <a:solidFill>
                    <a:srgbClr val="5A6B86"/>
                  </a:solidFill>
                  <a:effectLst/>
                  <a:uLnTx/>
                  <a:uFillTx/>
                  <a:latin typeface="Amazon Ember" panose="02000000000000000000"/>
                  <a:ea typeface="Amazon Ember" panose="020B0603020204020204" pitchFamily="34" charset="0"/>
                  <a:cs typeface="Amazon Ember" panose="020B0603020204020204" pitchFamily="34" charset="0"/>
                </a:endParaRPr>
              </a:p>
            </p:txBody>
          </p:sp>
          <p:sp>
            <p:nvSpPr>
              <p:cNvPr id="20" name="Rectangle 19">
                <a:extLst>
                  <a:ext uri="{FF2B5EF4-FFF2-40B4-BE49-F238E27FC236}">
                    <a16:creationId xmlns:a16="http://schemas.microsoft.com/office/drawing/2014/main" id="{E4B0CC89-1E77-4B5D-8293-5DE89BE17BEC}"/>
                  </a:ext>
                </a:extLst>
              </p:cNvPr>
              <p:cNvSpPr/>
              <p:nvPr/>
            </p:nvSpPr>
            <p:spPr>
              <a:xfrm>
                <a:off x="2763752" y="2071713"/>
                <a:ext cx="3383280" cy="411480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5A6B86"/>
                    </a:solidFill>
                    <a:effectLst/>
                    <a:uLnTx/>
                    <a:uFillTx/>
                    <a:latin typeface="Amazon Ember" panose="02000000000000000000"/>
                    <a:ea typeface="Amazon Ember" panose="020B0603020204020204" pitchFamily="34" charset="0"/>
                    <a:cs typeface="Amazon Ember" panose="020B0603020204020204" pitchFamily="34" charset="0"/>
                  </a:rPr>
                  <a:t>Cluster</a:t>
                </a:r>
                <a:endParaRPr kumimoji="0" lang="en-US" sz="1100" b="0" i="0" u="none" strike="noStrike" kern="0" cap="none" spc="0" normalizeH="0" noProof="0" dirty="0">
                  <a:ln>
                    <a:noFill/>
                  </a:ln>
                  <a:solidFill>
                    <a:srgbClr val="5A6B86"/>
                  </a:solidFill>
                  <a:effectLst/>
                  <a:uLnTx/>
                  <a:uFillTx/>
                  <a:latin typeface="Amazon Ember" panose="02000000000000000000"/>
                  <a:ea typeface="Amazon Ember" panose="020B0603020204020204" pitchFamily="34" charset="0"/>
                  <a:cs typeface="Amazon Ember" panose="020B0603020204020204" pitchFamily="34" charset="0"/>
                </a:endParaRPr>
              </a:p>
            </p:txBody>
          </p:sp>
          <p:grpSp>
            <p:nvGrpSpPr>
              <p:cNvPr id="71" name="Group 70">
                <a:extLst>
                  <a:ext uri="{FF2B5EF4-FFF2-40B4-BE49-F238E27FC236}">
                    <a16:creationId xmlns:a16="http://schemas.microsoft.com/office/drawing/2014/main" id="{59927C08-983F-4F39-A6D5-E037B5C7F436}"/>
                  </a:ext>
                </a:extLst>
              </p:cNvPr>
              <p:cNvGrpSpPr/>
              <p:nvPr/>
            </p:nvGrpSpPr>
            <p:grpSpPr>
              <a:xfrm>
                <a:off x="1122899" y="1808813"/>
                <a:ext cx="972847" cy="1089450"/>
                <a:chOff x="640299" y="1808813"/>
                <a:chExt cx="972847" cy="1089450"/>
              </a:xfrm>
            </p:grpSpPr>
            <p:sp>
              <p:nvSpPr>
                <p:cNvPr id="22" name="TextBox 21">
                  <a:extLst>
                    <a:ext uri="{FF2B5EF4-FFF2-40B4-BE49-F238E27FC236}">
                      <a16:creationId xmlns:a16="http://schemas.microsoft.com/office/drawing/2014/main" id="{508E1F4D-4993-4B6F-A94F-0C06C0AA5DF0}"/>
                    </a:ext>
                  </a:extLst>
                </p:cNvPr>
                <p:cNvSpPr txBox="1"/>
                <p:nvPr/>
              </p:nvSpPr>
              <p:spPr>
                <a:xfrm>
                  <a:off x="640300" y="2375043"/>
                  <a:ext cx="972846" cy="523220"/>
                </a:xfrm>
                <a:prstGeom prst="rect">
                  <a:avLst/>
                </a:prstGeom>
                <a:solidFill>
                  <a:schemeClr val="bg1"/>
                </a:solidFill>
              </p:spPr>
              <p:txBody>
                <a:bodyPr wrap="square" rtlCol="0">
                  <a:spAutoFit/>
                </a:bodyPr>
                <a:lstStyle/>
                <a:p>
                  <a:pPr rtl="0"/>
                  <a:r>
                    <a:rPr lang="pt-BR" sz="1400">
                      <a:latin typeface="Amazon Ember" panose="02000000000000000000"/>
                      <a:ea typeface="Amazon Ember" panose="020B0603020204020204" pitchFamily="34" charset="0"/>
                      <a:cs typeface="Amazon Ember" panose="020B0603020204020204" pitchFamily="34" charset="0"/>
                    </a:rPr>
                    <a:t>Amazon ECS</a:t>
                  </a:r>
                  <a:endParaRPr lang="en-US" sz="1400" dirty="0">
                    <a:latin typeface="Amazon Ember" panose="02000000000000000000"/>
                    <a:ea typeface="Amazon Ember" panose="020B0603020204020204" pitchFamily="34" charset="0"/>
                    <a:cs typeface="Amazon Ember" panose="020B0603020204020204" pitchFamily="34" charset="0"/>
                  </a:endParaRPr>
                </a:p>
              </p:txBody>
            </p:sp>
            <p:pic>
              <p:nvPicPr>
                <p:cNvPr id="23" name="Graphic 22">
                  <a:extLst>
                    <a:ext uri="{FF2B5EF4-FFF2-40B4-BE49-F238E27FC236}">
                      <a16:creationId xmlns:a16="http://schemas.microsoft.com/office/drawing/2014/main" id="{B4C64BC2-095E-448C-867C-00BC71EF6DC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40299" y="1808813"/>
                  <a:ext cx="457200" cy="457200"/>
                </a:xfrm>
                <a:prstGeom prst="rect">
                  <a:avLst/>
                </a:prstGeom>
              </p:spPr>
            </p:pic>
          </p:grpSp>
          <p:sp>
            <p:nvSpPr>
              <p:cNvPr id="24" name="Rectangle 23">
                <a:extLst>
                  <a:ext uri="{FF2B5EF4-FFF2-40B4-BE49-F238E27FC236}">
                    <a16:creationId xmlns:a16="http://schemas.microsoft.com/office/drawing/2014/main" id="{22BF616F-0562-4955-ABB8-956CC8D6AFF1}"/>
                  </a:ext>
                </a:extLst>
              </p:cNvPr>
              <p:cNvSpPr/>
              <p:nvPr/>
            </p:nvSpPr>
            <p:spPr>
              <a:xfrm>
                <a:off x="2636156" y="2370810"/>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panose="02000000000000000000"/>
                    <a:ea typeface="Amazon Ember" panose="020B0603020204020204" pitchFamily="34" charset="0"/>
                    <a:cs typeface="Amazon Ember" panose="020B0603020204020204" pitchFamily="34" charset="0"/>
                  </a:rPr>
                  <a:t>Zona de disponibilidade A</a:t>
                </a:r>
              </a:p>
            </p:txBody>
          </p:sp>
          <p:grpSp>
            <p:nvGrpSpPr>
              <p:cNvPr id="25" name="Group 24">
                <a:extLst>
                  <a:ext uri="{FF2B5EF4-FFF2-40B4-BE49-F238E27FC236}">
                    <a16:creationId xmlns:a16="http://schemas.microsoft.com/office/drawing/2014/main" id="{F642E98D-5DFD-4F7A-B1D9-143CD51B60FF}"/>
                  </a:ext>
                </a:extLst>
              </p:cNvPr>
              <p:cNvGrpSpPr/>
              <p:nvPr/>
            </p:nvGrpSpPr>
            <p:grpSpPr>
              <a:xfrm>
                <a:off x="2900912" y="2685498"/>
                <a:ext cx="3108960" cy="1488285"/>
                <a:chOff x="5148812" y="2685498"/>
                <a:chExt cx="3108960" cy="1488285"/>
              </a:xfrm>
            </p:grpSpPr>
            <p:sp>
              <p:nvSpPr>
                <p:cNvPr id="26" name="Rectangle 25">
                  <a:extLst>
                    <a:ext uri="{FF2B5EF4-FFF2-40B4-BE49-F238E27FC236}">
                      <a16:creationId xmlns:a16="http://schemas.microsoft.com/office/drawing/2014/main" id="{FD56BA3F-BE84-4197-8C06-9A9C3C616BBB}"/>
                    </a:ext>
                  </a:extLst>
                </p:cNvPr>
                <p:cNvSpPr/>
                <p:nvPr/>
              </p:nvSpPr>
              <p:spPr>
                <a:xfrm>
                  <a:off x="5148812" y="2685498"/>
                  <a:ext cx="3108960" cy="1005840"/>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noProof="0" dirty="0">
                    <a:ln>
                      <a:noFill/>
                    </a:ln>
                    <a:solidFill>
                      <a:srgbClr val="232F3D"/>
                    </a:solidFill>
                    <a:effectLst/>
                    <a:uLnTx/>
                    <a:uFillTx/>
                    <a:latin typeface="Amazon Ember" panose="02000000000000000000"/>
                    <a:ea typeface="Amazon Ember" panose="020B0603020204020204" pitchFamily="34" charset="0"/>
                    <a:cs typeface="Amazon Ember" panose="020B0603020204020204" pitchFamily="34" charset="0"/>
                  </a:endParaRPr>
                </a:p>
              </p:txBody>
            </p:sp>
            <p:grpSp>
              <p:nvGrpSpPr>
                <p:cNvPr id="27" name="Group 26">
                  <a:extLst>
                    <a:ext uri="{FF2B5EF4-FFF2-40B4-BE49-F238E27FC236}">
                      <a16:creationId xmlns:a16="http://schemas.microsoft.com/office/drawing/2014/main" id="{6BE93DE0-3753-4C8F-8F93-21C615398E72}"/>
                    </a:ext>
                  </a:extLst>
                </p:cNvPr>
                <p:cNvGrpSpPr/>
                <p:nvPr/>
              </p:nvGrpSpPr>
              <p:grpSpPr>
                <a:xfrm>
                  <a:off x="5149359" y="2685498"/>
                  <a:ext cx="1782643" cy="548640"/>
                  <a:chOff x="5270546" y="2641430"/>
                  <a:chExt cx="1782643" cy="548640"/>
                </a:xfrm>
              </p:grpSpPr>
              <p:pic>
                <p:nvPicPr>
                  <p:cNvPr id="43" name="Graphic 42">
                    <a:extLst>
                      <a:ext uri="{FF2B5EF4-FFF2-40B4-BE49-F238E27FC236}">
                        <a16:creationId xmlns:a16="http://schemas.microsoft.com/office/drawing/2014/main" id="{7B4428D8-A22A-4F16-9C1D-51A31E4B992B}"/>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270546" y="2641430"/>
                    <a:ext cx="548640" cy="548640"/>
                  </a:xfrm>
                  <a:prstGeom prst="rect">
                    <a:avLst/>
                  </a:prstGeom>
                </p:spPr>
              </p:pic>
              <p:sp>
                <p:nvSpPr>
                  <p:cNvPr id="44" name="TextBox 43">
                    <a:extLst>
                      <a:ext uri="{FF2B5EF4-FFF2-40B4-BE49-F238E27FC236}">
                        <a16:creationId xmlns:a16="http://schemas.microsoft.com/office/drawing/2014/main" id="{78F967DD-A660-46BF-8214-EED73EE5AA66}"/>
                      </a:ext>
                    </a:extLst>
                  </p:cNvPr>
                  <p:cNvSpPr txBox="1"/>
                  <p:nvPr/>
                </p:nvSpPr>
                <p:spPr>
                  <a:xfrm>
                    <a:off x="5818556" y="2657573"/>
                    <a:ext cx="1234633" cy="307777"/>
                  </a:xfrm>
                  <a:prstGeom prst="rect">
                    <a:avLst/>
                  </a:prstGeom>
                  <a:noFill/>
                </p:spPr>
                <p:txBody>
                  <a:bodyPr wrap="none" rtlCol="0">
                    <a:spAutoFit/>
                  </a:bodyPr>
                  <a:lstStyle/>
                  <a:p>
                    <a:pPr rtl="0"/>
                    <a:r>
                      <a:rPr lang="pt-BR" sz="1400">
                        <a:latin typeface="Amazon Ember" panose="02000000000000000000"/>
                        <a:ea typeface="Amazon Ember" panose="020B0603020204020204" pitchFamily="34" charset="0"/>
                        <a:cs typeface="Amazon Ember" panose="020B0603020204020204" pitchFamily="34" charset="0"/>
                      </a:rPr>
                      <a:t>AWS Fargate</a:t>
                    </a:r>
                  </a:p>
                </p:txBody>
              </p:sp>
            </p:grpSp>
            <p:grpSp>
              <p:nvGrpSpPr>
                <p:cNvPr id="28" name="Group 27">
                  <a:extLst>
                    <a:ext uri="{FF2B5EF4-FFF2-40B4-BE49-F238E27FC236}">
                      <a16:creationId xmlns:a16="http://schemas.microsoft.com/office/drawing/2014/main" id="{1FE7AE69-7197-4A59-8835-C243719B536A}"/>
                    </a:ext>
                  </a:extLst>
                </p:cNvPr>
                <p:cNvGrpSpPr/>
                <p:nvPr/>
              </p:nvGrpSpPr>
              <p:grpSpPr>
                <a:xfrm>
                  <a:off x="5949599" y="3103258"/>
                  <a:ext cx="469900" cy="1070525"/>
                  <a:chOff x="5949599" y="3103258"/>
                  <a:chExt cx="469900" cy="1070525"/>
                </a:xfrm>
              </p:grpSpPr>
              <p:grpSp>
                <p:nvGrpSpPr>
                  <p:cNvPr id="39" name="Group 38">
                    <a:extLst>
                      <a:ext uri="{FF2B5EF4-FFF2-40B4-BE49-F238E27FC236}">
                        <a16:creationId xmlns:a16="http://schemas.microsoft.com/office/drawing/2014/main" id="{47E348EE-8DAA-404A-918D-CCE5FC84444B}"/>
                      </a:ext>
                    </a:extLst>
                  </p:cNvPr>
                  <p:cNvGrpSpPr/>
                  <p:nvPr/>
                </p:nvGrpSpPr>
                <p:grpSpPr>
                  <a:xfrm>
                    <a:off x="5949599" y="3103258"/>
                    <a:ext cx="469900" cy="1070525"/>
                    <a:chOff x="6801675" y="2950966"/>
                    <a:chExt cx="469900" cy="1070525"/>
                  </a:xfrm>
                </p:grpSpPr>
                <p:pic>
                  <p:nvPicPr>
                    <p:cNvPr id="41" name="Graphic 40">
                      <a:extLst>
                        <a:ext uri="{FF2B5EF4-FFF2-40B4-BE49-F238E27FC236}">
                          <a16:creationId xmlns:a16="http://schemas.microsoft.com/office/drawing/2014/main" id="{9A2B5979-0091-44E5-BD7F-1BCE716EDBF9}"/>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801675" y="2950966"/>
                      <a:ext cx="469900" cy="469900"/>
                    </a:xfrm>
                    <a:prstGeom prst="rect">
                      <a:avLst/>
                    </a:prstGeom>
                  </p:spPr>
                </p:pic>
                <p:pic>
                  <p:nvPicPr>
                    <p:cNvPr id="42" name="Graphic 41">
                      <a:extLst>
                        <a:ext uri="{FF2B5EF4-FFF2-40B4-BE49-F238E27FC236}">
                          <a16:creationId xmlns:a16="http://schemas.microsoft.com/office/drawing/2014/main" id="{24884606-86E0-4544-8EE8-5217FEFDF713}"/>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801675" y="3551591"/>
                      <a:ext cx="469900" cy="469900"/>
                    </a:xfrm>
                    <a:prstGeom prst="rect">
                      <a:avLst/>
                    </a:prstGeom>
                  </p:spPr>
                </p:pic>
              </p:grpSp>
              <p:cxnSp>
                <p:nvCxnSpPr>
                  <p:cNvPr id="40" name="Straight Connector 39">
                    <a:extLst>
                      <a:ext uri="{FF2B5EF4-FFF2-40B4-BE49-F238E27FC236}">
                        <a16:creationId xmlns:a16="http://schemas.microsoft.com/office/drawing/2014/main" id="{306EF8B2-7124-449E-B653-072AAEF218E4}"/>
                      </a:ext>
                    </a:extLst>
                  </p:cNvPr>
                  <p:cNvCxnSpPr>
                    <a:stCxn id="41" idx="2"/>
                    <a:endCxn id="42" idx="0"/>
                  </p:cNvCxnSpPr>
                  <p:nvPr/>
                </p:nvCxnSpPr>
                <p:spPr>
                  <a:xfrm>
                    <a:off x="6184549"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0EC1601-3C5F-4C65-A175-E6A74E7C47F9}"/>
                    </a:ext>
                  </a:extLst>
                </p:cNvPr>
                <p:cNvGrpSpPr/>
                <p:nvPr/>
              </p:nvGrpSpPr>
              <p:grpSpPr>
                <a:xfrm>
                  <a:off x="6815326" y="3103258"/>
                  <a:ext cx="469900" cy="1070525"/>
                  <a:chOff x="6815326" y="3103258"/>
                  <a:chExt cx="469900" cy="1070525"/>
                </a:xfrm>
              </p:grpSpPr>
              <p:grpSp>
                <p:nvGrpSpPr>
                  <p:cNvPr id="35" name="Group 34">
                    <a:extLst>
                      <a:ext uri="{FF2B5EF4-FFF2-40B4-BE49-F238E27FC236}">
                        <a16:creationId xmlns:a16="http://schemas.microsoft.com/office/drawing/2014/main" id="{11CB85B9-E156-4097-8CE7-CC0E32535236}"/>
                      </a:ext>
                    </a:extLst>
                  </p:cNvPr>
                  <p:cNvGrpSpPr/>
                  <p:nvPr/>
                </p:nvGrpSpPr>
                <p:grpSpPr>
                  <a:xfrm>
                    <a:off x="6815326" y="3103258"/>
                    <a:ext cx="469900" cy="1070525"/>
                    <a:chOff x="7922059" y="2950966"/>
                    <a:chExt cx="469900" cy="1070525"/>
                  </a:xfrm>
                </p:grpSpPr>
                <p:pic>
                  <p:nvPicPr>
                    <p:cNvPr id="37" name="Graphic 36">
                      <a:extLst>
                        <a:ext uri="{FF2B5EF4-FFF2-40B4-BE49-F238E27FC236}">
                          <a16:creationId xmlns:a16="http://schemas.microsoft.com/office/drawing/2014/main" id="{A1F2005D-3008-4077-BFE6-9FD469120A78}"/>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922059" y="2950966"/>
                      <a:ext cx="469900" cy="469900"/>
                    </a:xfrm>
                    <a:prstGeom prst="rect">
                      <a:avLst/>
                    </a:prstGeom>
                  </p:spPr>
                </p:pic>
                <p:pic>
                  <p:nvPicPr>
                    <p:cNvPr id="38" name="Graphic 37">
                      <a:extLst>
                        <a:ext uri="{FF2B5EF4-FFF2-40B4-BE49-F238E27FC236}">
                          <a16:creationId xmlns:a16="http://schemas.microsoft.com/office/drawing/2014/main" id="{45D65EBC-4F00-4451-8609-C1708C4E2F42}"/>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922059" y="3551591"/>
                      <a:ext cx="469900" cy="469900"/>
                    </a:xfrm>
                    <a:prstGeom prst="rect">
                      <a:avLst/>
                    </a:prstGeom>
                  </p:spPr>
                </p:pic>
              </p:grpSp>
              <p:cxnSp>
                <p:nvCxnSpPr>
                  <p:cNvPr id="36" name="Straight Connector 35">
                    <a:extLst>
                      <a:ext uri="{FF2B5EF4-FFF2-40B4-BE49-F238E27FC236}">
                        <a16:creationId xmlns:a16="http://schemas.microsoft.com/office/drawing/2014/main" id="{36A7B5FD-3377-4202-A08E-92599B5B5DE0}"/>
                      </a:ext>
                    </a:extLst>
                  </p:cNvPr>
                  <p:cNvCxnSpPr>
                    <a:stCxn id="37" idx="2"/>
                    <a:endCxn id="38" idx="0"/>
                  </p:cNvCxnSpPr>
                  <p:nvPr/>
                </p:nvCxnSpPr>
                <p:spPr>
                  <a:xfrm>
                    <a:off x="7050276"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4311F38-A98F-4018-B4DA-91AF86281FA7}"/>
                    </a:ext>
                  </a:extLst>
                </p:cNvPr>
                <p:cNvGrpSpPr/>
                <p:nvPr/>
              </p:nvGrpSpPr>
              <p:grpSpPr>
                <a:xfrm>
                  <a:off x="7681054" y="3103258"/>
                  <a:ext cx="469900" cy="1070525"/>
                  <a:chOff x="7681054" y="3103258"/>
                  <a:chExt cx="469900" cy="1070525"/>
                </a:xfrm>
              </p:grpSpPr>
              <p:grpSp>
                <p:nvGrpSpPr>
                  <p:cNvPr id="31" name="Group 30">
                    <a:extLst>
                      <a:ext uri="{FF2B5EF4-FFF2-40B4-BE49-F238E27FC236}">
                        <a16:creationId xmlns:a16="http://schemas.microsoft.com/office/drawing/2014/main" id="{636CBE6A-8537-47F8-BCF5-102EABC92743}"/>
                      </a:ext>
                    </a:extLst>
                  </p:cNvPr>
                  <p:cNvGrpSpPr/>
                  <p:nvPr/>
                </p:nvGrpSpPr>
                <p:grpSpPr>
                  <a:xfrm>
                    <a:off x="7681054" y="3103258"/>
                    <a:ext cx="469900" cy="1070525"/>
                    <a:chOff x="9022230" y="2950966"/>
                    <a:chExt cx="469900" cy="1070525"/>
                  </a:xfrm>
                </p:grpSpPr>
                <p:pic>
                  <p:nvPicPr>
                    <p:cNvPr id="33" name="Graphic 32">
                      <a:extLst>
                        <a:ext uri="{FF2B5EF4-FFF2-40B4-BE49-F238E27FC236}">
                          <a16:creationId xmlns:a16="http://schemas.microsoft.com/office/drawing/2014/main" id="{7A3261B7-E6A1-49F8-892E-1ACC04BEC44A}"/>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022230" y="2950966"/>
                      <a:ext cx="469900" cy="469900"/>
                    </a:xfrm>
                    <a:prstGeom prst="rect">
                      <a:avLst/>
                    </a:prstGeom>
                  </p:spPr>
                </p:pic>
                <p:pic>
                  <p:nvPicPr>
                    <p:cNvPr id="34" name="Graphic 33">
                      <a:extLst>
                        <a:ext uri="{FF2B5EF4-FFF2-40B4-BE49-F238E27FC236}">
                          <a16:creationId xmlns:a16="http://schemas.microsoft.com/office/drawing/2014/main" id="{C328CFBA-D13F-437A-BE6B-40806CCEF6F1}"/>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9022230" y="3551591"/>
                      <a:ext cx="469900" cy="469900"/>
                    </a:xfrm>
                    <a:prstGeom prst="rect">
                      <a:avLst/>
                    </a:prstGeom>
                  </p:spPr>
                </p:pic>
              </p:grpSp>
              <p:cxnSp>
                <p:nvCxnSpPr>
                  <p:cNvPr id="32" name="Straight Connector 31">
                    <a:extLst>
                      <a:ext uri="{FF2B5EF4-FFF2-40B4-BE49-F238E27FC236}">
                        <a16:creationId xmlns:a16="http://schemas.microsoft.com/office/drawing/2014/main" id="{03B11B9B-8CF8-4578-BE28-79483D37DEA3}"/>
                      </a:ext>
                    </a:extLst>
                  </p:cNvPr>
                  <p:cNvCxnSpPr>
                    <a:stCxn id="33" idx="2"/>
                    <a:endCxn id="34" idx="0"/>
                  </p:cNvCxnSpPr>
                  <p:nvPr/>
                </p:nvCxnSpPr>
                <p:spPr>
                  <a:xfrm>
                    <a:off x="7916004"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48" name="Rectangle 47">
                <a:extLst>
                  <a:ext uri="{FF2B5EF4-FFF2-40B4-BE49-F238E27FC236}">
                    <a16:creationId xmlns:a16="http://schemas.microsoft.com/office/drawing/2014/main" id="{91D994AB-59E6-4218-8A72-80EDA435E019}"/>
                  </a:ext>
                </a:extLst>
              </p:cNvPr>
              <p:cNvSpPr/>
              <p:nvPr/>
            </p:nvSpPr>
            <p:spPr>
              <a:xfrm>
                <a:off x="2636156" y="4252724"/>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panose="02000000000000000000"/>
                    <a:ea typeface="Amazon Ember" panose="020B0603020204020204" pitchFamily="34" charset="0"/>
                    <a:cs typeface="Amazon Ember" panose="020B0603020204020204" pitchFamily="34" charset="0"/>
                  </a:rPr>
                  <a:t>Zona de disponibilidade B</a:t>
                </a:r>
              </a:p>
            </p:txBody>
          </p:sp>
          <p:grpSp>
            <p:nvGrpSpPr>
              <p:cNvPr id="49" name="Group 48">
                <a:extLst>
                  <a:ext uri="{FF2B5EF4-FFF2-40B4-BE49-F238E27FC236}">
                    <a16:creationId xmlns:a16="http://schemas.microsoft.com/office/drawing/2014/main" id="{DA32BDC3-B6DC-431B-B7C8-9CE941E258DB}"/>
                  </a:ext>
                </a:extLst>
              </p:cNvPr>
              <p:cNvGrpSpPr/>
              <p:nvPr/>
            </p:nvGrpSpPr>
            <p:grpSpPr>
              <a:xfrm>
                <a:off x="2900912" y="4578564"/>
                <a:ext cx="3108960" cy="1488285"/>
                <a:chOff x="5148812" y="2685498"/>
                <a:chExt cx="3108960" cy="1488285"/>
              </a:xfrm>
            </p:grpSpPr>
            <p:sp>
              <p:nvSpPr>
                <p:cNvPr id="50" name="Rectangle 49">
                  <a:extLst>
                    <a:ext uri="{FF2B5EF4-FFF2-40B4-BE49-F238E27FC236}">
                      <a16:creationId xmlns:a16="http://schemas.microsoft.com/office/drawing/2014/main" id="{A03D8114-9135-4AFA-B0C7-AF05D67B62DB}"/>
                    </a:ext>
                  </a:extLst>
                </p:cNvPr>
                <p:cNvSpPr/>
                <p:nvPr/>
              </p:nvSpPr>
              <p:spPr>
                <a:xfrm>
                  <a:off x="5148812" y="2685498"/>
                  <a:ext cx="3108960" cy="1005840"/>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noProof="0" dirty="0">
                    <a:ln>
                      <a:noFill/>
                    </a:ln>
                    <a:solidFill>
                      <a:srgbClr val="232F3D"/>
                    </a:solidFill>
                    <a:effectLst/>
                    <a:uLnTx/>
                    <a:uFillTx/>
                    <a:latin typeface="Amazon Ember" panose="02000000000000000000"/>
                    <a:ea typeface="Amazon Ember" panose="020B0603020204020204" pitchFamily="34" charset="0"/>
                    <a:cs typeface="Amazon Ember" panose="020B0603020204020204" pitchFamily="34" charset="0"/>
                  </a:endParaRPr>
                </a:p>
              </p:txBody>
            </p:sp>
            <p:grpSp>
              <p:nvGrpSpPr>
                <p:cNvPr id="51" name="Group 50">
                  <a:extLst>
                    <a:ext uri="{FF2B5EF4-FFF2-40B4-BE49-F238E27FC236}">
                      <a16:creationId xmlns:a16="http://schemas.microsoft.com/office/drawing/2014/main" id="{18E2A440-026C-4226-82E9-DB2C3780B054}"/>
                    </a:ext>
                  </a:extLst>
                </p:cNvPr>
                <p:cNvGrpSpPr/>
                <p:nvPr/>
              </p:nvGrpSpPr>
              <p:grpSpPr>
                <a:xfrm>
                  <a:off x="5149359" y="2701641"/>
                  <a:ext cx="1782643" cy="551547"/>
                  <a:chOff x="5270546" y="2657573"/>
                  <a:chExt cx="1782643" cy="551547"/>
                </a:xfrm>
              </p:grpSpPr>
              <p:pic>
                <p:nvPicPr>
                  <p:cNvPr id="67" name="Graphic 66">
                    <a:extLst>
                      <a:ext uri="{FF2B5EF4-FFF2-40B4-BE49-F238E27FC236}">
                        <a16:creationId xmlns:a16="http://schemas.microsoft.com/office/drawing/2014/main" id="{5F809819-74CA-4074-9F1E-50CFAE045BB8}"/>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270546" y="2660480"/>
                    <a:ext cx="548640" cy="548640"/>
                  </a:xfrm>
                  <a:prstGeom prst="rect">
                    <a:avLst/>
                  </a:prstGeom>
                </p:spPr>
              </p:pic>
              <p:sp>
                <p:nvSpPr>
                  <p:cNvPr id="68" name="TextBox 67">
                    <a:extLst>
                      <a:ext uri="{FF2B5EF4-FFF2-40B4-BE49-F238E27FC236}">
                        <a16:creationId xmlns:a16="http://schemas.microsoft.com/office/drawing/2014/main" id="{1C778CF0-536A-417E-BF75-27FAC8DE48B3}"/>
                      </a:ext>
                    </a:extLst>
                  </p:cNvPr>
                  <p:cNvSpPr txBox="1"/>
                  <p:nvPr/>
                </p:nvSpPr>
                <p:spPr>
                  <a:xfrm>
                    <a:off x="5818556" y="2657573"/>
                    <a:ext cx="1234633" cy="307777"/>
                  </a:xfrm>
                  <a:prstGeom prst="rect">
                    <a:avLst/>
                  </a:prstGeom>
                  <a:noFill/>
                </p:spPr>
                <p:txBody>
                  <a:bodyPr wrap="none" rtlCol="0">
                    <a:spAutoFit/>
                  </a:bodyPr>
                  <a:lstStyle/>
                  <a:p>
                    <a:pPr rtl="0"/>
                    <a:r>
                      <a:rPr lang="pt-BR" sz="1400">
                        <a:latin typeface="Amazon Ember" panose="02000000000000000000"/>
                        <a:ea typeface="Amazon Ember" panose="020B0603020204020204" pitchFamily="34" charset="0"/>
                        <a:cs typeface="Amazon Ember" panose="020B0603020204020204" pitchFamily="34" charset="0"/>
                      </a:rPr>
                      <a:t>AWS Fargate</a:t>
                    </a:r>
                  </a:p>
                </p:txBody>
              </p:sp>
            </p:grpSp>
            <p:grpSp>
              <p:nvGrpSpPr>
                <p:cNvPr id="52" name="Group 51">
                  <a:extLst>
                    <a:ext uri="{FF2B5EF4-FFF2-40B4-BE49-F238E27FC236}">
                      <a16:creationId xmlns:a16="http://schemas.microsoft.com/office/drawing/2014/main" id="{E23F56DA-06F8-4F73-B684-20E0828DB1B0}"/>
                    </a:ext>
                  </a:extLst>
                </p:cNvPr>
                <p:cNvGrpSpPr/>
                <p:nvPr/>
              </p:nvGrpSpPr>
              <p:grpSpPr>
                <a:xfrm>
                  <a:off x="5949599" y="3103258"/>
                  <a:ext cx="469900" cy="1070525"/>
                  <a:chOff x="5949599" y="3103258"/>
                  <a:chExt cx="469900" cy="1070525"/>
                </a:xfrm>
              </p:grpSpPr>
              <p:grpSp>
                <p:nvGrpSpPr>
                  <p:cNvPr id="63" name="Group 62">
                    <a:extLst>
                      <a:ext uri="{FF2B5EF4-FFF2-40B4-BE49-F238E27FC236}">
                        <a16:creationId xmlns:a16="http://schemas.microsoft.com/office/drawing/2014/main" id="{84D04EC7-F071-408D-88E4-4C4E8B533A83}"/>
                      </a:ext>
                    </a:extLst>
                  </p:cNvPr>
                  <p:cNvGrpSpPr/>
                  <p:nvPr/>
                </p:nvGrpSpPr>
                <p:grpSpPr>
                  <a:xfrm>
                    <a:off x="5949599" y="3103258"/>
                    <a:ext cx="469900" cy="1070525"/>
                    <a:chOff x="6801675" y="2950966"/>
                    <a:chExt cx="469900" cy="1070525"/>
                  </a:xfrm>
                </p:grpSpPr>
                <p:pic>
                  <p:nvPicPr>
                    <p:cNvPr id="65" name="Graphic 64">
                      <a:extLst>
                        <a:ext uri="{FF2B5EF4-FFF2-40B4-BE49-F238E27FC236}">
                          <a16:creationId xmlns:a16="http://schemas.microsoft.com/office/drawing/2014/main" id="{902A895C-7471-4EF5-841A-298E6E71A574}"/>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801675" y="2950966"/>
                      <a:ext cx="469900" cy="469900"/>
                    </a:xfrm>
                    <a:prstGeom prst="rect">
                      <a:avLst/>
                    </a:prstGeom>
                  </p:spPr>
                </p:pic>
                <p:pic>
                  <p:nvPicPr>
                    <p:cNvPr id="66" name="Graphic 65">
                      <a:extLst>
                        <a:ext uri="{FF2B5EF4-FFF2-40B4-BE49-F238E27FC236}">
                          <a16:creationId xmlns:a16="http://schemas.microsoft.com/office/drawing/2014/main" id="{EB736264-8CCE-4C0E-91BB-A2CEDFD4979E}"/>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801675" y="3551591"/>
                      <a:ext cx="469900" cy="469900"/>
                    </a:xfrm>
                    <a:prstGeom prst="rect">
                      <a:avLst/>
                    </a:prstGeom>
                  </p:spPr>
                </p:pic>
              </p:grpSp>
              <p:cxnSp>
                <p:nvCxnSpPr>
                  <p:cNvPr id="64" name="Straight Connector 63">
                    <a:extLst>
                      <a:ext uri="{FF2B5EF4-FFF2-40B4-BE49-F238E27FC236}">
                        <a16:creationId xmlns:a16="http://schemas.microsoft.com/office/drawing/2014/main" id="{54C7BB73-821B-4E87-AD66-E1C78085ED73}"/>
                      </a:ext>
                    </a:extLst>
                  </p:cNvPr>
                  <p:cNvCxnSpPr>
                    <a:stCxn id="65" idx="2"/>
                    <a:endCxn id="66" idx="0"/>
                  </p:cNvCxnSpPr>
                  <p:nvPr/>
                </p:nvCxnSpPr>
                <p:spPr>
                  <a:xfrm>
                    <a:off x="6184549"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CBB149C-4C3B-457A-9657-88C2E65C3CD6}"/>
                    </a:ext>
                  </a:extLst>
                </p:cNvPr>
                <p:cNvGrpSpPr/>
                <p:nvPr/>
              </p:nvGrpSpPr>
              <p:grpSpPr>
                <a:xfrm>
                  <a:off x="6815326" y="3103258"/>
                  <a:ext cx="469900" cy="1070525"/>
                  <a:chOff x="6815326" y="3103258"/>
                  <a:chExt cx="469900" cy="1070525"/>
                </a:xfrm>
              </p:grpSpPr>
              <p:grpSp>
                <p:nvGrpSpPr>
                  <p:cNvPr id="59" name="Group 58">
                    <a:extLst>
                      <a:ext uri="{FF2B5EF4-FFF2-40B4-BE49-F238E27FC236}">
                        <a16:creationId xmlns:a16="http://schemas.microsoft.com/office/drawing/2014/main" id="{15D9BB9A-E731-475B-AFE6-B76045BCD70C}"/>
                      </a:ext>
                    </a:extLst>
                  </p:cNvPr>
                  <p:cNvGrpSpPr/>
                  <p:nvPr/>
                </p:nvGrpSpPr>
                <p:grpSpPr>
                  <a:xfrm>
                    <a:off x="6815326" y="3103258"/>
                    <a:ext cx="469900" cy="1070525"/>
                    <a:chOff x="7922059" y="2950966"/>
                    <a:chExt cx="469900" cy="1070525"/>
                  </a:xfrm>
                </p:grpSpPr>
                <p:pic>
                  <p:nvPicPr>
                    <p:cNvPr id="61" name="Graphic 60">
                      <a:extLst>
                        <a:ext uri="{FF2B5EF4-FFF2-40B4-BE49-F238E27FC236}">
                          <a16:creationId xmlns:a16="http://schemas.microsoft.com/office/drawing/2014/main" id="{3F1E4371-1D00-4C34-A976-1B93EA35CD4B}"/>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922059" y="2950966"/>
                      <a:ext cx="469900" cy="469900"/>
                    </a:xfrm>
                    <a:prstGeom prst="rect">
                      <a:avLst/>
                    </a:prstGeom>
                  </p:spPr>
                </p:pic>
                <p:pic>
                  <p:nvPicPr>
                    <p:cNvPr id="62" name="Graphic 61">
                      <a:extLst>
                        <a:ext uri="{FF2B5EF4-FFF2-40B4-BE49-F238E27FC236}">
                          <a16:creationId xmlns:a16="http://schemas.microsoft.com/office/drawing/2014/main" id="{76EBE764-C712-4A3C-8538-802051789128}"/>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922059" y="3551591"/>
                      <a:ext cx="469900" cy="469900"/>
                    </a:xfrm>
                    <a:prstGeom prst="rect">
                      <a:avLst/>
                    </a:prstGeom>
                  </p:spPr>
                </p:pic>
              </p:grpSp>
              <p:cxnSp>
                <p:nvCxnSpPr>
                  <p:cNvPr id="60" name="Straight Connector 59">
                    <a:extLst>
                      <a:ext uri="{FF2B5EF4-FFF2-40B4-BE49-F238E27FC236}">
                        <a16:creationId xmlns:a16="http://schemas.microsoft.com/office/drawing/2014/main" id="{973D1928-B858-42E5-ADCA-0ED4612D7BF0}"/>
                      </a:ext>
                    </a:extLst>
                  </p:cNvPr>
                  <p:cNvCxnSpPr>
                    <a:stCxn id="61" idx="2"/>
                    <a:endCxn id="62" idx="0"/>
                  </p:cNvCxnSpPr>
                  <p:nvPr/>
                </p:nvCxnSpPr>
                <p:spPr>
                  <a:xfrm>
                    <a:off x="7050276"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9334B829-365D-41B6-B7EE-098911F0B93A}"/>
                    </a:ext>
                  </a:extLst>
                </p:cNvPr>
                <p:cNvGrpSpPr/>
                <p:nvPr/>
              </p:nvGrpSpPr>
              <p:grpSpPr>
                <a:xfrm>
                  <a:off x="7681054" y="3103258"/>
                  <a:ext cx="469900" cy="1070525"/>
                  <a:chOff x="7681054" y="3103258"/>
                  <a:chExt cx="469900" cy="1070525"/>
                </a:xfrm>
              </p:grpSpPr>
              <p:grpSp>
                <p:nvGrpSpPr>
                  <p:cNvPr id="55" name="Group 54">
                    <a:extLst>
                      <a:ext uri="{FF2B5EF4-FFF2-40B4-BE49-F238E27FC236}">
                        <a16:creationId xmlns:a16="http://schemas.microsoft.com/office/drawing/2014/main" id="{6D440DA0-7367-405D-BEF4-1CC0FAEB8A27}"/>
                      </a:ext>
                    </a:extLst>
                  </p:cNvPr>
                  <p:cNvGrpSpPr/>
                  <p:nvPr/>
                </p:nvGrpSpPr>
                <p:grpSpPr>
                  <a:xfrm>
                    <a:off x="7681054" y="3103258"/>
                    <a:ext cx="469900" cy="1070525"/>
                    <a:chOff x="9022230" y="2950966"/>
                    <a:chExt cx="469900" cy="1070525"/>
                  </a:xfrm>
                </p:grpSpPr>
                <p:pic>
                  <p:nvPicPr>
                    <p:cNvPr id="57" name="Graphic 56">
                      <a:extLst>
                        <a:ext uri="{FF2B5EF4-FFF2-40B4-BE49-F238E27FC236}">
                          <a16:creationId xmlns:a16="http://schemas.microsoft.com/office/drawing/2014/main" id="{39EF315D-5BE2-4AEC-BC4A-53501FBA45B4}"/>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022230" y="2950966"/>
                      <a:ext cx="469900" cy="469900"/>
                    </a:xfrm>
                    <a:prstGeom prst="rect">
                      <a:avLst/>
                    </a:prstGeom>
                  </p:spPr>
                </p:pic>
                <p:pic>
                  <p:nvPicPr>
                    <p:cNvPr id="58" name="Graphic 57">
                      <a:extLst>
                        <a:ext uri="{FF2B5EF4-FFF2-40B4-BE49-F238E27FC236}">
                          <a16:creationId xmlns:a16="http://schemas.microsoft.com/office/drawing/2014/main" id="{556DC660-361E-4CC8-976A-12467D5CAA48}"/>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9022230" y="3551591"/>
                      <a:ext cx="469900" cy="469900"/>
                    </a:xfrm>
                    <a:prstGeom prst="rect">
                      <a:avLst/>
                    </a:prstGeom>
                  </p:spPr>
                </p:pic>
              </p:grpSp>
              <p:cxnSp>
                <p:nvCxnSpPr>
                  <p:cNvPr id="56" name="Straight Connector 55">
                    <a:extLst>
                      <a:ext uri="{FF2B5EF4-FFF2-40B4-BE49-F238E27FC236}">
                        <a16:creationId xmlns:a16="http://schemas.microsoft.com/office/drawing/2014/main" id="{D8C8756B-9A96-4AA0-9495-A5EA7B1285E0}"/>
                      </a:ext>
                    </a:extLst>
                  </p:cNvPr>
                  <p:cNvCxnSpPr>
                    <a:stCxn id="57" idx="2"/>
                    <a:endCxn id="58" idx="0"/>
                  </p:cNvCxnSpPr>
                  <p:nvPr/>
                </p:nvCxnSpPr>
                <p:spPr>
                  <a:xfrm>
                    <a:off x="7916004"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67" name="TextBox 166">
              <a:extLst>
                <a:ext uri="{FF2B5EF4-FFF2-40B4-BE49-F238E27FC236}">
                  <a16:creationId xmlns:a16="http://schemas.microsoft.com/office/drawing/2014/main" id="{DAF97F05-CEF6-47CF-A35E-7C0E70AD1E52}"/>
                </a:ext>
              </a:extLst>
            </p:cNvPr>
            <p:cNvSpPr txBox="1"/>
            <p:nvPr/>
          </p:nvSpPr>
          <p:spPr>
            <a:xfrm>
              <a:off x="437099" y="3422449"/>
              <a:ext cx="705642" cy="307777"/>
            </a:xfrm>
            <a:prstGeom prst="rect">
              <a:avLst/>
            </a:prstGeom>
            <a:noFill/>
            <a:ln>
              <a:solidFill>
                <a:schemeClr val="accent1"/>
              </a:solidFill>
            </a:ln>
          </p:spPr>
          <p:txBody>
            <a:bodyPr wrap="none" rtlCol="0">
              <a:spAutoFit/>
            </a:bodyPr>
            <a:lstStyle/>
            <a:p>
              <a:pPr rtl="0"/>
              <a:r>
                <a:rPr lang="pt-BR" sz="1400">
                  <a:latin typeface="Amazon Ember" panose="02000000000000000000"/>
                  <a:ea typeface="Amazon Ember" panose="020B0603020204020204" pitchFamily="34" charset="0"/>
                  <a:cs typeface="Amazon Ember" panose="020B0603020204020204" pitchFamily="34" charset="0"/>
                </a:rPr>
                <a:t>Tarefa</a:t>
              </a:r>
            </a:p>
          </p:txBody>
        </p:sp>
        <p:sp>
          <p:nvSpPr>
            <p:cNvPr id="168" name="TextBox 167">
              <a:extLst>
                <a:ext uri="{FF2B5EF4-FFF2-40B4-BE49-F238E27FC236}">
                  <a16:creationId xmlns:a16="http://schemas.microsoft.com/office/drawing/2014/main" id="{AB285C35-3DCE-4B51-9127-9A1B74CA573D}"/>
                </a:ext>
              </a:extLst>
            </p:cNvPr>
            <p:cNvSpPr txBox="1"/>
            <p:nvPr/>
          </p:nvSpPr>
          <p:spPr>
            <a:xfrm>
              <a:off x="437100" y="3932140"/>
              <a:ext cx="1046048" cy="738664"/>
            </a:xfrm>
            <a:prstGeom prst="rect">
              <a:avLst/>
            </a:prstGeom>
            <a:noFill/>
            <a:ln>
              <a:solidFill>
                <a:schemeClr val="accent1"/>
              </a:solidFill>
            </a:ln>
          </p:spPr>
          <p:txBody>
            <a:bodyPr wrap="square" rtlCol="0">
              <a:spAutoFit/>
            </a:bodyPr>
            <a:lstStyle/>
            <a:p>
              <a:pPr rtl="0"/>
              <a:r>
                <a:rPr lang="pt-BR" sz="1400">
                  <a:latin typeface="Amazon Ember" panose="02000000000000000000"/>
                  <a:ea typeface="Amazon Ember" panose="020B0603020204020204" pitchFamily="34" charset="0"/>
                  <a:cs typeface="Amazon Ember" panose="020B0603020204020204" pitchFamily="34" charset="0"/>
                </a:rPr>
                <a:t>Interface de rede elástica</a:t>
              </a:r>
              <a:endParaRPr lang="en-US" sz="1400" dirty="0">
                <a:latin typeface="Amazon Ember" panose="02000000000000000000"/>
                <a:ea typeface="Amazon Ember" panose="020B0603020204020204" pitchFamily="34" charset="0"/>
                <a:cs typeface="Amazon Ember" panose="020B0603020204020204" pitchFamily="34" charset="0"/>
              </a:endParaRPr>
            </a:p>
          </p:txBody>
        </p:sp>
        <p:cxnSp>
          <p:nvCxnSpPr>
            <p:cNvPr id="170" name="Straight Connector 169">
              <a:extLst>
                <a:ext uri="{FF2B5EF4-FFF2-40B4-BE49-F238E27FC236}">
                  <a16:creationId xmlns:a16="http://schemas.microsoft.com/office/drawing/2014/main" id="{DD45D9F0-A458-4D47-9FB1-1579D80CD9BB}"/>
                </a:ext>
                <a:ext uri="{C183D7F6-B498-43B3-948B-1728B52AA6E4}">
                  <adec:decorative xmlns="" xmlns:adec="http://schemas.microsoft.com/office/drawing/2017/decorative" val="1"/>
                </a:ext>
              </a:extLst>
            </p:cNvPr>
            <p:cNvCxnSpPr>
              <a:stCxn id="167" idx="3"/>
              <a:endCxn id="41" idx="1"/>
            </p:cNvCxnSpPr>
            <p:nvPr/>
          </p:nvCxnSpPr>
          <p:spPr>
            <a:xfrm flipV="1">
              <a:off x="1142741" y="3367236"/>
              <a:ext cx="1873158" cy="209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BB08451-89A1-4320-AE8B-76E664000744}"/>
                </a:ext>
                <a:ext uri="{C183D7F6-B498-43B3-948B-1728B52AA6E4}">
                  <adec:decorative xmlns="" xmlns:adec="http://schemas.microsoft.com/office/drawing/2017/decorative" val="1"/>
                </a:ext>
              </a:extLst>
            </p:cNvPr>
            <p:cNvCxnSpPr>
              <a:stCxn id="168" idx="3"/>
              <a:endCxn id="42" idx="1"/>
            </p:cNvCxnSpPr>
            <p:nvPr/>
          </p:nvCxnSpPr>
          <p:spPr>
            <a:xfrm flipV="1">
              <a:off x="1483148" y="3967861"/>
              <a:ext cx="1532751" cy="333611"/>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D301228-00D8-4BD7-8C13-5F6F994AFF74}"/>
              </a:ext>
            </a:extLst>
          </p:cNvPr>
          <p:cNvSpPr txBox="1"/>
          <p:nvPr/>
        </p:nvSpPr>
        <p:spPr>
          <a:xfrm>
            <a:off x="7825988" y="1148090"/>
            <a:ext cx="3642344" cy="461665"/>
          </a:xfrm>
          <a:prstGeom prst="rect">
            <a:avLst/>
          </a:prstGeom>
          <a:noFill/>
        </p:spPr>
        <p:txBody>
          <a:bodyPr wrap="none" rtlCol="0">
            <a:spAutoFit/>
          </a:bodyPr>
          <a:lstStyle/>
          <a:p>
            <a:pPr algn="ctr" rtl="0"/>
            <a:r>
              <a:rPr lang="pt-BR" sz="2400" dirty="0">
                <a:latin typeface="Amazon Ember" panose="020B0603020204020204" pitchFamily="34" charset="0"/>
                <a:ea typeface="Amazon Ember" panose="020B0603020204020204" pitchFamily="34" charset="0"/>
                <a:cs typeface="Amazon Ember" panose="020B0603020204020204" pitchFamily="34" charset="0"/>
              </a:rPr>
              <a:t>Tipo de execução do EC2</a:t>
            </a:r>
          </a:p>
        </p:txBody>
      </p:sp>
      <p:grpSp>
        <p:nvGrpSpPr>
          <p:cNvPr id="166" name="Group 165" descr="EC2 launch type hosts your tasks on a cluster of EC2 container instances that you manage. More details in notes.">
            <a:extLst>
              <a:ext uri="{FF2B5EF4-FFF2-40B4-BE49-F238E27FC236}">
                <a16:creationId xmlns:a16="http://schemas.microsoft.com/office/drawing/2014/main" id="{B10B1CAB-6FFE-4D1B-8A3F-E7EED6CBE05A}"/>
              </a:ext>
              <a:ext uri="{C183D7F6-B498-43B3-948B-1728B52AA6E4}">
                <adec:decorative xmlns="" xmlns:adec="http://schemas.microsoft.com/office/drawing/2017/decorative" val="0"/>
              </a:ext>
            </a:extLst>
          </p:cNvPr>
          <p:cNvGrpSpPr/>
          <p:nvPr/>
        </p:nvGrpSpPr>
        <p:grpSpPr>
          <a:xfrm>
            <a:off x="6311900" y="1638883"/>
            <a:ext cx="5541251" cy="4709160"/>
            <a:chOff x="6311900" y="1609855"/>
            <a:chExt cx="5541251" cy="4709160"/>
          </a:xfrm>
        </p:grpSpPr>
        <p:sp>
          <p:nvSpPr>
            <p:cNvPr id="74" name="Rectangle 73">
              <a:extLst>
                <a:ext uri="{FF2B5EF4-FFF2-40B4-BE49-F238E27FC236}">
                  <a16:creationId xmlns:a16="http://schemas.microsoft.com/office/drawing/2014/main" id="{0A22FC82-963F-4C6D-8072-819E3DEAA684}"/>
                </a:ext>
              </a:extLst>
            </p:cNvPr>
            <p:cNvSpPr/>
            <p:nvPr/>
          </p:nvSpPr>
          <p:spPr>
            <a:xfrm>
              <a:off x="7536937" y="1609855"/>
              <a:ext cx="4198011" cy="47091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w="0"/>
                  <a:solidFill>
                    <a:srgbClr val="1D8900"/>
                  </a:solidFill>
                  <a:effectLst/>
                  <a:uLnTx/>
                  <a:uFillTx/>
                  <a:latin typeface="Amazon Ember" panose="02000000000000000000"/>
                  <a:ea typeface="Amazon Ember" panose="020B0603020204020204" pitchFamily="34" charset="0"/>
                  <a:cs typeface="Amazon Ember" panose="020B0603020204020204" pitchFamily="34" charset="0"/>
                </a:rPr>
                <a:t> VPC</a:t>
              </a:r>
            </a:p>
          </p:txBody>
        </p:sp>
        <p:pic>
          <p:nvPicPr>
            <p:cNvPr id="75" name="Graphic 74">
              <a:extLst>
                <a:ext uri="{FF2B5EF4-FFF2-40B4-BE49-F238E27FC236}">
                  <a16:creationId xmlns:a16="http://schemas.microsoft.com/office/drawing/2014/main" id="{F561A121-F095-41A6-8003-3CF271B86B46}"/>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536937" y="1609856"/>
              <a:ext cx="457200" cy="457200"/>
            </a:xfrm>
            <a:prstGeom prst="rect">
              <a:avLst/>
            </a:prstGeom>
          </p:spPr>
        </p:pic>
        <p:sp>
          <p:nvSpPr>
            <p:cNvPr id="76" name="Rectangle 75">
              <a:extLst>
                <a:ext uri="{FF2B5EF4-FFF2-40B4-BE49-F238E27FC236}">
                  <a16:creationId xmlns:a16="http://schemas.microsoft.com/office/drawing/2014/main" id="{740FC14D-A634-42FD-BB9B-94A6EE4FD35A}"/>
                </a:ext>
              </a:extLst>
            </p:cNvPr>
            <p:cNvSpPr/>
            <p:nvPr/>
          </p:nvSpPr>
          <p:spPr>
            <a:xfrm>
              <a:off x="6311900" y="1975007"/>
              <a:ext cx="5541251" cy="429768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noProof="0" dirty="0">
                <a:ln>
                  <a:noFill/>
                </a:ln>
                <a:solidFill>
                  <a:srgbClr val="5A6B86"/>
                </a:solidFill>
                <a:effectLst/>
                <a:uLnTx/>
                <a:uFillTx/>
                <a:latin typeface="Amazon Ember" panose="02000000000000000000"/>
                <a:ea typeface="Amazon Ember" panose="020B0603020204020204" pitchFamily="34" charset="0"/>
                <a:cs typeface="Amazon Ember" panose="020B0603020204020204" pitchFamily="34" charset="0"/>
              </a:endParaRPr>
            </a:p>
          </p:txBody>
        </p:sp>
        <p:sp>
          <p:nvSpPr>
            <p:cNvPr id="77" name="Rectangle 76">
              <a:extLst>
                <a:ext uri="{FF2B5EF4-FFF2-40B4-BE49-F238E27FC236}">
                  <a16:creationId xmlns:a16="http://schemas.microsoft.com/office/drawing/2014/main" id="{564BED00-8A8B-47F3-BCC5-A443FFC479B4}"/>
                </a:ext>
              </a:extLst>
            </p:cNvPr>
            <p:cNvSpPr/>
            <p:nvPr/>
          </p:nvSpPr>
          <p:spPr>
            <a:xfrm>
              <a:off x="8085052" y="2071713"/>
              <a:ext cx="3383280" cy="411480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5A6B86"/>
                  </a:solidFill>
                  <a:effectLst/>
                  <a:uLnTx/>
                  <a:uFillTx/>
                  <a:latin typeface="Amazon Ember" panose="02000000000000000000"/>
                  <a:ea typeface="Amazon Ember" panose="020B0603020204020204" pitchFamily="34" charset="0"/>
                  <a:cs typeface="Amazon Ember" panose="020B0603020204020204" pitchFamily="34" charset="0"/>
                </a:rPr>
                <a:t>Cluster</a:t>
              </a:r>
              <a:endParaRPr kumimoji="0" lang="en-US" sz="1100" b="0" i="0" u="none" strike="noStrike" kern="0" cap="none" spc="0" normalizeH="0" noProof="0" dirty="0">
                <a:ln>
                  <a:noFill/>
                </a:ln>
                <a:solidFill>
                  <a:srgbClr val="5A6B86"/>
                </a:solidFill>
                <a:effectLst/>
                <a:uLnTx/>
                <a:uFillTx/>
                <a:latin typeface="Amazon Ember" panose="02000000000000000000"/>
                <a:ea typeface="Amazon Ember" panose="020B0603020204020204" pitchFamily="34" charset="0"/>
                <a:cs typeface="Amazon Ember" panose="020B0603020204020204" pitchFamily="34" charset="0"/>
              </a:endParaRPr>
            </a:p>
          </p:txBody>
        </p:sp>
        <p:grpSp>
          <p:nvGrpSpPr>
            <p:cNvPr id="78" name="Group 77">
              <a:extLst>
                <a:ext uri="{FF2B5EF4-FFF2-40B4-BE49-F238E27FC236}">
                  <a16:creationId xmlns:a16="http://schemas.microsoft.com/office/drawing/2014/main" id="{B8F2A460-EAFC-4B7E-BF49-A9A9FCB6325D}"/>
                </a:ext>
              </a:extLst>
            </p:cNvPr>
            <p:cNvGrpSpPr/>
            <p:nvPr/>
          </p:nvGrpSpPr>
          <p:grpSpPr>
            <a:xfrm>
              <a:off x="6444199" y="1808813"/>
              <a:ext cx="972846" cy="1089450"/>
              <a:chOff x="640299" y="1808813"/>
              <a:chExt cx="972846" cy="1089450"/>
            </a:xfrm>
          </p:grpSpPr>
          <p:sp>
            <p:nvSpPr>
              <p:cNvPr id="121" name="TextBox 120">
                <a:extLst>
                  <a:ext uri="{FF2B5EF4-FFF2-40B4-BE49-F238E27FC236}">
                    <a16:creationId xmlns:a16="http://schemas.microsoft.com/office/drawing/2014/main" id="{F6DA2988-7712-4DE0-9933-3C68EE788D9F}"/>
                  </a:ext>
                </a:extLst>
              </p:cNvPr>
              <p:cNvSpPr txBox="1"/>
              <p:nvPr/>
            </p:nvSpPr>
            <p:spPr>
              <a:xfrm>
                <a:off x="640299" y="2375043"/>
                <a:ext cx="972846" cy="523220"/>
              </a:xfrm>
              <a:prstGeom prst="rect">
                <a:avLst/>
              </a:prstGeom>
              <a:solidFill>
                <a:schemeClr val="bg1"/>
              </a:solidFill>
            </p:spPr>
            <p:txBody>
              <a:bodyPr wrap="square" rtlCol="0">
                <a:spAutoFit/>
              </a:bodyPr>
              <a:lstStyle/>
              <a:p>
                <a:pPr rtl="0"/>
                <a:r>
                  <a:rPr lang="pt-BR" sz="1400">
                    <a:latin typeface="Amazon Ember" panose="02000000000000000000"/>
                    <a:ea typeface="Amazon Ember" panose="020B0603020204020204" pitchFamily="34" charset="0"/>
                    <a:cs typeface="Amazon Ember" panose="020B0603020204020204" pitchFamily="34" charset="0"/>
                  </a:rPr>
                  <a:t>Amazon ECS</a:t>
                </a:r>
                <a:endParaRPr lang="en-US" sz="1400" dirty="0">
                  <a:latin typeface="Amazon Ember" panose="02000000000000000000"/>
                  <a:ea typeface="Amazon Ember" panose="020B0603020204020204" pitchFamily="34" charset="0"/>
                  <a:cs typeface="Amazon Ember" panose="020B0603020204020204" pitchFamily="34" charset="0"/>
                </a:endParaRPr>
              </a:p>
            </p:txBody>
          </p:sp>
          <p:pic>
            <p:nvPicPr>
              <p:cNvPr id="122" name="Graphic 121">
                <a:extLst>
                  <a:ext uri="{FF2B5EF4-FFF2-40B4-BE49-F238E27FC236}">
                    <a16:creationId xmlns:a16="http://schemas.microsoft.com/office/drawing/2014/main" id="{1C088C8D-62A4-4069-B826-83DE56D1A81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40299" y="1808813"/>
                <a:ext cx="457200" cy="457200"/>
              </a:xfrm>
              <a:prstGeom prst="rect">
                <a:avLst/>
              </a:prstGeom>
            </p:spPr>
          </p:pic>
        </p:grpSp>
        <p:grpSp>
          <p:nvGrpSpPr>
            <p:cNvPr id="145" name="Group 144">
              <a:extLst>
                <a:ext uri="{FF2B5EF4-FFF2-40B4-BE49-F238E27FC236}">
                  <a16:creationId xmlns:a16="http://schemas.microsoft.com/office/drawing/2014/main" id="{028C56E6-AB02-4CD0-B9F5-B7CD31FBFEC8}"/>
                </a:ext>
              </a:extLst>
            </p:cNvPr>
            <p:cNvGrpSpPr/>
            <p:nvPr/>
          </p:nvGrpSpPr>
          <p:grpSpPr>
            <a:xfrm>
              <a:off x="7957456" y="2370810"/>
              <a:ext cx="3657600" cy="1828800"/>
              <a:chOff x="7957456" y="2370810"/>
              <a:chExt cx="3657600" cy="1828800"/>
            </a:xfrm>
          </p:grpSpPr>
          <p:sp>
            <p:nvSpPr>
              <p:cNvPr id="79" name="Rectangle 78">
                <a:extLst>
                  <a:ext uri="{FF2B5EF4-FFF2-40B4-BE49-F238E27FC236}">
                    <a16:creationId xmlns:a16="http://schemas.microsoft.com/office/drawing/2014/main" id="{DA6DACF2-DB33-4E57-8B28-1182223AECA9}"/>
                  </a:ext>
                </a:extLst>
              </p:cNvPr>
              <p:cNvSpPr/>
              <p:nvPr/>
            </p:nvSpPr>
            <p:spPr>
              <a:xfrm>
                <a:off x="7957456" y="2370810"/>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panose="02000000000000000000"/>
                    <a:ea typeface="Amazon Ember" panose="020B0603020204020204" pitchFamily="34" charset="0"/>
                    <a:cs typeface="Amazon Ember" panose="020B0603020204020204" pitchFamily="34" charset="0"/>
                  </a:rPr>
                  <a:t>Zona de disponibilidade A</a:t>
                </a:r>
              </a:p>
            </p:txBody>
          </p:sp>
          <p:sp>
            <p:nvSpPr>
              <p:cNvPr id="102" name="Rectangle 101">
                <a:extLst>
                  <a:ext uri="{FF2B5EF4-FFF2-40B4-BE49-F238E27FC236}">
                    <a16:creationId xmlns:a16="http://schemas.microsoft.com/office/drawing/2014/main" id="{C7C19DC5-C3A2-4DF0-9C30-6BD887F67F35}"/>
                  </a:ext>
                </a:extLst>
              </p:cNvPr>
              <p:cNvSpPr/>
              <p:nvPr/>
            </p:nvSpPr>
            <p:spPr>
              <a:xfrm>
                <a:off x="8222212" y="2685498"/>
                <a:ext cx="3108960" cy="1463040"/>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noProof="0" dirty="0">
                  <a:ln>
                    <a:noFill/>
                  </a:ln>
                  <a:solidFill>
                    <a:srgbClr val="232F3D"/>
                  </a:solidFill>
                  <a:effectLst/>
                  <a:uLnTx/>
                  <a:uFillTx/>
                  <a:latin typeface="Amazon Ember" panose="02000000000000000000"/>
                  <a:ea typeface="Amazon Ember" panose="020B0603020204020204" pitchFamily="34" charset="0"/>
                  <a:cs typeface="Amazon Ember" panose="020B0603020204020204" pitchFamily="34" charset="0"/>
                </a:endParaRPr>
              </a:p>
            </p:txBody>
          </p:sp>
          <p:grpSp>
            <p:nvGrpSpPr>
              <p:cNvPr id="126" name="Group 125">
                <a:extLst>
                  <a:ext uri="{FF2B5EF4-FFF2-40B4-BE49-F238E27FC236}">
                    <a16:creationId xmlns:a16="http://schemas.microsoft.com/office/drawing/2014/main" id="{A150A59F-3EAA-426B-A264-A51F7409C4FE}"/>
                  </a:ext>
                </a:extLst>
              </p:cNvPr>
              <p:cNvGrpSpPr/>
              <p:nvPr/>
            </p:nvGrpSpPr>
            <p:grpSpPr>
              <a:xfrm>
                <a:off x="8228681" y="2864538"/>
                <a:ext cx="1005840" cy="1005840"/>
                <a:chOff x="8444581" y="2902638"/>
                <a:chExt cx="1005840" cy="1005840"/>
              </a:xfrm>
            </p:grpSpPr>
            <p:pic>
              <p:nvPicPr>
                <p:cNvPr id="117" name="Graphic 116">
                  <a:extLst>
                    <a:ext uri="{FF2B5EF4-FFF2-40B4-BE49-F238E27FC236}">
                      <a16:creationId xmlns:a16="http://schemas.microsoft.com/office/drawing/2014/main" id="{70C88A35-ADE5-439B-B3A5-9CDF560F9595}"/>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444581" y="2902638"/>
                  <a:ext cx="1005840" cy="1005840"/>
                </a:xfrm>
                <a:prstGeom prst="rect">
                  <a:avLst/>
                </a:prstGeom>
              </p:spPr>
            </p:pic>
            <p:sp>
              <p:nvSpPr>
                <p:cNvPr id="123" name="Rectangle 122">
                  <a:extLst>
                    <a:ext uri="{FF2B5EF4-FFF2-40B4-BE49-F238E27FC236}">
                      <a16:creationId xmlns:a16="http://schemas.microsoft.com/office/drawing/2014/main" id="{9940B657-B826-472C-BDD6-6087D78CF84A}"/>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24" name="Rectangle 123">
                  <a:extLst>
                    <a:ext uri="{FF2B5EF4-FFF2-40B4-BE49-F238E27FC236}">
                      <a16:creationId xmlns:a16="http://schemas.microsoft.com/office/drawing/2014/main" id="{822116E5-6675-41BD-9D8D-4336D6F16F01}"/>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25" name="Rectangle 124">
                  <a:extLst>
                    <a:ext uri="{FF2B5EF4-FFF2-40B4-BE49-F238E27FC236}">
                      <a16:creationId xmlns:a16="http://schemas.microsoft.com/office/drawing/2014/main" id="{432B23EB-0105-464C-B1F8-9731FEBF4C9B}"/>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grpSp>
          <p:grpSp>
            <p:nvGrpSpPr>
              <p:cNvPr id="127" name="Group 126">
                <a:extLst>
                  <a:ext uri="{FF2B5EF4-FFF2-40B4-BE49-F238E27FC236}">
                    <a16:creationId xmlns:a16="http://schemas.microsoft.com/office/drawing/2014/main" id="{75F3DB14-6BAC-453C-9166-6FE88C777471}"/>
                  </a:ext>
                </a:extLst>
              </p:cNvPr>
              <p:cNvGrpSpPr/>
              <p:nvPr/>
            </p:nvGrpSpPr>
            <p:grpSpPr>
              <a:xfrm>
                <a:off x="9276348" y="2877801"/>
                <a:ext cx="1005840" cy="1005840"/>
                <a:chOff x="8444581" y="2902638"/>
                <a:chExt cx="1005840" cy="1005840"/>
              </a:xfrm>
            </p:grpSpPr>
            <p:pic>
              <p:nvPicPr>
                <p:cNvPr id="128" name="Graphic 127">
                  <a:extLst>
                    <a:ext uri="{FF2B5EF4-FFF2-40B4-BE49-F238E27FC236}">
                      <a16:creationId xmlns:a16="http://schemas.microsoft.com/office/drawing/2014/main" id="{E1325473-582F-4C2D-B94C-826560138B8C}"/>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444581" y="2902638"/>
                  <a:ext cx="1005840" cy="1005840"/>
                </a:xfrm>
                <a:prstGeom prst="rect">
                  <a:avLst/>
                </a:prstGeom>
              </p:spPr>
            </p:pic>
            <p:sp>
              <p:nvSpPr>
                <p:cNvPr id="129" name="Rectangle 128">
                  <a:extLst>
                    <a:ext uri="{FF2B5EF4-FFF2-40B4-BE49-F238E27FC236}">
                      <a16:creationId xmlns:a16="http://schemas.microsoft.com/office/drawing/2014/main" id="{8F0884AF-8399-471B-BB3B-FB50B54B2962}"/>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30" name="Rectangle 129">
                  <a:extLst>
                    <a:ext uri="{FF2B5EF4-FFF2-40B4-BE49-F238E27FC236}">
                      <a16:creationId xmlns:a16="http://schemas.microsoft.com/office/drawing/2014/main" id="{EAD14D65-AA06-4831-9C15-A377B7EA32F5}"/>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31" name="Rectangle 130">
                  <a:extLst>
                    <a:ext uri="{FF2B5EF4-FFF2-40B4-BE49-F238E27FC236}">
                      <a16:creationId xmlns:a16="http://schemas.microsoft.com/office/drawing/2014/main" id="{66A36E37-07DA-4541-B3E5-03184679853F}"/>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grpSp>
          <p:grpSp>
            <p:nvGrpSpPr>
              <p:cNvPr id="132" name="Group 131">
                <a:extLst>
                  <a:ext uri="{FF2B5EF4-FFF2-40B4-BE49-F238E27FC236}">
                    <a16:creationId xmlns:a16="http://schemas.microsoft.com/office/drawing/2014/main" id="{DC272D7D-5111-424B-8C80-D24F4203602D}"/>
                  </a:ext>
                </a:extLst>
              </p:cNvPr>
              <p:cNvGrpSpPr/>
              <p:nvPr/>
            </p:nvGrpSpPr>
            <p:grpSpPr>
              <a:xfrm>
                <a:off x="10324015" y="2877801"/>
                <a:ext cx="1005840" cy="1005840"/>
                <a:chOff x="8444581" y="2902638"/>
                <a:chExt cx="1005840" cy="1005840"/>
              </a:xfrm>
            </p:grpSpPr>
            <p:pic>
              <p:nvPicPr>
                <p:cNvPr id="133" name="Graphic 132">
                  <a:extLst>
                    <a:ext uri="{FF2B5EF4-FFF2-40B4-BE49-F238E27FC236}">
                      <a16:creationId xmlns:a16="http://schemas.microsoft.com/office/drawing/2014/main" id="{DD867FD2-A3D0-4067-AA11-C6156683181C}"/>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444581" y="2902638"/>
                  <a:ext cx="1005840" cy="1005840"/>
                </a:xfrm>
                <a:prstGeom prst="rect">
                  <a:avLst/>
                </a:prstGeom>
              </p:spPr>
            </p:pic>
            <p:sp>
              <p:nvSpPr>
                <p:cNvPr id="134" name="Rectangle 133">
                  <a:extLst>
                    <a:ext uri="{FF2B5EF4-FFF2-40B4-BE49-F238E27FC236}">
                      <a16:creationId xmlns:a16="http://schemas.microsoft.com/office/drawing/2014/main" id="{198CECC3-C65D-482B-A0E9-CEC96A6BD87B}"/>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35" name="Rectangle 134">
                  <a:extLst>
                    <a:ext uri="{FF2B5EF4-FFF2-40B4-BE49-F238E27FC236}">
                      <a16:creationId xmlns:a16="http://schemas.microsoft.com/office/drawing/2014/main" id="{752079EA-EE4C-4957-97A0-77684A12CDA3}"/>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36" name="Rectangle 135">
                  <a:extLst>
                    <a:ext uri="{FF2B5EF4-FFF2-40B4-BE49-F238E27FC236}">
                      <a16:creationId xmlns:a16="http://schemas.microsoft.com/office/drawing/2014/main" id="{EAB1FE58-A837-4AA6-BB5B-36492D0CE08C}"/>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grpSp>
          <p:sp>
            <p:nvSpPr>
              <p:cNvPr id="137" name="TextBox 136">
                <a:extLst>
                  <a:ext uri="{FF2B5EF4-FFF2-40B4-BE49-F238E27FC236}">
                    <a16:creationId xmlns:a16="http://schemas.microsoft.com/office/drawing/2014/main" id="{D854799C-7F54-42E9-A614-132A91FD66A0}"/>
                  </a:ext>
                </a:extLst>
              </p:cNvPr>
              <p:cNvSpPr txBox="1"/>
              <p:nvPr/>
            </p:nvSpPr>
            <p:spPr>
              <a:xfrm>
                <a:off x="8838432" y="3879124"/>
                <a:ext cx="2052165" cy="307777"/>
              </a:xfrm>
              <a:prstGeom prst="rect">
                <a:avLst/>
              </a:prstGeom>
              <a:noFill/>
            </p:spPr>
            <p:txBody>
              <a:bodyPr wrap="none" rtlCol="0">
                <a:spAutoFit/>
              </a:bodyPr>
              <a:lstStyle/>
              <a:p>
                <a:pPr rtl="0"/>
                <a:r>
                  <a:rPr lang="pt-BR" sz="1400">
                    <a:latin typeface="Amazon Ember" panose="02000000000000000000"/>
                    <a:ea typeface="Amazon Ember" panose="020B0603020204020204" pitchFamily="34" charset="0"/>
                    <a:cs typeface="Amazon Ember" panose="020B0603020204020204" pitchFamily="34" charset="0"/>
                  </a:rPr>
                  <a:t>Instâncias de contêiner</a:t>
                </a:r>
              </a:p>
            </p:txBody>
          </p:sp>
        </p:grpSp>
        <p:sp>
          <p:nvSpPr>
            <p:cNvPr id="138" name="TextBox 137">
              <a:extLst>
                <a:ext uri="{FF2B5EF4-FFF2-40B4-BE49-F238E27FC236}">
                  <a16:creationId xmlns:a16="http://schemas.microsoft.com/office/drawing/2014/main" id="{A29E38C9-CC64-403B-9A88-5C4D4A58C32A}"/>
                </a:ext>
              </a:extLst>
            </p:cNvPr>
            <p:cNvSpPr txBox="1"/>
            <p:nvPr/>
          </p:nvSpPr>
          <p:spPr>
            <a:xfrm>
              <a:off x="6372633" y="3142539"/>
              <a:ext cx="1068955" cy="738664"/>
            </a:xfrm>
            <a:prstGeom prst="rect">
              <a:avLst/>
            </a:prstGeom>
            <a:noFill/>
            <a:ln>
              <a:solidFill>
                <a:schemeClr val="accent6"/>
              </a:solidFill>
            </a:ln>
          </p:spPr>
          <p:txBody>
            <a:bodyPr wrap="square" rtlCol="0">
              <a:spAutoFit/>
            </a:bodyPr>
            <a:lstStyle/>
            <a:p>
              <a:pPr rtl="0"/>
              <a:r>
                <a:rPr lang="pt-BR" sz="1400">
                  <a:latin typeface="Amazon Ember" panose="02000000000000000000"/>
                  <a:ea typeface="Amazon Ember" panose="020B0603020204020204" pitchFamily="34" charset="0"/>
                  <a:cs typeface="Amazon Ember" panose="020B0603020204020204" pitchFamily="34" charset="0"/>
                </a:rPr>
                <a:t>Agente do contêiner do ECS</a:t>
              </a:r>
              <a:endParaRPr lang="en-US" sz="1400" dirty="0">
                <a:latin typeface="Amazon Ember" panose="02000000000000000000"/>
                <a:ea typeface="Amazon Ember" panose="020B0603020204020204" pitchFamily="34" charset="0"/>
                <a:cs typeface="Amazon Ember" panose="020B0603020204020204" pitchFamily="34" charset="0"/>
              </a:endParaRPr>
            </a:p>
          </p:txBody>
        </p:sp>
        <p:sp>
          <p:nvSpPr>
            <p:cNvPr id="139" name="TextBox 138">
              <a:extLst>
                <a:ext uri="{FF2B5EF4-FFF2-40B4-BE49-F238E27FC236}">
                  <a16:creationId xmlns:a16="http://schemas.microsoft.com/office/drawing/2014/main" id="{4E39AC6E-B613-41CC-956F-9CA70D5EC58A}"/>
                </a:ext>
              </a:extLst>
            </p:cNvPr>
            <p:cNvSpPr txBox="1"/>
            <p:nvPr/>
          </p:nvSpPr>
          <p:spPr>
            <a:xfrm>
              <a:off x="6372633" y="4277555"/>
              <a:ext cx="705642" cy="307777"/>
            </a:xfrm>
            <a:prstGeom prst="rect">
              <a:avLst/>
            </a:prstGeom>
            <a:noFill/>
            <a:ln>
              <a:solidFill>
                <a:schemeClr val="accent5"/>
              </a:solidFill>
            </a:ln>
          </p:spPr>
          <p:txBody>
            <a:bodyPr wrap="none" rtlCol="0">
              <a:spAutoFit/>
            </a:bodyPr>
            <a:lstStyle/>
            <a:p>
              <a:pPr rtl="0"/>
              <a:r>
                <a:rPr lang="pt-BR" sz="1400">
                  <a:latin typeface="Amazon Ember" panose="02000000000000000000"/>
                  <a:ea typeface="Amazon Ember" panose="020B0603020204020204" pitchFamily="34" charset="0"/>
                  <a:cs typeface="Amazon Ember" panose="020B0603020204020204" pitchFamily="34" charset="0"/>
                </a:rPr>
                <a:t>Tarefa</a:t>
              </a:r>
            </a:p>
          </p:txBody>
        </p:sp>
        <p:cxnSp>
          <p:nvCxnSpPr>
            <p:cNvPr id="141" name="Straight Connector 140">
              <a:extLst>
                <a:ext uri="{FF2B5EF4-FFF2-40B4-BE49-F238E27FC236}">
                  <a16:creationId xmlns:a16="http://schemas.microsoft.com/office/drawing/2014/main" id="{415D6146-E0BC-4635-BA83-CFE054143288}"/>
                </a:ext>
              </a:extLst>
            </p:cNvPr>
            <p:cNvCxnSpPr>
              <a:cxnSpLocks/>
              <a:stCxn id="138" idx="3"/>
              <a:endCxn id="123" idx="1"/>
            </p:cNvCxnSpPr>
            <p:nvPr/>
          </p:nvCxnSpPr>
          <p:spPr>
            <a:xfrm flipV="1">
              <a:off x="7441588" y="3202318"/>
              <a:ext cx="976751" cy="309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32DBC82-67E4-4A70-AB91-37CBF854FF7D}"/>
                </a:ext>
              </a:extLst>
            </p:cNvPr>
            <p:cNvCxnSpPr>
              <a:stCxn id="139" idx="3"/>
              <a:endCxn id="124" idx="1"/>
            </p:cNvCxnSpPr>
            <p:nvPr/>
          </p:nvCxnSpPr>
          <p:spPr>
            <a:xfrm flipV="1">
              <a:off x="7078275" y="3530581"/>
              <a:ext cx="1340064" cy="900863"/>
            </a:xfrm>
            <a:prstGeom prst="line">
              <a:avLst/>
            </a:prstGeom>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2D00FCF1-2130-44CD-B48C-A944F2C3AAB3}"/>
                </a:ext>
              </a:extLst>
            </p:cNvPr>
            <p:cNvGrpSpPr/>
            <p:nvPr/>
          </p:nvGrpSpPr>
          <p:grpSpPr>
            <a:xfrm>
              <a:off x="7957456" y="4290221"/>
              <a:ext cx="3657600" cy="1828800"/>
              <a:chOff x="7957456" y="2370810"/>
              <a:chExt cx="3657600" cy="1828800"/>
            </a:xfrm>
          </p:grpSpPr>
          <p:sp>
            <p:nvSpPr>
              <p:cNvPr id="147" name="Rectangle 146">
                <a:extLst>
                  <a:ext uri="{FF2B5EF4-FFF2-40B4-BE49-F238E27FC236}">
                    <a16:creationId xmlns:a16="http://schemas.microsoft.com/office/drawing/2014/main" id="{7B924C08-D7B3-49F0-8B99-7A34B84619CB}"/>
                  </a:ext>
                </a:extLst>
              </p:cNvPr>
              <p:cNvSpPr/>
              <p:nvPr/>
            </p:nvSpPr>
            <p:spPr>
              <a:xfrm>
                <a:off x="7957456" y="2370810"/>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panose="02000000000000000000"/>
                    <a:ea typeface="Amazon Ember" panose="020B0603020204020204" pitchFamily="34" charset="0"/>
                    <a:cs typeface="Amazon Ember" panose="020B0603020204020204" pitchFamily="34" charset="0"/>
                  </a:rPr>
                  <a:t>Zona de disponibilidade B</a:t>
                </a:r>
              </a:p>
            </p:txBody>
          </p:sp>
          <p:sp>
            <p:nvSpPr>
              <p:cNvPr id="148" name="Rectangle 147">
                <a:extLst>
                  <a:ext uri="{FF2B5EF4-FFF2-40B4-BE49-F238E27FC236}">
                    <a16:creationId xmlns:a16="http://schemas.microsoft.com/office/drawing/2014/main" id="{B5855F38-62FD-4EC9-B23F-AB574EE31678}"/>
                  </a:ext>
                </a:extLst>
              </p:cNvPr>
              <p:cNvSpPr/>
              <p:nvPr/>
            </p:nvSpPr>
            <p:spPr>
              <a:xfrm>
                <a:off x="8222212" y="2685498"/>
                <a:ext cx="3108960" cy="1463040"/>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noProof="0" dirty="0">
                  <a:ln>
                    <a:noFill/>
                  </a:ln>
                  <a:solidFill>
                    <a:srgbClr val="232F3D"/>
                  </a:solidFill>
                  <a:effectLst/>
                  <a:uLnTx/>
                  <a:uFillTx/>
                  <a:latin typeface="Amazon Ember" panose="02000000000000000000"/>
                  <a:ea typeface="Amazon Ember" panose="020B0603020204020204" pitchFamily="34" charset="0"/>
                  <a:cs typeface="Amazon Ember" panose="020B0603020204020204" pitchFamily="34" charset="0"/>
                </a:endParaRPr>
              </a:p>
            </p:txBody>
          </p:sp>
          <p:grpSp>
            <p:nvGrpSpPr>
              <p:cNvPr id="149" name="Group 148">
                <a:extLst>
                  <a:ext uri="{FF2B5EF4-FFF2-40B4-BE49-F238E27FC236}">
                    <a16:creationId xmlns:a16="http://schemas.microsoft.com/office/drawing/2014/main" id="{B46F261C-D30C-4DEA-8AC8-1343D08B5C70}"/>
                  </a:ext>
                </a:extLst>
              </p:cNvPr>
              <p:cNvGrpSpPr/>
              <p:nvPr/>
            </p:nvGrpSpPr>
            <p:grpSpPr>
              <a:xfrm>
                <a:off x="8228681" y="2864538"/>
                <a:ext cx="1005840" cy="1005840"/>
                <a:chOff x="8444581" y="2902638"/>
                <a:chExt cx="1005840" cy="1005840"/>
              </a:xfrm>
            </p:grpSpPr>
            <p:pic>
              <p:nvPicPr>
                <p:cNvPr id="161" name="Graphic 160">
                  <a:extLst>
                    <a:ext uri="{FF2B5EF4-FFF2-40B4-BE49-F238E27FC236}">
                      <a16:creationId xmlns:a16="http://schemas.microsoft.com/office/drawing/2014/main" id="{BB6E4A0D-68D1-4BCC-B680-AC1E241E24D6}"/>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444581" y="2902638"/>
                  <a:ext cx="1005840" cy="1005840"/>
                </a:xfrm>
                <a:prstGeom prst="rect">
                  <a:avLst/>
                </a:prstGeom>
              </p:spPr>
            </p:pic>
            <p:sp>
              <p:nvSpPr>
                <p:cNvPr id="162" name="Rectangle 161">
                  <a:extLst>
                    <a:ext uri="{FF2B5EF4-FFF2-40B4-BE49-F238E27FC236}">
                      <a16:creationId xmlns:a16="http://schemas.microsoft.com/office/drawing/2014/main" id="{0F2F31E9-CA01-49A6-B366-99B9B1CF534A}"/>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63" name="Rectangle 162">
                  <a:extLst>
                    <a:ext uri="{FF2B5EF4-FFF2-40B4-BE49-F238E27FC236}">
                      <a16:creationId xmlns:a16="http://schemas.microsoft.com/office/drawing/2014/main" id="{199F88D2-06EF-4B6E-A814-A9CAACE069AF}"/>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64" name="Rectangle 163">
                  <a:extLst>
                    <a:ext uri="{FF2B5EF4-FFF2-40B4-BE49-F238E27FC236}">
                      <a16:creationId xmlns:a16="http://schemas.microsoft.com/office/drawing/2014/main" id="{1D50D3E6-85FB-4E22-BC5B-601F0E7A2B28}"/>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grpSp>
          <p:grpSp>
            <p:nvGrpSpPr>
              <p:cNvPr id="150" name="Group 149">
                <a:extLst>
                  <a:ext uri="{FF2B5EF4-FFF2-40B4-BE49-F238E27FC236}">
                    <a16:creationId xmlns:a16="http://schemas.microsoft.com/office/drawing/2014/main" id="{FA8E3CB1-0F7E-456C-AEBC-2C9C5A778CFA}"/>
                  </a:ext>
                </a:extLst>
              </p:cNvPr>
              <p:cNvGrpSpPr/>
              <p:nvPr/>
            </p:nvGrpSpPr>
            <p:grpSpPr>
              <a:xfrm>
                <a:off x="9276348" y="2877801"/>
                <a:ext cx="1005840" cy="1005840"/>
                <a:chOff x="8444581" y="2902638"/>
                <a:chExt cx="1005840" cy="1005840"/>
              </a:xfrm>
            </p:grpSpPr>
            <p:pic>
              <p:nvPicPr>
                <p:cNvPr id="157" name="Graphic 156">
                  <a:extLst>
                    <a:ext uri="{FF2B5EF4-FFF2-40B4-BE49-F238E27FC236}">
                      <a16:creationId xmlns:a16="http://schemas.microsoft.com/office/drawing/2014/main" id="{110D1AFA-C41F-4CDE-9141-E31E22FD92E4}"/>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444581" y="2902638"/>
                  <a:ext cx="1005840" cy="1005840"/>
                </a:xfrm>
                <a:prstGeom prst="rect">
                  <a:avLst/>
                </a:prstGeom>
              </p:spPr>
            </p:pic>
            <p:sp>
              <p:nvSpPr>
                <p:cNvPr id="158" name="Rectangle 157">
                  <a:extLst>
                    <a:ext uri="{FF2B5EF4-FFF2-40B4-BE49-F238E27FC236}">
                      <a16:creationId xmlns:a16="http://schemas.microsoft.com/office/drawing/2014/main" id="{EB09EF8F-E3E2-4FE6-9963-96C8F1DD809F}"/>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59" name="Rectangle 158">
                  <a:extLst>
                    <a:ext uri="{FF2B5EF4-FFF2-40B4-BE49-F238E27FC236}">
                      <a16:creationId xmlns:a16="http://schemas.microsoft.com/office/drawing/2014/main" id="{B4F28DC9-E241-42E5-BA23-0AA7A0E484F0}"/>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60" name="Rectangle 159">
                  <a:extLst>
                    <a:ext uri="{FF2B5EF4-FFF2-40B4-BE49-F238E27FC236}">
                      <a16:creationId xmlns:a16="http://schemas.microsoft.com/office/drawing/2014/main" id="{9352450D-CCEF-4E19-915B-44431B9BE764}"/>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grpSp>
          <p:grpSp>
            <p:nvGrpSpPr>
              <p:cNvPr id="151" name="Group 150">
                <a:extLst>
                  <a:ext uri="{FF2B5EF4-FFF2-40B4-BE49-F238E27FC236}">
                    <a16:creationId xmlns:a16="http://schemas.microsoft.com/office/drawing/2014/main" id="{84740C5C-F3E0-4555-BCB4-94ADF31537C3}"/>
                  </a:ext>
                </a:extLst>
              </p:cNvPr>
              <p:cNvGrpSpPr/>
              <p:nvPr/>
            </p:nvGrpSpPr>
            <p:grpSpPr>
              <a:xfrm>
                <a:off x="10324015" y="2877801"/>
                <a:ext cx="1005840" cy="1005840"/>
                <a:chOff x="8444581" y="2902638"/>
                <a:chExt cx="1005840" cy="1005840"/>
              </a:xfrm>
            </p:grpSpPr>
            <p:pic>
              <p:nvPicPr>
                <p:cNvPr id="153" name="Graphic 152">
                  <a:extLst>
                    <a:ext uri="{FF2B5EF4-FFF2-40B4-BE49-F238E27FC236}">
                      <a16:creationId xmlns:a16="http://schemas.microsoft.com/office/drawing/2014/main" id="{B72D246C-5826-4CAD-A9B6-E06C72317D8D}"/>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444581" y="2902638"/>
                  <a:ext cx="1005840" cy="1005840"/>
                </a:xfrm>
                <a:prstGeom prst="rect">
                  <a:avLst/>
                </a:prstGeom>
              </p:spPr>
            </p:pic>
            <p:sp>
              <p:nvSpPr>
                <p:cNvPr id="154" name="Rectangle 153">
                  <a:extLst>
                    <a:ext uri="{FF2B5EF4-FFF2-40B4-BE49-F238E27FC236}">
                      <a16:creationId xmlns:a16="http://schemas.microsoft.com/office/drawing/2014/main" id="{26FF6EE1-FA0D-4F67-8571-9B18221CE528}"/>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55" name="Rectangle 154">
                  <a:extLst>
                    <a:ext uri="{FF2B5EF4-FFF2-40B4-BE49-F238E27FC236}">
                      <a16:creationId xmlns:a16="http://schemas.microsoft.com/office/drawing/2014/main" id="{780A29C5-496A-494F-B495-0719D73C7A55}"/>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sp>
              <p:nvSpPr>
                <p:cNvPr id="156" name="Rectangle 155">
                  <a:extLst>
                    <a:ext uri="{FF2B5EF4-FFF2-40B4-BE49-F238E27FC236}">
                      <a16:creationId xmlns:a16="http://schemas.microsoft.com/office/drawing/2014/main" id="{27473A19-09E4-4258-8194-C6504FCCACDF}"/>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a:ea typeface="Amazon Ember" panose="020B0603020204020204" pitchFamily="34" charset="0"/>
                    <a:cs typeface="Amazon Ember" panose="020B0603020204020204" pitchFamily="34" charset="0"/>
                  </a:endParaRPr>
                </a:p>
              </p:txBody>
            </p:sp>
          </p:grpSp>
          <p:sp>
            <p:nvSpPr>
              <p:cNvPr id="152" name="TextBox 151">
                <a:extLst>
                  <a:ext uri="{FF2B5EF4-FFF2-40B4-BE49-F238E27FC236}">
                    <a16:creationId xmlns:a16="http://schemas.microsoft.com/office/drawing/2014/main" id="{238FBD8D-E9F0-4398-AF26-819BE14CAFE7}"/>
                  </a:ext>
                </a:extLst>
              </p:cNvPr>
              <p:cNvSpPr txBox="1"/>
              <p:nvPr/>
            </p:nvSpPr>
            <p:spPr>
              <a:xfrm>
                <a:off x="8838432" y="3879124"/>
                <a:ext cx="2052165" cy="307777"/>
              </a:xfrm>
              <a:prstGeom prst="rect">
                <a:avLst/>
              </a:prstGeom>
              <a:noFill/>
            </p:spPr>
            <p:txBody>
              <a:bodyPr wrap="none" rtlCol="0">
                <a:spAutoFit/>
              </a:bodyPr>
              <a:lstStyle/>
              <a:p>
                <a:pPr rtl="0"/>
                <a:r>
                  <a:rPr lang="pt-BR" sz="1400">
                    <a:latin typeface="Amazon Ember" panose="02000000000000000000"/>
                    <a:ea typeface="Amazon Ember" panose="020B0603020204020204" pitchFamily="34" charset="0"/>
                    <a:cs typeface="Amazon Ember" panose="020B0603020204020204" pitchFamily="34" charset="0"/>
                  </a:rPr>
                  <a:t>Instâncias de contêiner</a:t>
                </a:r>
              </a:p>
            </p:txBody>
          </p:sp>
        </p:grpSp>
      </p:grpSp>
    </p:spTree>
    <p:custDataLst>
      <p:tags r:id="rId1"/>
    </p:custDataLst>
    <p:extLst>
      <p:ext uri="{BB962C8B-B14F-4D97-AF65-F5344CB8AC3E}">
        <p14:creationId xmlns:p14="http://schemas.microsoft.com/office/powerpoint/2010/main" val="1827183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AD2F-46A3-C24E-A243-EE888B621118}"/>
              </a:ext>
            </a:extLst>
          </p:cNvPr>
          <p:cNvSpPr>
            <a:spLocks noGrp="1"/>
          </p:cNvSpPr>
          <p:nvPr>
            <p:ph type="title"/>
          </p:nvPr>
        </p:nvSpPr>
        <p:spPr/>
        <p:txBody>
          <a:bodyPr rtlCol="0">
            <a:noAutofit/>
          </a:bodyPr>
          <a:lstStyle/>
          <a:p>
            <a:pPr rtl="0"/>
            <a:r>
              <a:rPr lang="pt-BR"/>
              <a:t>Auto Scaling de cluster do Amazon ECS</a:t>
            </a:r>
          </a:p>
        </p:txBody>
      </p:sp>
      <p:grpSp>
        <p:nvGrpSpPr>
          <p:cNvPr id="9" name="Group 8" descr="Amazon ECS auto scaling group cluster. The Auto Scaling group contains four container instances.">
            <a:extLst>
              <a:ext uri="{FF2B5EF4-FFF2-40B4-BE49-F238E27FC236}">
                <a16:creationId xmlns:a16="http://schemas.microsoft.com/office/drawing/2014/main" id="{1485EBE0-8652-470C-8301-F9E606BB10E0}"/>
              </a:ext>
            </a:extLst>
          </p:cNvPr>
          <p:cNvGrpSpPr/>
          <p:nvPr/>
        </p:nvGrpSpPr>
        <p:grpSpPr>
          <a:xfrm>
            <a:off x="2818898" y="1695426"/>
            <a:ext cx="6554205" cy="3927222"/>
            <a:chOff x="2837665" y="1643667"/>
            <a:chExt cx="6554205" cy="3927222"/>
          </a:xfrm>
        </p:grpSpPr>
        <p:sp>
          <p:nvSpPr>
            <p:cNvPr id="36" name="Rectangle 35">
              <a:extLst>
                <a:ext uri="{FF2B5EF4-FFF2-40B4-BE49-F238E27FC236}">
                  <a16:creationId xmlns:a16="http://schemas.microsoft.com/office/drawing/2014/main" id="{EA39ED1E-738D-4D41-AD55-9D70CE792F77}"/>
                </a:ext>
              </a:extLst>
            </p:cNvPr>
            <p:cNvSpPr/>
            <p:nvPr/>
          </p:nvSpPr>
          <p:spPr>
            <a:xfrm>
              <a:off x="2837665" y="2084838"/>
              <a:ext cx="6554205" cy="3486051"/>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latin typeface="Amazon Ember" panose="020B0603020204020204"/>
                </a:rPr>
                <a:t>Cluster</a:t>
              </a:r>
            </a:p>
          </p:txBody>
        </p:sp>
        <p:sp>
          <p:nvSpPr>
            <p:cNvPr id="43" name="TextBox 42">
              <a:extLst>
                <a:ext uri="{FF2B5EF4-FFF2-40B4-BE49-F238E27FC236}">
                  <a16:creationId xmlns:a16="http://schemas.microsoft.com/office/drawing/2014/main" id="{22F90905-10BF-7347-B547-8304CA586596}"/>
                </a:ext>
              </a:extLst>
            </p:cNvPr>
            <p:cNvSpPr txBox="1"/>
            <p:nvPr/>
          </p:nvSpPr>
          <p:spPr>
            <a:xfrm>
              <a:off x="3926331" y="1746924"/>
              <a:ext cx="1394193" cy="707886"/>
            </a:xfrm>
            <a:prstGeom prst="rect">
              <a:avLst/>
            </a:prstGeom>
            <a:solidFill>
              <a:schemeClr val="bg1"/>
            </a:solidFill>
            <a:ln>
              <a:noFill/>
            </a:ln>
          </p:spPr>
          <p:txBody>
            <a:bodyPr wrap="square" rtlCol="0">
              <a:spAutoFit/>
            </a:bodyPr>
            <a:lstStyle/>
            <a:p>
              <a:pPr algn="ctr" rtl="0"/>
              <a:r>
                <a:rPr lang="pt-BR" sz="2000">
                  <a:latin typeface="Amazon Ember" panose="020B0603020204020204"/>
                  <a:ea typeface="Amazon Ember" panose="020B0603020204020204" pitchFamily="34" charset="0"/>
                  <a:cs typeface="Amazon Ember" panose="020B0603020204020204" pitchFamily="34" charset="0"/>
                </a:rPr>
                <a:t>Amazon ECS</a:t>
              </a:r>
            </a:p>
          </p:txBody>
        </p:sp>
        <p:pic>
          <p:nvPicPr>
            <p:cNvPr id="21" name="Graphic 20">
              <a:extLst>
                <a:ext uri="{FF2B5EF4-FFF2-40B4-BE49-F238E27FC236}">
                  <a16:creationId xmlns:a16="http://schemas.microsoft.com/office/drawing/2014/main" id="{2349E43F-08AA-4333-BF4F-0BB6964C65B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36006" y="1643667"/>
              <a:ext cx="914400" cy="914400"/>
            </a:xfrm>
            <a:prstGeom prst="rect">
              <a:avLst/>
            </a:prstGeom>
          </p:spPr>
        </p:pic>
        <p:grpSp>
          <p:nvGrpSpPr>
            <p:cNvPr id="7" name="Group 6">
              <a:extLst>
                <a:ext uri="{FF2B5EF4-FFF2-40B4-BE49-F238E27FC236}">
                  <a16:creationId xmlns:a16="http://schemas.microsoft.com/office/drawing/2014/main" id="{88337F7A-585D-467B-8119-00F9C67B8818}"/>
                </a:ext>
              </a:extLst>
            </p:cNvPr>
            <p:cNvGrpSpPr/>
            <p:nvPr/>
          </p:nvGrpSpPr>
          <p:grpSpPr>
            <a:xfrm>
              <a:off x="3305774" y="2824487"/>
              <a:ext cx="5617986" cy="2389845"/>
              <a:chOff x="3411714" y="2824487"/>
              <a:chExt cx="5617986" cy="2389845"/>
            </a:xfrm>
          </p:grpSpPr>
          <p:sp>
            <p:nvSpPr>
              <p:cNvPr id="22" name="Rectangle 21">
                <a:extLst>
                  <a:ext uri="{FF2B5EF4-FFF2-40B4-BE49-F238E27FC236}">
                    <a16:creationId xmlns:a16="http://schemas.microsoft.com/office/drawing/2014/main" id="{33416E4A-125D-40B5-B36D-22FBAFFBFC0C}"/>
                  </a:ext>
                </a:extLst>
              </p:cNvPr>
              <p:cNvSpPr/>
              <p:nvPr/>
            </p:nvSpPr>
            <p:spPr>
              <a:xfrm>
                <a:off x="3411714" y="2824487"/>
                <a:ext cx="5617986" cy="2389845"/>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panose="020B060302020402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panose="020B060302020402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86613"/>
                    </a:solidFill>
                    <a:effectLst/>
                    <a:uLnTx/>
                    <a:uFillTx/>
                    <a:latin typeface="Amazon Ember" panose="020B0603020204020204"/>
                  </a:rPr>
                  <a:t>Grupo de Auto Scaling</a:t>
                </a:r>
              </a:p>
            </p:txBody>
          </p:sp>
          <p:pic>
            <p:nvPicPr>
              <p:cNvPr id="23" name="Graphic 22">
                <a:extLst>
                  <a:ext uri="{FF2B5EF4-FFF2-40B4-BE49-F238E27FC236}">
                    <a16:creationId xmlns:a16="http://schemas.microsoft.com/office/drawing/2014/main" id="{5F834A4A-6E1A-4846-9CAA-5B768E1F8B6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992107" y="2824488"/>
                <a:ext cx="457200" cy="457200"/>
              </a:xfrm>
              <a:prstGeom prst="rect">
                <a:avLst/>
              </a:prstGeom>
            </p:spPr>
          </p:pic>
        </p:grpSp>
        <p:grpSp>
          <p:nvGrpSpPr>
            <p:cNvPr id="8" name="Group 7">
              <a:extLst>
                <a:ext uri="{FF2B5EF4-FFF2-40B4-BE49-F238E27FC236}">
                  <a16:creationId xmlns:a16="http://schemas.microsoft.com/office/drawing/2014/main" id="{903C2EA3-6CA4-4057-A369-C9147BC32C05}"/>
                </a:ext>
              </a:extLst>
            </p:cNvPr>
            <p:cNvGrpSpPr/>
            <p:nvPr/>
          </p:nvGrpSpPr>
          <p:grpSpPr>
            <a:xfrm>
              <a:off x="3567475" y="3807387"/>
              <a:ext cx="5094585" cy="1097280"/>
              <a:chOff x="3625610" y="3807387"/>
              <a:chExt cx="5094585" cy="1097280"/>
            </a:xfrm>
          </p:grpSpPr>
          <p:grpSp>
            <p:nvGrpSpPr>
              <p:cNvPr id="6" name="Group 5">
                <a:extLst>
                  <a:ext uri="{FF2B5EF4-FFF2-40B4-BE49-F238E27FC236}">
                    <a16:creationId xmlns:a16="http://schemas.microsoft.com/office/drawing/2014/main" id="{46EAC41A-E381-49FD-9731-DB442B8904B8}"/>
                  </a:ext>
                </a:extLst>
              </p:cNvPr>
              <p:cNvGrpSpPr/>
              <p:nvPr/>
            </p:nvGrpSpPr>
            <p:grpSpPr>
              <a:xfrm>
                <a:off x="7622915" y="3807387"/>
                <a:ext cx="1097280" cy="1097280"/>
                <a:chOff x="7295111" y="3358811"/>
                <a:chExt cx="1097280" cy="1097280"/>
              </a:xfrm>
            </p:grpSpPr>
            <p:pic>
              <p:nvPicPr>
                <p:cNvPr id="20" name="Graphic 19">
                  <a:extLst>
                    <a:ext uri="{FF2B5EF4-FFF2-40B4-BE49-F238E27FC236}">
                      <a16:creationId xmlns:a16="http://schemas.microsoft.com/office/drawing/2014/main" id="{34257E50-BCC6-4FC5-B87A-081569213592}"/>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329706" y="3393406"/>
                  <a:ext cx="1028090" cy="1028090"/>
                </a:xfrm>
                <a:prstGeom prst="rect">
                  <a:avLst/>
                </a:prstGeom>
              </p:spPr>
            </p:pic>
            <p:sp>
              <p:nvSpPr>
                <p:cNvPr id="25" name="Rectangle 24">
                  <a:extLst>
                    <a:ext uri="{FF2B5EF4-FFF2-40B4-BE49-F238E27FC236}">
                      <a16:creationId xmlns:a16="http://schemas.microsoft.com/office/drawing/2014/main" id="{89F86194-D87F-478B-928D-FD260BA84213}"/>
                    </a:ext>
                  </a:extLst>
                </p:cNvPr>
                <p:cNvSpPr/>
                <p:nvPr/>
              </p:nvSpPr>
              <p:spPr>
                <a:xfrm>
                  <a:off x="7295111" y="3358811"/>
                  <a:ext cx="1097280" cy="10972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grpSp>
          <p:pic>
            <p:nvPicPr>
              <p:cNvPr id="17" name="Graphic 16">
                <a:extLst>
                  <a:ext uri="{FF2B5EF4-FFF2-40B4-BE49-F238E27FC236}">
                    <a16:creationId xmlns:a16="http://schemas.microsoft.com/office/drawing/2014/main" id="{BE7F2FE3-75D7-4953-920F-54DB421CF3D0}"/>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625610" y="3841982"/>
                <a:ext cx="1028090" cy="1028090"/>
              </a:xfrm>
              <a:prstGeom prst="rect">
                <a:avLst/>
              </a:prstGeom>
            </p:spPr>
          </p:pic>
          <p:pic>
            <p:nvPicPr>
              <p:cNvPr id="19" name="Graphic 18">
                <a:extLst>
                  <a:ext uri="{FF2B5EF4-FFF2-40B4-BE49-F238E27FC236}">
                    <a16:creationId xmlns:a16="http://schemas.microsoft.com/office/drawing/2014/main" id="{76C15E52-4BAB-45FA-B36E-B2E0937BD87E}"/>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313544" y="3841982"/>
                <a:ext cx="1028090" cy="1028090"/>
              </a:xfrm>
              <a:prstGeom prst="rect">
                <a:avLst/>
              </a:prstGeom>
            </p:spPr>
          </p:pic>
          <p:grpSp>
            <p:nvGrpSpPr>
              <p:cNvPr id="27" name="Group 26">
                <a:extLst>
                  <a:ext uri="{FF2B5EF4-FFF2-40B4-BE49-F238E27FC236}">
                    <a16:creationId xmlns:a16="http://schemas.microsoft.com/office/drawing/2014/main" id="{F069B1C9-DC45-45F4-BE25-8E6B9CF97862}"/>
                  </a:ext>
                </a:extLst>
              </p:cNvPr>
              <p:cNvGrpSpPr/>
              <p:nvPr/>
            </p:nvGrpSpPr>
            <p:grpSpPr>
              <a:xfrm>
                <a:off x="4934982" y="3807387"/>
                <a:ext cx="1097280" cy="1097280"/>
                <a:chOff x="7295111" y="3358811"/>
                <a:chExt cx="1097280" cy="1097280"/>
              </a:xfrm>
            </p:grpSpPr>
            <p:pic>
              <p:nvPicPr>
                <p:cNvPr id="34" name="Graphic 33">
                  <a:extLst>
                    <a:ext uri="{FF2B5EF4-FFF2-40B4-BE49-F238E27FC236}">
                      <a16:creationId xmlns:a16="http://schemas.microsoft.com/office/drawing/2014/main" id="{A9ABEE91-F719-4163-BB1B-F570218E4BC4}"/>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329706" y="3393406"/>
                  <a:ext cx="1028090" cy="1028090"/>
                </a:xfrm>
                <a:prstGeom prst="rect">
                  <a:avLst/>
                </a:prstGeom>
              </p:spPr>
            </p:pic>
            <p:sp>
              <p:nvSpPr>
                <p:cNvPr id="35" name="Rectangle 34">
                  <a:extLst>
                    <a:ext uri="{FF2B5EF4-FFF2-40B4-BE49-F238E27FC236}">
                      <a16:creationId xmlns:a16="http://schemas.microsoft.com/office/drawing/2014/main" id="{8E6861D4-2DB8-4756-A861-6EA6CCB6C370}"/>
                    </a:ext>
                  </a:extLst>
                </p:cNvPr>
                <p:cNvSpPr/>
                <p:nvPr/>
              </p:nvSpPr>
              <p:spPr>
                <a:xfrm>
                  <a:off x="7295111" y="3358811"/>
                  <a:ext cx="1097280" cy="10972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grpSp>
        </p:grpSp>
      </p:grpSp>
    </p:spTree>
    <p:custDataLst>
      <p:tags r:id="rId1"/>
    </p:custDataLst>
    <p:extLst>
      <p:ext uri="{BB962C8B-B14F-4D97-AF65-F5344CB8AC3E}">
        <p14:creationId xmlns:p14="http://schemas.microsoft.com/office/powerpoint/2010/main" val="4071281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0BE8-52A1-7540-8FA9-B5194D2E5290}"/>
              </a:ext>
            </a:extLst>
          </p:cNvPr>
          <p:cNvSpPr>
            <a:spLocks noGrp="1"/>
          </p:cNvSpPr>
          <p:nvPr>
            <p:ph type="title"/>
          </p:nvPr>
        </p:nvSpPr>
        <p:spPr/>
        <p:txBody>
          <a:bodyPr rtlCol="0">
            <a:normAutofit fontScale="90000"/>
          </a:bodyPr>
          <a:lstStyle/>
          <a:p>
            <a:pPr rtl="0"/>
            <a:r>
              <a:rPr lang="pt-BR" dirty="0"/>
              <a:t>Decompor monólitos – Etapa 1: </a:t>
            </a:r>
            <a:r>
              <a:rPr lang="pt-BR" dirty="0" smtClean="0"/>
              <a:t/>
            </a:r>
            <a:br>
              <a:rPr lang="pt-BR" dirty="0" smtClean="0"/>
            </a:br>
            <a:r>
              <a:rPr lang="pt-BR" dirty="0" smtClean="0"/>
              <a:t>Criar </a:t>
            </a:r>
            <a:r>
              <a:rPr lang="pt-BR" dirty="0"/>
              <a:t>imagens de contêiner</a:t>
            </a:r>
          </a:p>
        </p:txBody>
      </p:sp>
      <p:grpSp>
        <p:nvGrpSpPr>
          <p:cNvPr id="20" name="Group 19" descr="To deploy the monolithic application as a microservice application, first build and tag an image for each service. Then, register the images with Amazon Elastic Container Registry (Amazon ECR).&#10;">
            <a:extLst>
              <a:ext uri="{FF2B5EF4-FFF2-40B4-BE49-F238E27FC236}">
                <a16:creationId xmlns:a16="http://schemas.microsoft.com/office/drawing/2014/main" id="{2733B11C-B38B-404E-9189-0F79B5A9656B}"/>
              </a:ext>
            </a:extLst>
          </p:cNvPr>
          <p:cNvGrpSpPr/>
          <p:nvPr/>
        </p:nvGrpSpPr>
        <p:grpSpPr>
          <a:xfrm>
            <a:off x="316943" y="1334040"/>
            <a:ext cx="11719844" cy="5232795"/>
            <a:chOff x="316943" y="1334040"/>
            <a:chExt cx="11719844" cy="5232795"/>
          </a:xfrm>
        </p:grpSpPr>
        <p:pic>
          <p:nvPicPr>
            <p:cNvPr id="49" name="Graphic 48">
              <a:extLst>
                <a:ext uri="{FF2B5EF4-FFF2-40B4-BE49-F238E27FC236}">
                  <a16:creationId xmlns:a16="http://schemas.microsoft.com/office/drawing/2014/main" id="{65CC843D-625E-4764-B059-8D311CCC8AA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070828" y="3362560"/>
              <a:ext cx="1188720" cy="1188720"/>
            </a:xfrm>
            <a:prstGeom prst="rect">
              <a:avLst/>
            </a:prstGeom>
          </p:spPr>
        </p:pic>
        <p:sp>
          <p:nvSpPr>
            <p:cNvPr id="6" name="Rectangle 5">
              <a:extLst>
                <a:ext uri="{FF2B5EF4-FFF2-40B4-BE49-F238E27FC236}">
                  <a16:creationId xmlns:a16="http://schemas.microsoft.com/office/drawing/2014/main" id="{508DEE8B-DDAD-874C-8EB2-00E43D138C84}"/>
                </a:ext>
              </a:extLst>
            </p:cNvPr>
            <p:cNvSpPr/>
            <p:nvPr/>
          </p:nvSpPr>
          <p:spPr>
            <a:xfrm>
              <a:off x="5618099" y="1940002"/>
              <a:ext cx="2470878" cy="80414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Picture 6">
              <a:extLst>
                <a:ext uri="{FF2B5EF4-FFF2-40B4-BE49-F238E27FC236}">
                  <a16:creationId xmlns:a16="http://schemas.microsoft.com/office/drawing/2014/main" id="{446FEE13-A6AA-0E4F-9A66-3F77B1D9E1B0}"/>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5723031" y="1995175"/>
              <a:ext cx="620842" cy="693798"/>
            </a:xfrm>
            <a:prstGeom prst="rect">
              <a:avLst/>
            </a:prstGeom>
          </p:spPr>
        </p:pic>
        <p:sp>
          <p:nvSpPr>
            <p:cNvPr id="8" name="TextBox 7">
              <a:extLst>
                <a:ext uri="{FF2B5EF4-FFF2-40B4-BE49-F238E27FC236}">
                  <a16:creationId xmlns:a16="http://schemas.microsoft.com/office/drawing/2014/main" id="{8C3EDACE-CD76-1C42-B083-953CD564BF48}"/>
                </a:ext>
              </a:extLst>
            </p:cNvPr>
            <p:cNvSpPr txBox="1"/>
            <p:nvPr/>
          </p:nvSpPr>
          <p:spPr>
            <a:xfrm>
              <a:off x="6583078" y="2164067"/>
              <a:ext cx="1376582" cy="36901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Usuários</a:t>
              </a:r>
            </a:p>
          </p:txBody>
        </p:sp>
        <p:sp>
          <p:nvSpPr>
            <p:cNvPr id="10" name="Rectangle 9">
              <a:extLst>
                <a:ext uri="{FF2B5EF4-FFF2-40B4-BE49-F238E27FC236}">
                  <a16:creationId xmlns:a16="http://schemas.microsoft.com/office/drawing/2014/main" id="{2C7FEF70-A218-1C4B-B1C9-4C89F6696722}"/>
                </a:ext>
              </a:extLst>
            </p:cNvPr>
            <p:cNvSpPr/>
            <p:nvPr/>
          </p:nvSpPr>
          <p:spPr>
            <a:xfrm>
              <a:off x="5618099" y="3538321"/>
              <a:ext cx="2470878" cy="80414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TextBox 10">
              <a:extLst>
                <a:ext uri="{FF2B5EF4-FFF2-40B4-BE49-F238E27FC236}">
                  <a16:creationId xmlns:a16="http://schemas.microsoft.com/office/drawing/2014/main" id="{BA7655C5-5BB0-574D-8C33-CB837C897493}"/>
                </a:ext>
              </a:extLst>
            </p:cNvPr>
            <p:cNvSpPr txBox="1"/>
            <p:nvPr/>
          </p:nvSpPr>
          <p:spPr>
            <a:xfrm>
              <a:off x="6583078" y="3755887"/>
              <a:ext cx="1376582" cy="36901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Tópicos</a:t>
              </a:r>
            </a:p>
          </p:txBody>
        </p:sp>
        <p:sp>
          <p:nvSpPr>
            <p:cNvPr id="13" name="Rectangle 12">
              <a:extLst>
                <a:ext uri="{FF2B5EF4-FFF2-40B4-BE49-F238E27FC236}">
                  <a16:creationId xmlns:a16="http://schemas.microsoft.com/office/drawing/2014/main" id="{C6BFC726-4CFC-0446-A894-357601AE7743}"/>
                </a:ext>
              </a:extLst>
            </p:cNvPr>
            <p:cNvSpPr/>
            <p:nvPr/>
          </p:nvSpPr>
          <p:spPr>
            <a:xfrm>
              <a:off x="5618099" y="5167093"/>
              <a:ext cx="2470878" cy="80414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4" name="Picture 13">
              <a:extLst>
                <a:ext uri="{FF2B5EF4-FFF2-40B4-BE49-F238E27FC236}">
                  <a16:creationId xmlns:a16="http://schemas.microsoft.com/office/drawing/2014/main" id="{63FA43D3-E1D0-3F48-985F-872B5F4335E8}"/>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5691185" y="5225660"/>
              <a:ext cx="687010" cy="687010"/>
            </a:xfrm>
            <a:prstGeom prst="rect">
              <a:avLst/>
            </a:prstGeom>
          </p:spPr>
        </p:pic>
        <p:sp>
          <p:nvSpPr>
            <p:cNvPr id="15" name="TextBox 14">
              <a:extLst>
                <a:ext uri="{FF2B5EF4-FFF2-40B4-BE49-F238E27FC236}">
                  <a16:creationId xmlns:a16="http://schemas.microsoft.com/office/drawing/2014/main" id="{8DA14F59-7E7C-1A43-9A4C-ABA6CE3F50C7}"/>
                </a:ext>
              </a:extLst>
            </p:cNvPr>
            <p:cNvSpPr txBox="1"/>
            <p:nvPr/>
          </p:nvSpPr>
          <p:spPr>
            <a:xfrm>
              <a:off x="6583078" y="5384659"/>
              <a:ext cx="1376582" cy="36901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Mensagens</a:t>
              </a:r>
            </a:p>
          </p:txBody>
        </p:sp>
        <p:sp>
          <p:nvSpPr>
            <p:cNvPr id="16" name="TextBox 15">
              <a:extLst>
                <a:ext uri="{FF2B5EF4-FFF2-40B4-BE49-F238E27FC236}">
                  <a16:creationId xmlns:a16="http://schemas.microsoft.com/office/drawing/2014/main" id="{6C4AFF35-B594-1B48-9FA9-6321F2CFCE89}"/>
                </a:ext>
              </a:extLst>
            </p:cNvPr>
            <p:cNvSpPr txBox="1"/>
            <p:nvPr/>
          </p:nvSpPr>
          <p:spPr>
            <a:xfrm>
              <a:off x="5871429" y="2764451"/>
              <a:ext cx="1964218" cy="584775"/>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Serviço de imagem para usuários</a:t>
              </a:r>
            </a:p>
          </p:txBody>
        </p:sp>
        <p:sp>
          <p:nvSpPr>
            <p:cNvPr id="17" name="TextBox 16">
              <a:extLst>
                <a:ext uri="{FF2B5EF4-FFF2-40B4-BE49-F238E27FC236}">
                  <a16:creationId xmlns:a16="http://schemas.microsoft.com/office/drawing/2014/main" id="{E95D2E5C-955C-6445-B7E2-B970E0438151}"/>
                </a:ext>
              </a:extLst>
            </p:cNvPr>
            <p:cNvSpPr txBox="1"/>
            <p:nvPr/>
          </p:nvSpPr>
          <p:spPr>
            <a:xfrm>
              <a:off x="5828238" y="4381254"/>
              <a:ext cx="2050600" cy="584775"/>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Serviço de imagem para tópicos</a:t>
              </a:r>
            </a:p>
          </p:txBody>
        </p:sp>
        <p:sp>
          <p:nvSpPr>
            <p:cNvPr id="18" name="TextBox 17">
              <a:extLst>
                <a:ext uri="{FF2B5EF4-FFF2-40B4-BE49-F238E27FC236}">
                  <a16:creationId xmlns:a16="http://schemas.microsoft.com/office/drawing/2014/main" id="{D8776411-83C3-6345-A0C6-E4FA1584F08F}"/>
                </a:ext>
              </a:extLst>
            </p:cNvPr>
            <p:cNvSpPr txBox="1"/>
            <p:nvPr/>
          </p:nvSpPr>
          <p:spPr>
            <a:xfrm>
              <a:off x="5618099" y="5982060"/>
              <a:ext cx="2470878" cy="584775"/>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Serviço de imagem </a:t>
              </a:r>
              <a:r>
                <a:rPr lang="pt-BR" sz="1600" dirty="0" smtClean="0">
                  <a:latin typeface="Amazon Ember" panose="020B0603020204020204" pitchFamily="34" charset="0"/>
                  <a:ea typeface="Amazon Ember" panose="020B0603020204020204" pitchFamily="34" charset="0"/>
                  <a:cs typeface="Amazon Ember" panose="020B0603020204020204" pitchFamily="34" charset="0"/>
                </a:rPr>
                <a:t/>
              </a:r>
              <a:br>
                <a:rPr lang="pt-BR" sz="1600" dirty="0" smtClean="0">
                  <a:latin typeface="Amazon Ember" panose="020B0603020204020204" pitchFamily="34" charset="0"/>
                  <a:ea typeface="Amazon Ember" panose="020B0603020204020204" pitchFamily="34" charset="0"/>
                  <a:cs typeface="Amazon Ember" panose="020B0603020204020204" pitchFamily="34" charset="0"/>
                </a:rPr>
              </a:br>
              <a:r>
                <a:rPr lang="pt-BR" sz="1600" dirty="0" smtClean="0">
                  <a:latin typeface="Amazon Ember" panose="020B0603020204020204" pitchFamily="34" charset="0"/>
                  <a:ea typeface="Amazon Ember" panose="020B0603020204020204" pitchFamily="34" charset="0"/>
                  <a:cs typeface="Amazon Ember" panose="020B0603020204020204" pitchFamily="34" charset="0"/>
                </a:rPr>
                <a:t>para </a:t>
              </a:r>
              <a:r>
                <a:rPr lang="pt-BR" sz="1600" dirty="0">
                  <a:latin typeface="Amazon Ember" panose="020B0603020204020204" pitchFamily="34" charset="0"/>
                  <a:ea typeface="Amazon Ember" panose="020B0603020204020204" pitchFamily="34" charset="0"/>
                  <a:cs typeface="Amazon Ember" panose="020B0603020204020204" pitchFamily="34" charset="0"/>
                </a:rPr>
                <a:t>mensagens</a:t>
              </a:r>
            </a:p>
          </p:txBody>
        </p:sp>
        <p:pic>
          <p:nvPicPr>
            <p:cNvPr id="19" name="Picture 18">
              <a:extLst>
                <a:ext uri="{FF2B5EF4-FFF2-40B4-BE49-F238E27FC236}">
                  <a16:creationId xmlns:a16="http://schemas.microsoft.com/office/drawing/2014/main" id="{3B1240C1-D58B-2E4D-ADEA-56B022A75730}"/>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5683571" y="3578392"/>
              <a:ext cx="724003" cy="724003"/>
            </a:xfrm>
            <a:prstGeom prst="rect">
              <a:avLst/>
            </a:prstGeom>
          </p:spPr>
        </p:pic>
        <p:sp>
          <p:nvSpPr>
            <p:cNvPr id="22" name="TextBox 21">
              <a:extLst>
                <a:ext uri="{FF2B5EF4-FFF2-40B4-BE49-F238E27FC236}">
                  <a16:creationId xmlns:a16="http://schemas.microsoft.com/office/drawing/2014/main" id="{B5ED39AA-8A0A-A040-A591-47AAC7EDE14F}"/>
                </a:ext>
              </a:extLst>
            </p:cNvPr>
            <p:cNvSpPr txBox="1"/>
            <p:nvPr/>
          </p:nvSpPr>
          <p:spPr>
            <a:xfrm>
              <a:off x="9293588" y="4702931"/>
              <a:ext cx="2743199" cy="923330"/>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Amazon Elastic Container Registry (Amazon ECR)</a:t>
              </a:r>
            </a:p>
          </p:txBody>
        </p:sp>
        <p:cxnSp>
          <p:nvCxnSpPr>
            <p:cNvPr id="24" name="Straight Arrow Connector 23">
              <a:extLst>
                <a:ext uri="{FF2B5EF4-FFF2-40B4-BE49-F238E27FC236}">
                  <a16:creationId xmlns:a16="http://schemas.microsoft.com/office/drawing/2014/main" id="{1BFF60E4-220A-014D-868A-C6DD5ECE67D9}"/>
                </a:ext>
              </a:extLst>
            </p:cNvPr>
            <p:cNvCxnSpPr>
              <a:cxnSpLocks/>
              <a:stCxn id="6" idx="3"/>
            </p:cNvCxnSpPr>
            <p:nvPr/>
          </p:nvCxnSpPr>
          <p:spPr>
            <a:xfrm>
              <a:off x="8088977" y="2342075"/>
              <a:ext cx="1681403" cy="1020485"/>
            </a:xfrm>
            <a:prstGeom prst="straightConnector1">
              <a:avLst/>
            </a:prstGeom>
            <a:ln w="254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1E0A486-1A3E-AD4A-BB32-E70FCFA32E8D}"/>
                </a:ext>
              </a:extLst>
            </p:cNvPr>
            <p:cNvCxnSpPr>
              <a:cxnSpLocks/>
            </p:cNvCxnSpPr>
            <p:nvPr/>
          </p:nvCxnSpPr>
          <p:spPr>
            <a:xfrm>
              <a:off x="8088977" y="3955621"/>
              <a:ext cx="1681403" cy="1299"/>
            </a:xfrm>
            <a:prstGeom prst="straightConnector1">
              <a:avLst/>
            </a:prstGeom>
            <a:ln w="254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57C57DC-21CF-3849-8032-B8B83014A4EA}"/>
                </a:ext>
              </a:extLst>
            </p:cNvPr>
            <p:cNvCxnSpPr>
              <a:cxnSpLocks/>
              <a:stCxn id="13" idx="3"/>
            </p:cNvCxnSpPr>
            <p:nvPr/>
          </p:nvCxnSpPr>
          <p:spPr>
            <a:xfrm flipV="1">
              <a:off x="8088977" y="4551280"/>
              <a:ext cx="1681403" cy="1017886"/>
            </a:xfrm>
            <a:prstGeom prst="straightConnector1">
              <a:avLst/>
            </a:prstGeom>
            <a:ln w="254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0079530-A593-2B44-BD83-E13E9E731EA2}"/>
                </a:ext>
              </a:extLst>
            </p:cNvPr>
            <p:cNvCxnSpPr>
              <a:cxnSpLocks/>
            </p:cNvCxnSpPr>
            <p:nvPr/>
          </p:nvCxnSpPr>
          <p:spPr>
            <a:xfrm>
              <a:off x="3764117" y="3955621"/>
              <a:ext cx="1384160" cy="0"/>
            </a:xfrm>
            <a:prstGeom prst="straightConnector1">
              <a:avLst/>
            </a:prstGeom>
            <a:ln w="50800">
              <a:solidFill>
                <a:schemeClr val="accent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97389E8-7C18-B043-8C85-C30A006E48D9}"/>
                </a:ext>
              </a:extLst>
            </p:cNvPr>
            <p:cNvSpPr txBox="1"/>
            <p:nvPr/>
          </p:nvSpPr>
          <p:spPr>
            <a:xfrm>
              <a:off x="316943" y="1810509"/>
              <a:ext cx="3291840" cy="36933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Aplicação de fórum monolítico</a:t>
              </a:r>
            </a:p>
          </p:txBody>
        </p:sp>
        <p:grpSp>
          <p:nvGrpSpPr>
            <p:cNvPr id="31" name="Group 30">
              <a:extLst>
                <a:ext uri="{FF2B5EF4-FFF2-40B4-BE49-F238E27FC236}">
                  <a16:creationId xmlns:a16="http://schemas.microsoft.com/office/drawing/2014/main" id="{2F3EE62C-9523-45A4-B36F-55437E1D8AD9}"/>
                </a:ext>
              </a:extLst>
            </p:cNvPr>
            <p:cNvGrpSpPr/>
            <p:nvPr/>
          </p:nvGrpSpPr>
          <p:grpSpPr>
            <a:xfrm>
              <a:off x="511785" y="2465077"/>
              <a:ext cx="2848131" cy="2968053"/>
              <a:chOff x="760725" y="2465077"/>
              <a:chExt cx="2848131" cy="2968053"/>
            </a:xfrm>
          </p:grpSpPr>
          <p:sp>
            <p:nvSpPr>
              <p:cNvPr id="34" name="Rectangle 33">
                <a:extLst>
                  <a:ext uri="{FF2B5EF4-FFF2-40B4-BE49-F238E27FC236}">
                    <a16:creationId xmlns:a16="http://schemas.microsoft.com/office/drawing/2014/main" id="{1A196C9D-1060-924C-A870-9201410A1C93}"/>
                  </a:ext>
                </a:extLst>
              </p:cNvPr>
              <p:cNvSpPr/>
              <p:nvPr/>
            </p:nvSpPr>
            <p:spPr>
              <a:xfrm>
                <a:off x="760725" y="2465077"/>
                <a:ext cx="2848131" cy="2968053"/>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37" name="Group 36">
                <a:extLst>
                  <a:ext uri="{FF2B5EF4-FFF2-40B4-BE49-F238E27FC236}">
                    <a16:creationId xmlns:a16="http://schemas.microsoft.com/office/drawing/2014/main" id="{BA231F64-EEC6-2944-910A-64E03E770954}"/>
                  </a:ext>
                </a:extLst>
              </p:cNvPr>
              <p:cNvGrpSpPr/>
              <p:nvPr/>
            </p:nvGrpSpPr>
            <p:grpSpPr>
              <a:xfrm>
                <a:off x="949350" y="2575168"/>
                <a:ext cx="2470878" cy="804145"/>
                <a:chOff x="1867525" y="3280183"/>
                <a:chExt cx="2470878" cy="804145"/>
              </a:xfrm>
            </p:grpSpPr>
            <p:sp>
              <p:nvSpPr>
                <p:cNvPr id="38" name="Rectangle 37">
                  <a:extLst>
                    <a:ext uri="{FF2B5EF4-FFF2-40B4-BE49-F238E27FC236}">
                      <a16:creationId xmlns:a16="http://schemas.microsoft.com/office/drawing/2014/main" id="{58358F14-A906-6F42-97E7-B7177E650709}"/>
                    </a:ext>
                  </a:extLst>
                </p:cNvPr>
                <p:cNvSpPr/>
                <p:nvPr/>
              </p:nvSpPr>
              <p:spPr>
                <a:xfrm>
                  <a:off x="1867525" y="3280183"/>
                  <a:ext cx="2470878" cy="804145"/>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39" name="Picture 38">
                  <a:extLst>
                    <a:ext uri="{FF2B5EF4-FFF2-40B4-BE49-F238E27FC236}">
                      <a16:creationId xmlns:a16="http://schemas.microsoft.com/office/drawing/2014/main" id="{BC9022A3-BD65-F94D-BE86-25F24EE1B8F3}"/>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1972457" y="3335356"/>
                  <a:ext cx="620842" cy="693798"/>
                </a:xfrm>
                <a:prstGeom prst="rect">
                  <a:avLst/>
                </a:prstGeom>
              </p:spPr>
            </p:pic>
            <p:sp>
              <p:nvSpPr>
                <p:cNvPr id="40" name="TextBox 39">
                  <a:extLst>
                    <a:ext uri="{FF2B5EF4-FFF2-40B4-BE49-F238E27FC236}">
                      <a16:creationId xmlns:a16="http://schemas.microsoft.com/office/drawing/2014/main" id="{A99E884E-96E0-0546-BCC3-6655D405CAAC}"/>
                    </a:ext>
                  </a:extLst>
                </p:cNvPr>
                <p:cNvSpPr txBox="1"/>
                <p:nvPr/>
              </p:nvSpPr>
              <p:spPr>
                <a:xfrm>
                  <a:off x="2832504" y="3504248"/>
                  <a:ext cx="1376582" cy="36901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Usuários</a:t>
                  </a:r>
                </a:p>
              </p:txBody>
            </p:sp>
          </p:grpSp>
          <p:grpSp>
            <p:nvGrpSpPr>
              <p:cNvPr id="41" name="Group 40">
                <a:extLst>
                  <a:ext uri="{FF2B5EF4-FFF2-40B4-BE49-F238E27FC236}">
                    <a16:creationId xmlns:a16="http://schemas.microsoft.com/office/drawing/2014/main" id="{7C9E8103-3A75-DC4C-AF60-55C8FE285E68}"/>
                  </a:ext>
                </a:extLst>
              </p:cNvPr>
              <p:cNvGrpSpPr/>
              <p:nvPr/>
            </p:nvGrpSpPr>
            <p:grpSpPr>
              <a:xfrm>
                <a:off x="949350" y="3543812"/>
                <a:ext cx="2470878" cy="804145"/>
                <a:chOff x="1867525" y="4248827"/>
                <a:chExt cx="2470878" cy="804145"/>
              </a:xfrm>
            </p:grpSpPr>
            <p:sp>
              <p:nvSpPr>
                <p:cNvPr id="42" name="Rectangle 41">
                  <a:extLst>
                    <a:ext uri="{FF2B5EF4-FFF2-40B4-BE49-F238E27FC236}">
                      <a16:creationId xmlns:a16="http://schemas.microsoft.com/office/drawing/2014/main" id="{0C2D06E6-B9A6-334B-9C55-B6D6BAFF981E}"/>
                    </a:ext>
                  </a:extLst>
                </p:cNvPr>
                <p:cNvSpPr/>
                <p:nvPr/>
              </p:nvSpPr>
              <p:spPr>
                <a:xfrm>
                  <a:off x="1867525" y="4248827"/>
                  <a:ext cx="2470878" cy="804145"/>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3" name="TextBox 42">
                  <a:extLst>
                    <a:ext uri="{FF2B5EF4-FFF2-40B4-BE49-F238E27FC236}">
                      <a16:creationId xmlns:a16="http://schemas.microsoft.com/office/drawing/2014/main" id="{E088ABA3-5179-6F45-98DE-8E007F767E41}"/>
                    </a:ext>
                  </a:extLst>
                </p:cNvPr>
                <p:cNvSpPr txBox="1"/>
                <p:nvPr/>
              </p:nvSpPr>
              <p:spPr>
                <a:xfrm>
                  <a:off x="2832504" y="4466393"/>
                  <a:ext cx="1376582" cy="36901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Tópicos</a:t>
                  </a:r>
                </a:p>
              </p:txBody>
            </p:sp>
          </p:grpSp>
          <p:grpSp>
            <p:nvGrpSpPr>
              <p:cNvPr id="44" name="Group 43">
                <a:extLst>
                  <a:ext uri="{FF2B5EF4-FFF2-40B4-BE49-F238E27FC236}">
                    <a16:creationId xmlns:a16="http://schemas.microsoft.com/office/drawing/2014/main" id="{D8CAF664-F469-CA48-9831-4D810FA7BA10}"/>
                  </a:ext>
                </a:extLst>
              </p:cNvPr>
              <p:cNvGrpSpPr/>
              <p:nvPr/>
            </p:nvGrpSpPr>
            <p:grpSpPr>
              <a:xfrm>
                <a:off x="949350" y="4512456"/>
                <a:ext cx="2470878" cy="804145"/>
                <a:chOff x="1867525" y="5217471"/>
                <a:chExt cx="2470878" cy="804145"/>
              </a:xfrm>
            </p:grpSpPr>
            <p:sp>
              <p:nvSpPr>
                <p:cNvPr id="45" name="Rectangle 44">
                  <a:extLst>
                    <a:ext uri="{FF2B5EF4-FFF2-40B4-BE49-F238E27FC236}">
                      <a16:creationId xmlns:a16="http://schemas.microsoft.com/office/drawing/2014/main" id="{92E9A702-16D3-2143-AC3A-A625C0F42782}"/>
                    </a:ext>
                  </a:extLst>
                </p:cNvPr>
                <p:cNvSpPr/>
                <p:nvPr/>
              </p:nvSpPr>
              <p:spPr>
                <a:xfrm>
                  <a:off x="1867525" y="5217471"/>
                  <a:ext cx="2470878" cy="804145"/>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46" name="Picture 45">
                  <a:extLst>
                    <a:ext uri="{FF2B5EF4-FFF2-40B4-BE49-F238E27FC236}">
                      <a16:creationId xmlns:a16="http://schemas.microsoft.com/office/drawing/2014/main" id="{90212D61-3C4E-2A45-B2BB-33C41EC99884}"/>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1940611" y="5276038"/>
                  <a:ext cx="687010" cy="687010"/>
                </a:xfrm>
                <a:prstGeom prst="rect">
                  <a:avLst/>
                </a:prstGeom>
              </p:spPr>
            </p:pic>
            <p:sp>
              <p:nvSpPr>
                <p:cNvPr id="47" name="TextBox 46">
                  <a:extLst>
                    <a:ext uri="{FF2B5EF4-FFF2-40B4-BE49-F238E27FC236}">
                      <a16:creationId xmlns:a16="http://schemas.microsoft.com/office/drawing/2014/main" id="{0477CFB1-3537-1E4C-A857-A236BF041F4F}"/>
                    </a:ext>
                  </a:extLst>
                </p:cNvPr>
                <p:cNvSpPr txBox="1"/>
                <p:nvPr/>
              </p:nvSpPr>
              <p:spPr>
                <a:xfrm>
                  <a:off x="2832504" y="5435037"/>
                  <a:ext cx="1376582" cy="36901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Mensagens</a:t>
                  </a:r>
                </a:p>
              </p:txBody>
            </p:sp>
          </p:grpSp>
          <p:pic>
            <p:nvPicPr>
              <p:cNvPr id="48" name="Picture 47">
                <a:extLst>
                  <a:ext uri="{FF2B5EF4-FFF2-40B4-BE49-F238E27FC236}">
                    <a16:creationId xmlns:a16="http://schemas.microsoft.com/office/drawing/2014/main" id="{3A18365D-713A-A14A-B8CF-949C95B55772}"/>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1022437" y="3583882"/>
                <a:ext cx="724003" cy="724003"/>
              </a:xfrm>
              <a:prstGeom prst="rect">
                <a:avLst/>
              </a:prstGeom>
            </p:spPr>
          </p:pic>
        </p:grpSp>
        <p:cxnSp>
          <p:nvCxnSpPr>
            <p:cNvPr id="50" name="Straight Arrow Connector 49">
              <a:extLst>
                <a:ext uri="{FF2B5EF4-FFF2-40B4-BE49-F238E27FC236}">
                  <a16:creationId xmlns:a16="http://schemas.microsoft.com/office/drawing/2014/main" id="{0C9E1165-B9BF-4723-8445-057718AEE31A}"/>
                </a:ext>
              </a:extLst>
            </p:cNvPr>
            <p:cNvCxnSpPr>
              <a:cxnSpLocks/>
            </p:cNvCxnSpPr>
            <p:nvPr/>
          </p:nvCxnSpPr>
          <p:spPr>
            <a:xfrm>
              <a:off x="3764117" y="3956920"/>
              <a:ext cx="1384160" cy="1669341"/>
            </a:xfrm>
            <a:prstGeom prst="straightConnector1">
              <a:avLst/>
            </a:prstGeom>
            <a:ln w="50800">
              <a:solidFill>
                <a:schemeClr val="accent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3BA26CB-37B7-4114-8B26-136ADED5F2F3}"/>
                </a:ext>
              </a:extLst>
            </p:cNvPr>
            <p:cNvCxnSpPr>
              <a:cxnSpLocks/>
            </p:cNvCxnSpPr>
            <p:nvPr/>
          </p:nvCxnSpPr>
          <p:spPr>
            <a:xfrm flipV="1">
              <a:off x="3764117" y="2330681"/>
              <a:ext cx="1384160" cy="1624940"/>
            </a:xfrm>
            <a:prstGeom prst="straightConnector1">
              <a:avLst/>
            </a:prstGeom>
            <a:ln w="50800">
              <a:solidFill>
                <a:schemeClr val="accent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407C07A-D39B-4F37-8225-BEB89CD75BFF}"/>
                </a:ext>
              </a:extLst>
            </p:cNvPr>
            <p:cNvSpPr txBox="1"/>
            <p:nvPr/>
          </p:nvSpPr>
          <p:spPr>
            <a:xfrm>
              <a:off x="8088977" y="1334040"/>
              <a:ext cx="2009316"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Enviar imagens para o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ECR</a:t>
              </a:r>
            </a:p>
          </p:txBody>
        </p:sp>
        <p:sp>
          <p:nvSpPr>
            <p:cNvPr id="52" name="TextBox 51">
              <a:extLst>
                <a:ext uri="{FF2B5EF4-FFF2-40B4-BE49-F238E27FC236}">
                  <a16:creationId xmlns:a16="http://schemas.microsoft.com/office/drawing/2014/main" id="{3172D6AD-2B64-40A3-942A-89D77DF64035}"/>
                </a:ext>
              </a:extLst>
            </p:cNvPr>
            <p:cNvSpPr txBox="1"/>
            <p:nvPr/>
          </p:nvSpPr>
          <p:spPr>
            <a:xfrm>
              <a:off x="3627623" y="1334040"/>
              <a:ext cx="199047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Criar imagem para cada serviço</a:t>
              </a:r>
            </a:p>
          </p:txBody>
        </p:sp>
        <p:pic>
          <p:nvPicPr>
            <p:cNvPr id="53" name="Graphic 52">
              <a:extLst>
                <a:ext uri="{FF2B5EF4-FFF2-40B4-BE49-F238E27FC236}">
                  <a16:creationId xmlns:a16="http://schemas.microsoft.com/office/drawing/2014/main" id="{E3528BFA-3974-4E4D-834C-344BF59B4B51}"/>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508600" y="1705052"/>
              <a:ext cx="469900" cy="469900"/>
            </a:xfrm>
            <a:prstGeom prst="rect">
              <a:avLst/>
            </a:prstGeom>
          </p:spPr>
        </p:pic>
        <p:pic>
          <p:nvPicPr>
            <p:cNvPr id="54" name="Graphic 53">
              <a:extLst>
                <a:ext uri="{FF2B5EF4-FFF2-40B4-BE49-F238E27FC236}">
                  <a16:creationId xmlns:a16="http://schemas.microsoft.com/office/drawing/2014/main" id="{4462C1FB-2C65-4F01-8F62-D715EEEBBC83}"/>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508600" y="3306781"/>
              <a:ext cx="469900" cy="469900"/>
            </a:xfrm>
            <a:prstGeom prst="rect">
              <a:avLst/>
            </a:prstGeom>
          </p:spPr>
        </p:pic>
        <p:pic>
          <p:nvPicPr>
            <p:cNvPr id="55" name="Graphic 54">
              <a:extLst>
                <a:ext uri="{FF2B5EF4-FFF2-40B4-BE49-F238E27FC236}">
                  <a16:creationId xmlns:a16="http://schemas.microsoft.com/office/drawing/2014/main" id="{5EFB9FB4-A9D1-4889-A7FF-90FE0667C898}"/>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508600" y="4932143"/>
              <a:ext cx="469900" cy="469900"/>
            </a:xfrm>
            <a:prstGeom prst="rect">
              <a:avLst/>
            </a:prstGeom>
          </p:spPr>
        </p:pic>
      </p:grpSp>
    </p:spTree>
    <p:custDataLst>
      <p:tags r:id="rId1"/>
    </p:custDataLst>
    <p:extLst>
      <p:ext uri="{BB962C8B-B14F-4D97-AF65-F5344CB8AC3E}">
        <p14:creationId xmlns:p14="http://schemas.microsoft.com/office/powerpoint/2010/main" val="195622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Visão geral do módulo</a:t>
            </a:r>
          </a:p>
        </p:txBody>
      </p:sp>
      <p:sp>
        <p:nvSpPr>
          <p:cNvPr id="5" name="Content Placeholder 4"/>
          <p:cNvSpPr>
            <a:spLocks noGrp="1"/>
          </p:cNvSpPr>
          <p:nvPr>
            <p:ph idx="1"/>
          </p:nvPr>
        </p:nvSpPr>
        <p:spPr>
          <a:xfrm>
            <a:off x="419100" y="1492636"/>
            <a:ext cx="5504688" cy="4648788"/>
          </a:xfrm>
        </p:spPr>
        <p:txBody>
          <a:bodyPr rtlCol="0">
            <a:noAutofit/>
          </a:bodyPr>
          <a:lstStyle/>
          <a:p>
            <a:pPr marL="0" indent="0" rtl="0">
              <a:spcBef>
                <a:spcPts val="1500"/>
              </a:spcBef>
              <a:buNone/>
            </a:pPr>
            <a:r>
              <a:rPr lang="pt-BR" sz="2000" dirty="0">
                <a:latin typeface="Amazon Ember" panose="020B0603020204020204" pitchFamily="34" charset="0"/>
                <a:ea typeface="Amazon Ember" panose="020B0603020204020204" pitchFamily="34" charset="0"/>
                <a:cs typeface="Amazon Ember" panose="020B0603020204020204" pitchFamily="34" charset="0"/>
              </a:rPr>
              <a:t>Seções</a:t>
            </a:r>
          </a:p>
          <a:p>
            <a:pPr marL="457200" indent="-457200" rtl="0">
              <a:spcBef>
                <a:spcPts val="1500"/>
              </a:spcBef>
              <a:buFont typeface="+mj-lt"/>
              <a:buAutoNum type="arabicPeriod"/>
            </a:pPr>
            <a:r>
              <a:rPr lang="pt-BR" sz="1800" dirty="0">
                <a:latin typeface="+mn-lt"/>
              </a:rPr>
              <a:t>Necessidade arquitetônica</a:t>
            </a:r>
          </a:p>
          <a:p>
            <a:pPr marL="457200" indent="-457200" rtl="0">
              <a:spcBef>
                <a:spcPts val="1500"/>
              </a:spcBef>
              <a:buFont typeface="+mj-lt"/>
              <a:buAutoNum type="arabicPeriod"/>
            </a:pPr>
            <a:r>
              <a:rPr lang="pt-BR" sz="1800" dirty="0">
                <a:latin typeface="+mn-lt"/>
              </a:rPr>
              <a:t>Introdução aos </a:t>
            </a:r>
            <a:r>
              <a:rPr lang="pt-BR" sz="1800" dirty="0" err="1">
                <a:latin typeface="+mn-lt"/>
              </a:rPr>
              <a:t>microsserviços</a:t>
            </a:r>
            <a:endParaRPr lang="pt-BR" sz="1800" dirty="0">
              <a:latin typeface="+mn-lt"/>
            </a:endParaRPr>
          </a:p>
          <a:p>
            <a:pPr marL="457200" indent="-457200" rtl="0">
              <a:spcBef>
                <a:spcPts val="1500"/>
              </a:spcBef>
              <a:buFont typeface="+mj-lt"/>
              <a:buAutoNum type="arabicPeriod"/>
            </a:pPr>
            <a:r>
              <a:rPr lang="pt-BR" sz="1800" dirty="0">
                <a:latin typeface="+mn-lt"/>
              </a:rPr>
              <a:t>Criar aplicações de </a:t>
            </a:r>
            <a:r>
              <a:rPr lang="pt-BR" sz="1800" dirty="0" err="1">
                <a:latin typeface="+mn-lt"/>
              </a:rPr>
              <a:t>microsserviços</a:t>
            </a:r>
            <a:r>
              <a:rPr lang="pt-BR" sz="1800" dirty="0">
                <a:latin typeface="+mn-lt"/>
              </a:rPr>
              <a:t> com </a:t>
            </a:r>
            <a:r>
              <a:rPr lang="pt-BR" sz="1800" dirty="0" smtClean="0">
                <a:latin typeface="+mn-lt"/>
              </a:rPr>
              <a:t/>
            </a:r>
            <a:br>
              <a:rPr lang="pt-BR" sz="1800" dirty="0" smtClean="0">
                <a:latin typeface="+mn-lt"/>
              </a:rPr>
            </a:br>
            <a:r>
              <a:rPr lang="pt-BR" sz="1800" dirty="0" smtClean="0">
                <a:latin typeface="+mn-lt"/>
              </a:rPr>
              <a:t>os </a:t>
            </a:r>
            <a:r>
              <a:rPr lang="pt-BR" sz="1800" dirty="0">
                <a:latin typeface="+mn-lt"/>
              </a:rPr>
              <a:t>serviços de contêiner da AWS</a:t>
            </a:r>
          </a:p>
          <a:p>
            <a:pPr marL="457200" indent="-457200" rtl="0">
              <a:spcBef>
                <a:spcPts val="1500"/>
              </a:spcBef>
              <a:buFont typeface="+mj-lt"/>
              <a:buAutoNum type="arabicPeriod"/>
            </a:pPr>
            <a:r>
              <a:rPr lang="pt-BR" sz="1800" dirty="0">
                <a:latin typeface="+mn-lt"/>
              </a:rPr>
              <a:t>Introdução a arquiteturas sem servidor</a:t>
            </a:r>
          </a:p>
          <a:p>
            <a:pPr marL="457200" indent="-457200" rtl="0">
              <a:spcBef>
                <a:spcPts val="1500"/>
              </a:spcBef>
              <a:buFont typeface="+mj-lt"/>
              <a:buAutoNum type="arabicPeriod"/>
            </a:pPr>
            <a:r>
              <a:rPr lang="pt-BR" sz="1800" dirty="0">
                <a:latin typeface="+mn-lt"/>
              </a:rPr>
              <a:t>Criar arquiteturas sem servidor com o </a:t>
            </a:r>
            <a:r>
              <a:rPr lang="pt-BR" sz="1800" dirty="0" smtClean="0">
                <a:latin typeface="+mn-lt"/>
              </a:rPr>
              <a:t/>
            </a:r>
            <a:br>
              <a:rPr lang="pt-BR" sz="1800" dirty="0" smtClean="0">
                <a:latin typeface="+mn-lt"/>
              </a:rPr>
            </a:br>
            <a:r>
              <a:rPr lang="pt-BR" sz="1800" dirty="0" smtClean="0">
                <a:latin typeface="+mn-lt"/>
              </a:rPr>
              <a:t>AWS </a:t>
            </a:r>
            <a:r>
              <a:rPr lang="pt-BR" sz="1800" dirty="0">
                <a:latin typeface="+mn-lt"/>
              </a:rPr>
              <a:t>Lambda</a:t>
            </a:r>
          </a:p>
          <a:p>
            <a:pPr marL="457200" indent="-457200" rtl="0">
              <a:spcBef>
                <a:spcPts val="1500"/>
              </a:spcBef>
              <a:buFont typeface="+mj-lt"/>
              <a:buAutoNum type="arabicPeriod"/>
            </a:pPr>
            <a:r>
              <a:rPr lang="pt-BR" sz="1800" dirty="0">
                <a:latin typeface="+mn-lt"/>
              </a:rPr>
              <a:t>Estender arquiteturas sem servidor com </a:t>
            </a:r>
            <a:r>
              <a:rPr lang="pt-BR" sz="1800" dirty="0" smtClean="0">
                <a:latin typeface="+mn-lt"/>
              </a:rPr>
              <a:t/>
            </a:r>
            <a:br>
              <a:rPr lang="pt-BR" sz="1800" dirty="0" smtClean="0">
                <a:latin typeface="+mn-lt"/>
              </a:rPr>
            </a:br>
            <a:r>
              <a:rPr lang="pt-BR" sz="1800" dirty="0" smtClean="0">
                <a:latin typeface="+mn-lt"/>
              </a:rPr>
              <a:t>o </a:t>
            </a:r>
            <a:r>
              <a:rPr lang="pt-BR" sz="1800" dirty="0" err="1">
                <a:latin typeface="+mn-lt"/>
              </a:rPr>
              <a:t>Amazon</a:t>
            </a:r>
            <a:r>
              <a:rPr lang="pt-BR" sz="1800" dirty="0">
                <a:latin typeface="+mn-lt"/>
              </a:rPr>
              <a:t> API Gateway</a:t>
            </a:r>
          </a:p>
          <a:p>
            <a:pPr marL="457200" indent="-457200" rtl="0">
              <a:spcBef>
                <a:spcPts val="1500"/>
              </a:spcBef>
              <a:buFont typeface="+mj-lt"/>
              <a:buAutoNum type="arabicPeriod"/>
            </a:pPr>
            <a:r>
              <a:rPr lang="pt-BR" sz="1800" dirty="0">
                <a:latin typeface="+mn-lt"/>
              </a:rPr>
              <a:t>Orquestrar </a:t>
            </a:r>
            <a:r>
              <a:rPr lang="pt-BR" sz="1800" dirty="0" err="1">
                <a:latin typeface="+mn-lt"/>
              </a:rPr>
              <a:t>microsserviços</a:t>
            </a:r>
            <a:r>
              <a:rPr lang="pt-BR" sz="1800" dirty="0">
                <a:latin typeface="+mn-lt"/>
              </a:rPr>
              <a:t> com o </a:t>
            </a:r>
            <a:r>
              <a:rPr lang="pt-BR" sz="1800" dirty="0" smtClean="0">
                <a:latin typeface="+mn-lt"/>
              </a:rPr>
              <a:t/>
            </a:r>
            <a:br>
              <a:rPr lang="pt-BR" sz="1800" dirty="0" smtClean="0">
                <a:latin typeface="+mn-lt"/>
              </a:rPr>
            </a:br>
            <a:r>
              <a:rPr lang="pt-BR" sz="1800" dirty="0" smtClean="0">
                <a:latin typeface="+mn-lt"/>
              </a:rPr>
              <a:t>AWS </a:t>
            </a:r>
            <a:r>
              <a:rPr lang="pt-BR" sz="1800" dirty="0" err="1">
                <a:latin typeface="+mn-lt"/>
              </a:rPr>
              <a:t>Step</a:t>
            </a:r>
            <a:r>
              <a:rPr lang="pt-BR" sz="1800" dirty="0">
                <a:latin typeface="+mn-lt"/>
              </a:rPr>
              <a:t> </a:t>
            </a:r>
            <a:r>
              <a:rPr lang="pt-BR" sz="1800" dirty="0" err="1">
                <a:latin typeface="+mn-lt"/>
              </a:rPr>
              <a:t>Functions</a:t>
            </a:r>
            <a:endParaRPr lang="pt-BR" sz="1800"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492636"/>
            <a:ext cx="5504688" cy="4648788"/>
          </a:xfrm>
        </p:spPr>
        <p:txBody>
          <a:bodyPr rtlCol="0"/>
          <a:lstStyle/>
          <a:p>
            <a:pPr marL="0" indent="0" rtl="0">
              <a:buNone/>
            </a:pPr>
            <a:r>
              <a:rPr lang="pt-BR" sz="2000">
                <a:latin typeface="Amazon Ember" panose="020B0603020204020204" pitchFamily="34" charset="0"/>
                <a:ea typeface="Amazon Ember" panose="020B0603020204020204" pitchFamily="34" charset="0"/>
                <a:cs typeface="Amazon Ember" panose="020B0603020204020204" pitchFamily="34" charset="0"/>
              </a:rPr>
              <a:t>Demonstrações</a:t>
            </a:r>
          </a:p>
          <a:p>
            <a:pPr rtl="0"/>
            <a:r>
              <a:rPr lang="pt-BR" sz="1800"/>
              <a:t>Criar uma função do AWS Lambda</a:t>
            </a:r>
          </a:p>
          <a:p>
            <a:pPr rtl="0"/>
            <a:r>
              <a:rPr lang="pt-BR" sz="1800"/>
              <a:t>Usar o AWS Lambda com o Amazon S3</a:t>
            </a:r>
          </a:p>
          <a:p>
            <a:pPr marL="0" indent="0" rtl="0">
              <a:buNone/>
            </a:pPr>
            <a:endParaRPr lang="en-US" sz="1800" b="1" dirty="0">
              <a:latin typeface="+mn-lt"/>
            </a:endParaRPr>
          </a:p>
          <a:p>
            <a:pPr marL="0" indent="0" rtl="0">
              <a:buNone/>
            </a:pPr>
            <a:r>
              <a:rPr lang="pt-BR" sz="2000">
                <a:latin typeface="Amazon Ember" panose="020B0603020204020204" pitchFamily="34" charset="0"/>
                <a:ea typeface="Amazon Ember" panose="020B0603020204020204" pitchFamily="34" charset="0"/>
                <a:cs typeface="Amazon Ember" panose="020B0603020204020204" pitchFamily="34" charset="0"/>
              </a:rPr>
              <a:t>Laboratórios</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800">
                <a:latin typeface="+mn-lt"/>
              </a:rPr>
              <a:t>(Opcional) Laboratório guiado 1: Dividir uma aplicação monolítica Node.js em microsserviços</a:t>
            </a:r>
          </a:p>
          <a:p>
            <a:pPr rtl="0"/>
            <a:r>
              <a:rPr lang="pt-BR" sz="1800">
                <a:latin typeface="+mn-lt"/>
              </a:rPr>
              <a:t>Laboratório guiado 2: Implementar uma arquitetura sem servidor na AWS</a:t>
            </a:r>
          </a:p>
          <a:p>
            <a:pPr rtl="0"/>
            <a:r>
              <a:rPr lang="pt-BR" sz="1800">
                <a:latin typeface="+mn-lt"/>
              </a:rPr>
              <a:t>Laboratório de desafio: Implementar uma arquitetura sem servidor para a cafeteria </a:t>
            </a:r>
          </a:p>
          <a:p>
            <a:pPr marL="0" indent="0" rtl="0">
              <a:buNone/>
            </a:pPr>
            <a:endParaRPr lang="en-US" sz="1800" dirty="0">
              <a:latin typeface="+mn-lt"/>
            </a:endParaRPr>
          </a:p>
          <a:p>
            <a:pPr rtl="0"/>
            <a:endParaRPr lang="en-US" sz="16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 xmlns:adec="http://schemas.microsoft.com/office/drawing/2017/decorative" val="0"/>
              </a:ext>
            </a:extLst>
          </p:cNvPr>
          <p:cNvGrpSpPr/>
          <p:nvPr/>
        </p:nvGrpSpPr>
        <p:grpSpPr>
          <a:xfrm>
            <a:off x="6246312" y="5655754"/>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pPr rtl="0"/>
              <a:r>
                <a:rPr lang="pt-BR" sz="2000" b="1">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7D7B-8AA8-E543-AB9F-6756127B5657}"/>
              </a:ext>
            </a:extLst>
          </p:cNvPr>
          <p:cNvSpPr>
            <a:spLocks noGrp="1"/>
          </p:cNvSpPr>
          <p:nvPr>
            <p:ph type="title"/>
          </p:nvPr>
        </p:nvSpPr>
        <p:spPr/>
        <p:txBody>
          <a:bodyPr rtlCol="0">
            <a:noAutofit/>
          </a:bodyPr>
          <a:lstStyle/>
          <a:p>
            <a:pPr rtl="0"/>
            <a:r>
              <a:rPr lang="pt-BR" sz="3200" dirty="0"/>
              <a:t>Decompor monólitos – Etapa 2: Criar definição </a:t>
            </a:r>
            <a:r>
              <a:rPr lang="pt-BR" sz="3200" dirty="0" smtClean="0"/>
              <a:t/>
            </a:r>
            <a:br>
              <a:rPr lang="pt-BR" sz="3200" dirty="0" smtClean="0"/>
            </a:br>
            <a:r>
              <a:rPr lang="pt-BR" sz="3200" dirty="0" smtClean="0"/>
              <a:t>de </a:t>
            </a:r>
            <a:r>
              <a:rPr lang="pt-BR" sz="3200" dirty="0"/>
              <a:t>tarefa de serviço e grupos de destino</a:t>
            </a:r>
          </a:p>
        </p:txBody>
      </p:sp>
      <p:sp>
        <p:nvSpPr>
          <p:cNvPr id="100" name="Rectangle 99">
            <a:extLst>
              <a:ext uri="{FF2B5EF4-FFF2-40B4-BE49-F238E27FC236}">
                <a16:creationId xmlns:a16="http://schemas.microsoft.com/office/drawing/2014/main" id="{02AAC1CD-5CA1-4CFF-A89E-5DC5995A4958}"/>
              </a:ext>
            </a:extLst>
          </p:cNvPr>
          <p:cNvSpPr/>
          <p:nvPr/>
        </p:nvSpPr>
        <p:spPr>
          <a:xfrm>
            <a:off x="228600" y="1874147"/>
            <a:ext cx="4600314" cy="268614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r>
              <a:rPr lang="pt-BR" dirty="0">
                <a:solidFill>
                  <a:schemeClr val="tx1"/>
                </a:solidFill>
                <a:latin typeface="Amazon Ember" panose="020B0603020204020204"/>
              </a:rPr>
              <a:t>Definição de tarefa de serviço</a:t>
            </a:r>
          </a:p>
          <a:p>
            <a:pPr marL="285750" indent="-285750" rtl="0">
              <a:buFont typeface="Arial" panose="020B0604020202020204" pitchFamily="34" charset="0"/>
              <a:buChar char="•"/>
            </a:pPr>
            <a:r>
              <a:rPr lang="pt-BR" dirty="0">
                <a:solidFill>
                  <a:schemeClr val="tx1"/>
                </a:solidFill>
                <a:latin typeface="+mj-lt"/>
              </a:rPr>
              <a:t>Tipo de execução = [EC2 ou </a:t>
            </a:r>
            <a:r>
              <a:rPr lang="pt-BR" dirty="0" err="1">
                <a:solidFill>
                  <a:schemeClr val="tx1"/>
                </a:solidFill>
                <a:latin typeface="+mj-lt"/>
              </a:rPr>
              <a:t>Fargate</a:t>
            </a:r>
            <a:r>
              <a:rPr lang="pt-BR" dirty="0">
                <a:solidFill>
                  <a:schemeClr val="tx1"/>
                </a:solidFill>
                <a:latin typeface="+mj-lt"/>
              </a:rPr>
              <a:t>]</a:t>
            </a:r>
          </a:p>
          <a:p>
            <a:pPr marL="285750" indent="-285750" rtl="0">
              <a:buFont typeface="Arial" panose="020B0604020202020204" pitchFamily="34" charset="0"/>
              <a:buChar char="•"/>
            </a:pPr>
            <a:r>
              <a:rPr lang="pt-BR" dirty="0">
                <a:solidFill>
                  <a:schemeClr val="tx1"/>
                </a:solidFill>
                <a:latin typeface="+mj-lt"/>
              </a:rPr>
              <a:t>Nome = [</a:t>
            </a:r>
            <a:r>
              <a:rPr lang="pt-BR" dirty="0" err="1">
                <a:solidFill>
                  <a:schemeClr val="tx1"/>
                </a:solidFill>
                <a:latin typeface="+mj-lt"/>
              </a:rPr>
              <a:t>service-name</a:t>
            </a:r>
            <a:r>
              <a:rPr lang="pt-BR" dirty="0">
                <a:solidFill>
                  <a:schemeClr val="tx1"/>
                </a:solidFill>
                <a:latin typeface="+mj-lt"/>
              </a:rPr>
              <a:t>]</a:t>
            </a:r>
          </a:p>
          <a:p>
            <a:pPr marL="285750" indent="-285750" rtl="0">
              <a:buFont typeface="Arial" panose="020B0604020202020204" pitchFamily="34" charset="0"/>
              <a:buChar char="•"/>
            </a:pPr>
            <a:r>
              <a:rPr lang="pt-BR" dirty="0">
                <a:solidFill>
                  <a:schemeClr val="tx1"/>
                </a:solidFill>
                <a:latin typeface="+mj-lt"/>
              </a:rPr>
              <a:t>Imagem = [</a:t>
            </a:r>
            <a:r>
              <a:rPr lang="pt-BR" dirty="0" err="1">
                <a:solidFill>
                  <a:schemeClr val="tx1"/>
                </a:solidFill>
                <a:latin typeface="+mj-lt"/>
              </a:rPr>
              <a:t>service</a:t>
            </a:r>
            <a:r>
              <a:rPr lang="pt-BR" dirty="0">
                <a:solidFill>
                  <a:schemeClr val="tx1"/>
                </a:solidFill>
                <a:latin typeface="+mj-lt"/>
              </a:rPr>
              <a:t> ECR </a:t>
            </a:r>
            <a:r>
              <a:rPr lang="pt-BR" dirty="0" err="1" smtClean="0">
                <a:solidFill>
                  <a:schemeClr val="tx1"/>
                </a:solidFill>
                <a:latin typeface="+mj-lt"/>
              </a:rPr>
              <a:t>repo</a:t>
            </a:r>
            <a:r>
              <a:rPr lang="pt-BR" dirty="0" smtClean="0">
                <a:solidFill>
                  <a:schemeClr val="tx1"/>
                </a:solidFill>
                <a:latin typeface="+mj-lt"/>
              </a:rPr>
              <a:t> </a:t>
            </a:r>
            <a:r>
              <a:rPr lang="pt-BR" dirty="0">
                <a:solidFill>
                  <a:schemeClr val="tx1"/>
                </a:solidFill>
                <a:latin typeface="+mj-lt"/>
              </a:rPr>
              <a:t>URL]:</a:t>
            </a:r>
            <a:r>
              <a:rPr lang="pt-BR" dirty="0" err="1">
                <a:solidFill>
                  <a:schemeClr val="tx1"/>
                </a:solidFill>
                <a:latin typeface="+mj-lt"/>
              </a:rPr>
              <a:t>version</a:t>
            </a:r>
            <a:endParaRPr lang="pt-BR" dirty="0">
              <a:solidFill>
                <a:schemeClr val="tx1"/>
              </a:solidFill>
              <a:latin typeface="+mj-lt"/>
            </a:endParaRPr>
          </a:p>
          <a:p>
            <a:pPr marL="285750" indent="-285750" rtl="0">
              <a:buFont typeface="Arial" panose="020B0604020202020204" pitchFamily="34" charset="0"/>
              <a:buChar char="•"/>
            </a:pPr>
            <a:r>
              <a:rPr lang="pt-BR" dirty="0">
                <a:solidFill>
                  <a:schemeClr val="tx1"/>
                </a:solidFill>
                <a:latin typeface="+mj-lt"/>
              </a:rPr>
              <a:t>CPU = [256]</a:t>
            </a:r>
          </a:p>
          <a:p>
            <a:pPr marL="285750" indent="-285750" rtl="0">
              <a:buFont typeface="Arial" panose="020B0604020202020204" pitchFamily="34" charset="0"/>
              <a:buChar char="•"/>
            </a:pPr>
            <a:r>
              <a:rPr lang="pt-BR" dirty="0">
                <a:solidFill>
                  <a:schemeClr val="tx1"/>
                </a:solidFill>
                <a:latin typeface="+mj-lt"/>
              </a:rPr>
              <a:t>Memória = [256]</a:t>
            </a:r>
          </a:p>
          <a:p>
            <a:pPr marL="285750" indent="-285750" rtl="0">
              <a:buFont typeface="Arial" panose="020B0604020202020204" pitchFamily="34" charset="0"/>
              <a:buChar char="•"/>
            </a:pPr>
            <a:r>
              <a:rPr lang="pt-BR" dirty="0">
                <a:solidFill>
                  <a:schemeClr val="tx1"/>
                </a:solidFill>
                <a:latin typeface="+mj-lt"/>
              </a:rPr>
              <a:t>Porta do contêiner = [3000]</a:t>
            </a:r>
          </a:p>
          <a:p>
            <a:pPr marL="285750" indent="-285750" rtl="0">
              <a:buFont typeface="Arial" panose="020B0604020202020204" pitchFamily="34" charset="0"/>
              <a:buChar char="•"/>
            </a:pPr>
            <a:r>
              <a:rPr lang="pt-BR" dirty="0">
                <a:solidFill>
                  <a:schemeClr val="tx1"/>
                </a:solidFill>
                <a:latin typeface="+mj-lt"/>
              </a:rPr>
              <a:t>Porta do host = [0]</a:t>
            </a:r>
          </a:p>
        </p:txBody>
      </p:sp>
      <p:sp>
        <p:nvSpPr>
          <p:cNvPr id="111" name="Rectangle 110">
            <a:extLst>
              <a:ext uri="{FF2B5EF4-FFF2-40B4-BE49-F238E27FC236}">
                <a16:creationId xmlns:a16="http://schemas.microsoft.com/office/drawing/2014/main" id="{03A53555-6D3D-489A-BF50-A755B3C675EE}"/>
              </a:ext>
            </a:extLst>
          </p:cNvPr>
          <p:cNvSpPr/>
          <p:nvPr/>
        </p:nvSpPr>
        <p:spPr>
          <a:xfrm>
            <a:off x="1032861" y="4685580"/>
            <a:ext cx="2959471" cy="174254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r>
              <a:rPr lang="pt-BR">
                <a:solidFill>
                  <a:schemeClr val="tx1"/>
                </a:solidFill>
                <a:latin typeface="Amazon Ember" panose="020B0603020204020204"/>
              </a:rPr>
              <a:t>Grupo de destino de serviço</a:t>
            </a:r>
          </a:p>
          <a:p>
            <a:pPr marL="285750" indent="-285750" rtl="0">
              <a:buFont typeface="Arial" panose="020B0604020202020204" pitchFamily="34" charset="0"/>
              <a:buChar char="•"/>
            </a:pPr>
            <a:r>
              <a:rPr lang="pt-BR">
                <a:solidFill>
                  <a:schemeClr val="tx1"/>
                </a:solidFill>
                <a:latin typeface="+mj-lt"/>
              </a:rPr>
              <a:t>Nome = [service-name]</a:t>
            </a:r>
          </a:p>
          <a:p>
            <a:pPr marL="285750" indent="-285750" rtl="0">
              <a:buFont typeface="Arial" panose="020B0604020202020204" pitchFamily="34" charset="0"/>
              <a:buChar char="•"/>
            </a:pPr>
            <a:r>
              <a:rPr lang="pt-BR">
                <a:solidFill>
                  <a:schemeClr val="tx1"/>
                </a:solidFill>
                <a:latin typeface="+mj-lt"/>
              </a:rPr>
              <a:t>Protocolo = [HTTP]</a:t>
            </a:r>
          </a:p>
          <a:p>
            <a:pPr marL="285750" indent="-285750" rtl="0">
              <a:buFont typeface="Arial" panose="020B0604020202020204" pitchFamily="34" charset="0"/>
              <a:buChar char="•"/>
            </a:pPr>
            <a:r>
              <a:rPr lang="pt-BR">
                <a:solidFill>
                  <a:schemeClr val="tx1"/>
                </a:solidFill>
                <a:latin typeface="+mj-lt"/>
              </a:rPr>
              <a:t>Porta = [80]</a:t>
            </a:r>
          </a:p>
          <a:p>
            <a:pPr marL="285750" indent="-285750" rtl="0">
              <a:buFont typeface="Arial" panose="020B0604020202020204" pitchFamily="34" charset="0"/>
              <a:buChar char="•"/>
            </a:pPr>
            <a:r>
              <a:rPr lang="pt-BR">
                <a:solidFill>
                  <a:schemeClr val="tx1"/>
                </a:solidFill>
                <a:latin typeface="+mj-lt"/>
              </a:rPr>
              <a:t>VPC = [vpc-name]</a:t>
            </a:r>
          </a:p>
        </p:txBody>
      </p:sp>
      <p:grpSp>
        <p:nvGrpSpPr>
          <p:cNvPr id="10" name="Group 9" descr="Amazon ECS deploys each service into its own container across an ECS cluster. The target group tracks the instances and ports of each container that is running for that service.&#10;">
            <a:extLst>
              <a:ext uri="{FF2B5EF4-FFF2-40B4-BE49-F238E27FC236}">
                <a16:creationId xmlns:a16="http://schemas.microsoft.com/office/drawing/2014/main" id="{764D44D6-0E90-4DA6-97C4-B7A9995D135B}"/>
              </a:ext>
            </a:extLst>
          </p:cNvPr>
          <p:cNvGrpSpPr/>
          <p:nvPr/>
        </p:nvGrpSpPr>
        <p:grpSpPr>
          <a:xfrm>
            <a:off x="4951275" y="1427923"/>
            <a:ext cx="6950496" cy="4959361"/>
            <a:chOff x="4951275" y="1427923"/>
            <a:chExt cx="6950496" cy="4959361"/>
          </a:xfrm>
        </p:grpSpPr>
        <p:grpSp>
          <p:nvGrpSpPr>
            <p:cNvPr id="21" name="Group 20">
              <a:extLst>
                <a:ext uri="{FF2B5EF4-FFF2-40B4-BE49-F238E27FC236}">
                  <a16:creationId xmlns:a16="http://schemas.microsoft.com/office/drawing/2014/main" id="{2136A78E-58C6-426F-964C-2717B009D9FA}"/>
                </a:ext>
              </a:extLst>
            </p:cNvPr>
            <p:cNvGrpSpPr/>
            <p:nvPr/>
          </p:nvGrpSpPr>
          <p:grpSpPr>
            <a:xfrm>
              <a:off x="9144314" y="2418598"/>
              <a:ext cx="2289236" cy="1619732"/>
              <a:chOff x="9108341" y="2114408"/>
              <a:chExt cx="2289236" cy="1619732"/>
            </a:xfrm>
          </p:grpSpPr>
          <p:grpSp>
            <p:nvGrpSpPr>
              <p:cNvPr id="64" name="Group 63">
                <a:extLst>
                  <a:ext uri="{FF2B5EF4-FFF2-40B4-BE49-F238E27FC236}">
                    <a16:creationId xmlns:a16="http://schemas.microsoft.com/office/drawing/2014/main" id="{F6697776-292E-B547-ACD5-9F0726294B73}"/>
                  </a:ext>
                </a:extLst>
              </p:cNvPr>
              <p:cNvGrpSpPr/>
              <p:nvPr/>
            </p:nvGrpSpPr>
            <p:grpSpPr>
              <a:xfrm>
                <a:off x="9108341" y="2114408"/>
                <a:ext cx="2289236" cy="1619732"/>
                <a:chOff x="9176988" y="2710755"/>
                <a:chExt cx="2289236" cy="1619732"/>
              </a:xfrm>
            </p:grpSpPr>
            <p:sp>
              <p:nvSpPr>
                <p:cNvPr id="58" name="Rounded Rectangle 57">
                  <a:extLst>
                    <a:ext uri="{FF2B5EF4-FFF2-40B4-BE49-F238E27FC236}">
                      <a16:creationId xmlns:a16="http://schemas.microsoft.com/office/drawing/2014/main" id="{043F3B06-C901-E14F-B008-55AD53FF54C0}"/>
                    </a:ext>
                  </a:extLst>
                </p:cNvPr>
                <p:cNvSpPr/>
                <p:nvPr/>
              </p:nvSpPr>
              <p:spPr>
                <a:xfrm>
                  <a:off x="9177930" y="2710755"/>
                  <a:ext cx="2287352" cy="1619732"/>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cxnSp>
              <p:nvCxnSpPr>
                <p:cNvPr id="60" name="Straight Connector 59">
                  <a:extLst>
                    <a:ext uri="{FF2B5EF4-FFF2-40B4-BE49-F238E27FC236}">
                      <a16:creationId xmlns:a16="http://schemas.microsoft.com/office/drawing/2014/main" id="{7232C07F-C6A9-A548-8525-09BFD32D521F}"/>
                    </a:ext>
                  </a:extLst>
                </p:cNvPr>
                <p:cNvCxnSpPr>
                  <a:cxnSpLocks/>
                  <a:endCxn id="58" idx="2"/>
                </p:cNvCxnSpPr>
                <p:nvPr/>
              </p:nvCxnSpPr>
              <p:spPr>
                <a:xfrm>
                  <a:off x="10321606" y="2710755"/>
                  <a:ext cx="0" cy="16197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AAF7BE4-9AA9-1C43-880E-8037412DF34E}"/>
                    </a:ext>
                  </a:extLst>
                </p:cNvPr>
                <p:cNvCxnSpPr>
                  <a:cxnSpLocks/>
                </p:cNvCxnSpPr>
                <p:nvPr/>
              </p:nvCxnSpPr>
              <p:spPr>
                <a:xfrm flipH="1">
                  <a:off x="9176988" y="3520621"/>
                  <a:ext cx="2289236"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1" name="Picture 70">
                <a:extLst>
                  <a:ext uri="{FF2B5EF4-FFF2-40B4-BE49-F238E27FC236}">
                    <a16:creationId xmlns:a16="http://schemas.microsoft.com/office/drawing/2014/main" id="{FD4FC988-57D7-5B48-B2F8-3B9CC5DB2F00}"/>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9461741" y="2298515"/>
                <a:ext cx="438760" cy="490319"/>
              </a:xfrm>
              <a:prstGeom prst="rect">
                <a:avLst/>
              </a:prstGeom>
              <a:solidFill>
                <a:schemeClr val="bg1"/>
              </a:solidFill>
            </p:spPr>
          </p:pic>
          <p:pic>
            <p:nvPicPr>
              <p:cNvPr id="73" name="Picture 72">
                <a:extLst>
                  <a:ext uri="{FF2B5EF4-FFF2-40B4-BE49-F238E27FC236}">
                    <a16:creationId xmlns:a16="http://schemas.microsoft.com/office/drawing/2014/main" id="{5A962347-8611-BC4F-8ED6-A53574EC025B}"/>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10533909" y="3045460"/>
                <a:ext cx="567538" cy="567538"/>
              </a:xfrm>
              <a:prstGeom prst="rect">
                <a:avLst/>
              </a:prstGeom>
            </p:spPr>
          </p:pic>
          <p:pic>
            <p:nvPicPr>
              <p:cNvPr id="75" name="Picture 74">
                <a:extLst>
                  <a:ext uri="{FF2B5EF4-FFF2-40B4-BE49-F238E27FC236}">
                    <a16:creationId xmlns:a16="http://schemas.microsoft.com/office/drawing/2014/main" id="{40AA4953-2297-394A-BE03-B4217E9329AF}"/>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9461878" y="3109986"/>
                <a:ext cx="438487" cy="438487"/>
              </a:xfrm>
              <a:prstGeom prst="rect">
                <a:avLst/>
              </a:prstGeom>
            </p:spPr>
          </p:pic>
        </p:grpSp>
        <p:grpSp>
          <p:nvGrpSpPr>
            <p:cNvPr id="20" name="Group 19">
              <a:extLst>
                <a:ext uri="{FF2B5EF4-FFF2-40B4-BE49-F238E27FC236}">
                  <a16:creationId xmlns:a16="http://schemas.microsoft.com/office/drawing/2014/main" id="{B7647C03-57FC-4A77-A27F-FC6E8F3756E2}"/>
                </a:ext>
              </a:extLst>
            </p:cNvPr>
            <p:cNvGrpSpPr/>
            <p:nvPr/>
          </p:nvGrpSpPr>
          <p:grpSpPr>
            <a:xfrm>
              <a:off x="9109283" y="4682519"/>
              <a:ext cx="2287352" cy="1619732"/>
              <a:chOff x="9109284" y="4263419"/>
              <a:chExt cx="2287352" cy="1619732"/>
            </a:xfrm>
          </p:grpSpPr>
          <p:sp>
            <p:nvSpPr>
              <p:cNvPr id="66" name="Rounded Rectangle 65">
                <a:extLst>
                  <a:ext uri="{FF2B5EF4-FFF2-40B4-BE49-F238E27FC236}">
                    <a16:creationId xmlns:a16="http://schemas.microsoft.com/office/drawing/2014/main" id="{F600B7AE-178F-B047-885D-1FC09FC58835}"/>
                  </a:ext>
                </a:extLst>
              </p:cNvPr>
              <p:cNvSpPr/>
              <p:nvPr/>
            </p:nvSpPr>
            <p:spPr>
              <a:xfrm>
                <a:off x="9109284" y="4263419"/>
                <a:ext cx="2287352" cy="1619732"/>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cxnSp>
            <p:nvCxnSpPr>
              <p:cNvPr id="68" name="Straight Connector 67">
                <a:extLst>
                  <a:ext uri="{FF2B5EF4-FFF2-40B4-BE49-F238E27FC236}">
                    <a16:creationId xmlns:a16="http://schemas.microsoft.com/office/drawing/2014/main" id="{14DBE506-5EF8-7F48-8712-6B134FACB750}"/>
                  </a:ext>
                </a:extLst>
              </p:cNvPr>
              <p:cNvCxnSpPr>
                <a:cxnSpLocks/>
                <a:stCxn id="66" idx="0"/>
                <a:endCxn id="66" idx="2"/>
              </p:cNvCxnSpPr>
              <p:nvPr/>
            </p:nvCxnSpPr>
            <p:spPr>
              <a:xfrm>
                <a:off x="10252960" y="4263419"/>
                <a:ext cx="0" cy="16197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5110765-E445-E247-BF25-E227893F5211}"/>
                  </a:ext>
                </a:extLst>
              </p:cNvPr>
              <p:cNvCxnSpPr>
                <a:cxnSpLocks/>
                <a:stCxn id="66" idx="3"/>
                <a:endCxn id="66" idx="1"/>
              </p:cNvCxnSpPr>
              <p:nvPr/>
            </p:nvCxnSpPr>
            <p:spPr>
              <a:xfrm flipH="1">
                <a:off x="9109284" y="5073285"/>
                <a:ext cx="228735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69BC2C-8A16-2F4B-A7BC-226A2E47F7BE}"/>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9503571" y="4436796"/>
                <a:ext cx="438760" cy="490319"/>
              </a:xfrm>
              <a:prstGeom prst="rect">
                <a:avLst/>
              </a:prstGeom>
              <a:solidFill>
                <a:schemeClr val="bg1"/>
              </a:solidFill>
            </p:spPr>
          </p:pic>
          <p:pic>
            <p:nvPicPr>
              <p:cNvPr id="74" name="Picture 73">
                <a:extLst>
                  <a:ext uri="{FF2B5EF4-FFF2-40B4-BE49-F238E27FC236}">
                    <a16:creationId xmlns:a16="http://schemas.microsoft.com/office/drawing/2014/main" id="{332EC5AA-6B79-3744-B51E-2D29A4B3E3AA}"/>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10509740" y="4398186"/>
                <a:ext cx="567538" cy="567538"/>
              </a:xfrm>
              <a:prstGeom prst="rect">
                <a:avLst/>
              </a:prstGeom>
            </p:spPr>
          </p:pic>
          <p:pic>
            <p:nvPicPr>
              <p:cNvPr id="76" name="Picture 75">
                <a:extLst>
                  <a:ext uri="{FF2B5EF4-FFF2-40B4-BE49-F238E27FC236}">
                    <a16:creationId xmlns:a16="http://schemas.microsoft.com/office/drawing/2014/main" id="{41649969-CD01-624F-BED2-82E7A2D1480A}"/>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10574266" y="5258132"/>
                <a:ext cx="438487" cy="438487"/>
              </a:xfrm>
              <a:prstGeom prst="rect">
                <a:avLst/>
              </a:prstGeom>
            </p:spPr>
          </p:pic>
        </p:grpSp>
        <p:sp>
          <p:nvSpPr>
            <p:cNvPr id="63" name="Rectangle 62">
              <a:extLst>
                <a:ext uri="{FF2B5EF4-FFF2-40B4-BE49-F238E27FC236}">
                  <a16:creationId xmlns:a16="http://schemas.microsoft.com/office/drawing/2014/main" id="{50AF9934-2D3B-4CCA-8486-44154CAC5505}"/>
                </a:ext>
              </a:extLst>
            </p:cNvPr>
            <p:cNvSpPr/>
            <p:nvPr/>
          </p:nvSpPr>
          <p:spPr>
            <a:xfrm>
              <a:off x="4951275" y="1888436"/>
              <a:ext cx="6797817" cy="44988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latin typeface="Amazon Ember" panose="020B0603020204020204"/>
                </a:rPr>
                <a:t>Cluster</a:t>
              </a:r>
              <a:endParaRPr kumimoji="0" lang="en-US" sz="1200" b="0" i="0" u="none" strike="noStrike" kern="0" cap="none" spc="0" normalizeH="0" baseline="0" noProof="0" dirty="0">
                <a:ln>
                  <a:noFill/>
                </a:ln>
                <a:solidFill>
                  <a:srgbClr val="5A6B86"/>
                </a:solidFill>
                <a:effectLst/>
                <a:uLnTx/>
                <a:uFillTx/>
                <a:latin typeface="Amazon Ember" panose="020B0603020204020204"/>
              </a:endParaRPr>
            </a:p>
          </p:txBody>
        </p:sp>
        <p:sp>
          <p:nvSpPr>
            <p:cNvPr id="107" name="TextBox 106">
              <a:extLst>
                <a:ext uri="{FF2B5EF4-FFF2-40B4-BE49-F238E27FC236}">
                  <a16:creationId xmlns:a16="http://schemas.microsoft.com/office/drawing/2014/main" id="{267E23FC-2B09-A147-AF9A-75EFCA2171AF}"/>
                </a:ext>
              </a:extLst>
            </p:cNvPr>
            <p:cNvSpPr txBox="1"/>
            <p:nvPr/>
          </p:nvSpPr>
          <p:spPr>
            <a:xfrm>
              <a:off x="6214643" y="1531180"/>
              <a:ext cx="1286332" cy="707886"/>
            </a:xfrm>
            <a:prstGeom prst="rect">
              <a:avLst/>
            </a:prstGeom>
            <a:solidFill>
              <a:schemeClr val="bg1"/>
            </a:solidFill>
          </p:spPr>
          <p:txBody>
            <a:bodyPr wrap="square" rtlCol="0">
              <a:spAutoFit/>
            </a:bodyPr>
            <a:lstStyle/>
            <a:p>
              <a:pPr algn="ctr" rtl="0"/>
              <a:r>
                <a:rPr lang="pt-BR" sz="2000">
                  <a:latin typeface="Amazon Ember" panose="020B0603020204020204"/>
                  <a:ea typeface="Amazon Ember" panose="020B0603020204020204" pitchFamily="34" charset="0"/>
                  <a:cs typeface="Amazon Ember" panose="020B0603020204020204" pitchFamily="34" charset="0"/>
                </a:rPr>
                <a:t>Amazon ECS</a:t>
              </a:r>
            </a:p>
          </p:txBody>
        </p:sp>
        <p:pic>
          <p:nvPicPr>
            <p:cNvPr id="59" name="Graphic 58">
              <a:extLst>
                <a:ext uri="{FF2B5EF4-FFF2-40B4-BE49-F238E27FC236}">
                  <a16:creationId xmlns:a16="http://schemas.microsoft.com/office/drawing/2014/main" id="{C89D3610-9423-42E2-A343-6609D5F81333}"/>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269634" y="1427923"/>
              <a:ext cx="914400" cy="914400"/>
            </a:xfrm>
            <a:prstGeom prst="rect">
              <a:avLst/>
            </a:prstGeom>
          </p:spPr>
        </p:pic>
        <p:sp>
          <p:nvSpPr>
            <p:cNvPr id="126" name="TextBox 125">
              <a:extLst>
                <a:ext uri="{FF2B5EF4-FFF2-40B4-BE49-F238E27FC236}">
                  <a16:creationId xmlns:a16="http://schemas.microsoft.com/office/drawing/2014/main" id="{C8A6F4D3-58E0-495B-A980-89131E17B221}"/>
                </a:ext>
              </a:extLst>
            </p:cNvPr>
            <p:cNvSpPr txBox="1"/>
            <p:nvPr/>
          </p:nvSpPr>
          <p:spPr>
            <a:xfrm>
              <a:off x="5946782" y="5361135"/>
              <a:ext cx="1457130" cy="369332"/>
            </a:xfrm>
            <a:prstGeom prst="rect">
              <a:avLst/>
            </a:prstGeom>
            <a:noFill/>
          </p:spPr>
          <p:txBody>
            <a:bodyPr wrap="none" rtlCol="0">
              <a:spAutoFit/>
            </a:bodyPr>
            <a:lstStyle/>
            <a:p>
              <a:pPr rtl="0"/>
              <a:r>
                <a:rPr lang="pt-BR">
                  <a:latin typeface="Amazon Ember" panose="020B0603020204020204"/>
                  <a:ea typeface="Amazon Ember" panose="020B0603020204020204" pitchFamily="34" charset="0"/>
                  <a:cs typeface="Amazon Ember" panose="020B0603020204020204" pitchFamily="34" charset="0"/>
                </a:rPr>
                <a:t>Grupos de destino</a:t>
              </a:r>
            </a:p>
          </p:txBody>
        </p:sp>
        <p:grpSp>
          <p:nvGrpSpPr>
            <p:cNvPr id="6" name="Group 5">
              <a:extLst>
                <a:ext uri="{FF2B5EF4-FFF2-40B4-BE49-F238E27FC236}">
                  <a16:creationId xmlns:a16="http://schemas.microsoft.com/office/drawing/2014/main" id="{50C10277-DBA2-449C-A817-730081DEFD73}"/>
                </a:ext>
              </a:extLst>
            </p:cNvPr>
            <p:cNvGrpSpPr/>
            <p:nvPr/>
          </p:nvGrpSpPr>
          <p:grpSpPr>
            <a:xfrm>
              <a:off x="5726834" y="2856178"/>
              <a:ext cx="2096118" cy="561473"/>
              <a:chOff x="5726834" y="2856178"/>
              <a:chExt cx="2096118" cy="561473"/>
            </a:xfrm>
          </p:grpSpPr>
          <p:sp>
            <p:nvSpPr>
              <p:cNvPr id="24" name="Rounded Rectangle 23">
                <a:extLst>
                  <a:ext uri="{FF2B5EF4-FFF2-40B4-BE49-F238E27FC236}">
                    <a16:creationId xmlns:a16="http://schemas.microsoft.com/office/drawing/2014/main" id="{9AC420C4-111F-824B-BDB0-ABA5262CBF69}"/>
                  </a:ext>
                </a:extLst>
              </p:cNvPr>
              <p:cNvSpPr/>
              <p:nvPr/>
            </p:nvSpPr>
            <p:spPr>
              <a:xfrm>
                <a:off x="5726834" y="2856178"/>
                <a:ext cx="2096118" cy="56147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35" name="Group 34">
                <a:extLst>
                  <a:ext uri="{FF2B5EF4-FFF2-40B4-BE49-F238E27FC236}">
                    <a16:creationId xmlns:a16="http://schemas.microsoft.com/office/drawing/2014/main" id="{687537D3-D347-4746-A575-CDA2DCA4BF76}"/>
                  </a:ext>
                </a:extLst>
              </p:cNvPr>
              <p:cNvGrpSpPr/>
              <p:nvPr/>
            </p:nvGrpSpPr>
            <p:grpSpPr>
              <a:xfrm>
                <a:off x="5786592" y="2878604"/>
                <a:ext cx="599363" cy="516621"/>
                <a:chOff x="419099" y="2648270"/>
                <a:chExt cx="1117841" cy="963523"/>
              </a:xfrm>
            </p:grpSpPr>
            <p:sp>
              <p:nvSpPr>
                <p:cNvPr id="5" name="Oval 4">
                  <a:extLst>
                    <a:ext uri="{FF2B5EF4-FFF2-40B4-BE49-F238E27FC236}">
                      <a16:creationId xmlns:a16="http://schemas.microsoft.com/office/drawing/2014/main" id="{73A6F79D-C2A7-4D32-AA40-2E50C8E0FFD2}"/>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65" name="Oval 64">
                  <a:extLst>
                    <a:ext uri="{FF2B5EF4-FFF2-40B4-BE49-F238E27FC236}">
                      <a16:creationId xmlns:a16="http://schemas.microsoft.com/office/drawing/2014/main" id="{AADAA4D4-5839-4722-B5B9-C5B97B9F5539}"/>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77" name="Oval 76">
                  <a:extLst>
                    <a:ext uri="{FF2B5EF4-FFF2-40B4-BE49-F238E27FC236}">
                      <a16:creationId xmlns:a16="http://schemas.microsoft.com/office/drawing/2014/main" id="{397EF89B-A110-4C63-A752-D1FCE19A5920}"/>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cxnSp>
              <p:nvCxnSpPr>
                <p:cNvPr id="18" name="Straight Connector 17">
                  <a:extLst>
                    <a:ext uri="{FF2B5EF4-FFF2-40B4-BE49-F238E27FC236}">
                      <a16:creationId xmlns:a16="http://schemas.microsoft.com/office/drawing/2014/main" id="{4CDE73D9-B4C3-4439-8F0D-C89A5E36CCC8}"/>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4891616-E03C-4C3F-BA7E-73E87C66CC14}"/>
                    </a:ext>
                  </a:extLst>
                </p:cNvPr>
                <p:cNvGrpSpPr/>
                <p:nvPr/>
              </p:nvGrpSpPr>
              <p:grpSpPr>
                <a:xfrm>
                  <a:off x="1250010" y="2648270"/>
                  <a:ext cx="153729" cy="269856"/>
                  <a:chOff x="1242059" y="2560807"/>
                  <a:chExt cx="153729" cy="269856"/>
                </a:xfrm>
              </p:grpSpPr>
              <p:cxnSp>
                <p:nvCxnSpPr>
                  <p:cNvPr id="23" name="Straight Connector 22">
                    <a:extLst>
                      <a:ext uri="{FF2B5EF4-FFF2-40B4-BE49-F238E27FC236}">
                        <a16:creationId xmlns:a16="http://schemas.microsoft.com/office/drawing/2014/main" id="{8E4B5816-6159-41FF-9EF2-DC72E4844497}"/>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41628C-84B2-4FB3-B98A-4E3F58BD60B1}"/>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5865223-AE8B-457A-9C89-56782FB8BAA4}"/>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4C5B86A-32E2-42BD-9821-3DD0120137DD}"/>
                    </a:ext>
                  </a:extLst>
                </p:cNvPr>
                <p:cNvGrpSpPr/>
                <p:nvPr/>
              </p:nvGrpSpPr>
              <p:grpSpPr>
                <a:xfrm rot="18532282" flipH="1">
                  <a:off x="1325147" y="2801208"/>
                  <a:ext cx="153729" cy="269856"/>
                  <a:chOff x="1242059" y="2560807"/>
                  <a:chExt cx="153729" cy="269856"/>
                </a:xfrm>
              </p:grpSpPr>
              <p:cxnSp>
                <p:nvCxnSpPr>
                  <p:cNvPr id="82" name="Straight Connector 81">
                    <a:extLst>
                      <a:ext uri="{FF2B5EF4-FFF2-40B4-BE49-F238E27FC236}">
                        <a16:creationId xmlns:a16="http://schemas.microsoft.com/office/drawing/2014/main" id="{E9B0F501-BFD7-405B-B83C-D70970EA8D07}"/>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90D7EAA-9056-4F78-9F73-1A081E29DC46}"/>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6948CBD-3A9C-4324-B9FC-DC0540A2DCB7}"/>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E4D4A726-A3DE-48DB-A093-D8CBF2EFD115}"/>
                  </a:ext>
                </a:extLst>
              </p:cNvPr>
              <p:cNvSpPr txBox="1"/>
              <p:nvPr/>
            </p:nvSpPr>
            <p:spPr>
              <a:xfrm>
                <a:off x="6518160" y="2967637"/>
                <a:ext cx="647613" cy="338554"/>
              </a:xfrm>
              <a:prstGeom prst="rect">
                <a:avLst/>
              </a:prstGeom>
              <a:noFill/>
            </p:spPr>
            <p:txBody>
              <a:bodyPr wrap="none" rtlCol="0">
                <a:spAutoFit/>
              </a:bodyPr>
              <a:lstStyle/>
              <a:p>
                <a:pPr algn="ctr" rtl="0"/>
                <a:r>
                  <a:rPr lang="pt-BR" sz="1600">
                    <a:latin typeface="Amazon Ember" panose="020B0603020204020204"/>
                    <a:ea typeface="Amazon Ember Light" panose="020B0403020204020204" pitchFamily="34" charset="0"/>
                    <a:cs typeface="Amazon Ember Light" panose="020B0403020204020204" pitchFamily="34" charset="0"/>
                  </a:rPr>
                  <a:t>Usuários</a:t>
                </a:r>
              </a:p>
            </p:txBody>
          </p:sp>
          <p:pic>
            <p:nvPicPr>
              <p:cNvPr id="85" name="Picture 84">
                <a:extLst>
                  <a:ext uri="{FF2B5EF4-FFF2-40B4-BE49-F238E27FC236}">
                    <a16:creationId xmlns:a16="http://schemas.microsoft.com/office/drawing/2014/main" id="{4D883CC8-E14A-4997-BB19-71802FE06402}"/>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7297979" y="2891755"/>
                <a:ext cx="438760" cy="490319"/>
              </a:xfrm>
              <a:prstGeom prst="rect">
                <a:avLst/>
              </a:prstGeom>
              <a:solidFill>
                <a:schemeClr val="bg1"/>
              </a:solidFill>
            </p:spPr>
          </p:pic>
        </p:grpSp>
        <p:grpSp>
          <p:nvGrpSpPr>
            <p:cNvPr id="7" name="Group 6">
              <a:extLst>
                <a:ext uri="{FF2B5EF4-FFF2-40B4-BE49-F238E27FC236}">
                  <a16:creationId xmlns:a16="http://schemas.microsoft.com/office/drawing/2014/main" id="{4EA35623-FF1B-49B5-B859-AC9CA14A7CA7}"/>
                </a:ext>
              </a:extLst>
            </p:cNvPr>
            <p:cNvGrpSpPr/>
            <p:nvPr/>
          </p:nvGrpSpPr>
          <p:grpSpPr>
            <a:xfrm>
              <a:off x="5726834" y="3705201"/>
              <a:ext cx="2096118" cy="567538"/>
              <a:chOff x="5726834" y="3690955"/>
              <a:chExt cx="2096118" cy="567538"/>
            </a:xfrm>
          </p:grpSpPr>
          <p:sp>
            <p:nvSpPr>
              <p:cNvPr id="44" name="Rounded Rectangle 43">
                <a:extLst>
                  <a:ext uri="{FF2B5EF4-FFF2-40B4-BE49-F238E27FC236}">
                    <a16:creationId xmlns:a16="http://schemas.microsoft.com/office/drawing/2014/main" id="{69FFDB32-4895-7746-8376-4DFF6DF627A4}"/>
                  </a:ext>
                </a:extLst>
              </p:cNvPr>
              <p:cNvSpPr/>
              <p:nvPr/>
            </p:nvSpPr>
            <p:spPr>
              <a:xfrm>
                <a:off x="5726834" y="3693988"/>
                <a:ext cx="2096118" cy="56147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87" name="Group 86">
                <a:extLst>
                  <a:ext uri="{FF2B5EF4-FFF2-40B4-BE49-F238E27FC236}">
                    <a16:creationId xmlns:a16="http://schemas.microsoft.com/office/drawing/2014/main" id="{894E024F-519C-4E1E-8C6A-484A3BB8BDC1}"/>
                  </a:ext>
                </a:extLst>
              </p:cNvPr>
              <p:cNvGrpSpPr/>
              <p:nvPr/>
            </p:nvGrpSpPr>
            <p:grpSpPr>
              <a:xfrm>
                <a:off x="5786592" y="3716414"/>
                <a:ext cx="599363" cy="516621"/>
                <a:chOff x="419099" y="2648270"/>
                <a:chExt cx="1117841" cy="963523"/>
              </a:xfrm>
            </p:grpSpPr>
            <p:sp>
              <p:nvSpPr>
                <p:cNvPr id="88" name="Oval 87">
                  <a:extLst>
                    <a:ext uri="{FF2B5EF4-FFF2-40B4-BE49-F238E27FC236}">
                      <a16:creationId xmlns:a16="http://schemas.microsoft.com/office/drawing/2014/main" id="{2DA4CF9F-A376-4D45-91A6-59EB7EB220C9}"/>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89" name="Oval 88">
                  <a:extLst>
                    <a:ext uri="{FF2B5EF4-FFF2-40B4-BE49-F238E27FC236}">
                      <a16:creationId xmlns:a16="http://schemas.microsoft.com/office/drawing/2014/main" id="{006ED79F-71D1-4A1F-AFEF-78FB3D8792C1}"/>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90" name="Oval 89">
                  <a:extLst>
                    <a:ext uri="{FF2B5EF4-FFF2-40B4-BE49-F238E27FC236}">
                      <a16:creationId xmlns:a16="http://schemas.microsoft.com/office/drawing/2014/main" id="{36A1B938-0663-4A55-9E19-6001090DD75E}"/>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cxnSp>
              <p:nvCxnSpPr>
                <p:cNvPr id="91" name="Straight Connector 90">
                  <a:extLst>
                    <a:ext uri="{FF2B5EF4-FFF2-40B4-BE49-F238E27FC236}">
                      <a16:creationId xmlns:a16="http://schemas.microsoft.com/office/drawing/2014/main" id="{F93B6446-8DDB-4E9C-A831-54E7ACBFFB41}"/>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B9E553B-3999-4D4E-B989-38048B5E7E67}"/>
                    </a:ext>
                  </a:extLst>
                </p:cNvPr>
                <p:cNvGrpSpPr/>
                <p:nvPr/>
              </p:nvGrpSpPr>
              <p:grpSpPr>
                <a:xfrm>
                  <a:off x="1250010" y="2648270"/>
                  <a:ext cx="153729" cy="269856"/>
                  <a:chOff x="1242059" y="2560807"/>
                  <a:chExt cx="153729" cy="269856"/>
                </a:xfrm>
              </p:grpSpPr>
              <p:cxnSp>
                <p:nvCxnSpPr>
                  <p:cNvPr id="101" name="Straight Connector 100">
                    <a:extLst>
                      <a:ext uri="{FF2B5EF4-FFF2-40B4-BE49-F238E27FC236}">
                        <a16:creationId xmlns:a16="http://schemas.microsoft.com/office/drawing/2014/main" id="{6A2174B8-8224-4F83-A385-3CE6FA8249B9}"/>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F71A6A0-61BB-42A3-9F47-D25EB0798C70}"/>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D45853E-447D-4FD9-A95E-866D93E56932}"/>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63379B8B-DD3D-44E6-BDDA-A647F536F26C}"/>
                    </a:ext>
                  </a:extLst>
                </p:cNvPr>
                <p:cNvGrpSpPr/>
                <p:nvPr/>
              </p:nvGrpSpPr>
              <p:grpSpPr>
                <a:xfrm rot="18532282" flipH="1">
                  <a:off x="1325147" y="2801208"/>
                  <a:ext cx="153729" cy="269856"/>
                  <a:chOff x="1242059" y="2560807"/>
                  <a:chExt cx="153729" cy="269856"/>
                </a:xfrm>
              </p:grpSpPr>
              <p:cxnSp>
                <p:nvCxnSpPr>
                  <p:cNvPr id="95" name="Straight Connector 94">
                    <a:extLst>
                      <a:ext uri="{FF2B5EF4-FFF2-40B4-BE49-F238E27FC236}">
                        <a16:creationId xmlns:a16="http://schemas.microsoft.com/office/drawing/2014/main" id="{B5A7A993-7520-4B0B-A9F7-0B0EF1F7CAB4}"/>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81E121C-1010-41B2-B4DC-AC14980A7A33}"/>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816190-A508-4CA6-B725-B8266EDACA0D}"/>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24" name="TextBox 123">
                <a:extLst>
                  <a:ext uri="{FF2B5EF4-FFF2-40B4-BE49-F238E27FC236}">
                    <a16:creationId xmlns:a16="http://schemas.microsoft.com/office/drawing/2014/main" id="{8D3979CC-CFD1-4B21-A7F1-E5CCC526F846}"/>
                  </a:ext>
                </a:extLst>
              </p:cNvPr>
              <p:cNvSpPr txBox="1"/>
              <p:nvPr/>
            </p:nvSpPr>
            <p:spPr>
              <a:xfrm>
                <a:off x="6459945" y="3805447"/>
                <a:ext cx="695447" cy="338554"/>
              </a:xfrm>
              <a:prstGeom prst="rect">
                <a:avLst/>
              </a:prstGeom>
              <a:noFill/>
            </p:spPr>
            <p:txBody>
              <a:bodyPr wrap="none" rtlCol="0">
                <a:spAutoFit/>
              </a:bodyPr>
              <a:lstStyle/>
              <a:p>
                <a:pPr algn="ctr" rtl="0"/>
                <a:r>
                  <a:rPr lang="pt-BR" sz="1600">
                    <a:latin typeface="Amazon Ember" panose="020B0603020204020204"/>
                    <a:ea typeface="Amazon Ember Light" panose="020B0403020204020204" pitchFamily="34" charset="0"/>
                    <a:cs typeface="Amazon Ember Light" panose="020B0403020204020204" pitchFamily="34" charset="0"/>
                  </a:rPr>
                  <a:t>Tópicos</a:t>
                </a:r>
              </a:p>
            </p:txBody>
          </p:sp>
          <p:pic>
            <p:nvPicPr>
              <p:cNvPr id="86" name="Picture 85">
                <a:extLst>
                  <a:ext uri="{FF2B5EF4-FFF2-40B4-BE49-F238E27FC236}">
                    <a16:creationId xmlns:a16="http://schemas.microsoft.com/office/drawing/2014/main" id="{4DB7FBC6-B17E-43E7-97FD-82C2B29C3D74}"/>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7229384" y="3690955"/>
                <a:ext cx="567538" cy="567538"/>
              </a:xfrm>
              <a:prstGeom prst="rect">
                <a:avLst/>
              </a:prstGeom>
            </p:spPr>
          </p:pic>
        </p:grpSp>
        <p:grpSp>
          <p:nvGrpSpPr>
            <p:cNvPr id="8" name="Group 7">
              <a:extLst>
                <a:ext uri="{FF2B5EF4-FFF2-40B4-BE49-F238E27FC236}">
                  <a16:creationId xmlns:a16="http://schemas.microsoft.com/office/drawing/2014/main" id="{66B21911-2AC5-4B26-80CF-EE3DF4E0187D}"/>
                </a:ext>
              </a:extLst>
            </p:cNvPr>
            <p:cNvGrpSpPr/>
            <p:nvPr/>
          </p:nvGrpSpPr>
          <p:grpSpPr>
            <a:xfrm>
              <a:off x="5726834" y="4560289"/>
              <a:ext cx="2096118" cy="561473"/>
              <a:chOff x="5726834" y="4560289"/>
              <a:chExt cx="2096118" cy="561473"/>
            </a:xfrm>
          </p:grpSpPr>
          <p:sp>
            <p:nvSpPr>
              <p:cNvPr id="48" name="Rounded Rectangle 47">
                <a:extLst>
                  <a:ext uri="{FF2B5EF4-FFF2-40B4-BE49-F238E27FC236}">
                    <a16:creationId xmlns:a16="http://schemas.microsoft.com/office/drawing/2014/main" id="{2BC84646-9381-344E-8E40-ACA6E79B70C9}"/>
                  </a:ext>
                </a:extLst>
              </p:cNvPr>
              <p:cNvSpPr/>
              <p:nvPr/>
            </p:nvSpPr>
            <p:spPr>
              <a:xfrm>
                <a:off x="5726834" y="4560289"/>
                <a:ext cx="2096118" cy="56147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106" name="Group 105">
                <a:extLst>
                  <a:ext uri="{FF2B5EF4-FFF2-40B4-BE49-F238E27FC236}">
                    <a16:creationId xmlns:a16="http://schemas.microsoft.com/office/drawing/2014/main" id="{F2C2BF09-6ECA-4433-ACFD-6187ABE87FDE}"/>
                  </a:ext>
                </a:extLst>
              </p:cNvPr>
              <p:cNvGrpSpPr/>
              <p:nvPr/>
            </p:nvGrpSpPr>
            <p:grpSpPr>
              <a:xfrm>
                <a:off x="5786592" y="4582715"/>
                <a:ext cx="599363" cy="516621"/>
                <a:chOff x="419099" y="2648270"/>
                <a:chExt cx="1117841" cy="963523"/>
              </a:xfrm>
            </p:grpSpPr>
            <p:sp>
              <p:nvSpPr>
                <p:cNvPr id="109" name="Oval 108">
                  <a:extLst>
                    <a:ext uri="{FF2B5EF4-FFF2-40B4-BE49-F238E27FC236}">
                      <a16:creationId xmlns:a16="http://schemas.microsoft.com/office/drawing/2014/main" id="{2996BF87-8675-42BB-A6DE-32FBF790D668}"/>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110" name="Oval 109">
                  <a:extLst>
                    <a:ext uri="{FF2B5EF4-FFF2-40B4-BE49-F238E27FC236}">
                      <a16:creationId xmlns:a16="http://schemas.microsoft.com/office/drawing/2014/main" id="{66A6E6AD-F7FD-462C-8BD7-E44CD9F1371C}"/>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113" name="Oval 112">
                  <a:extLst>
                    <a:ext uri="{FF2B5EF4-FFF2-40B4-BE49-F238E27FC236}">
                      <a16:creationId xmlns:a16="http://schemas.microsoft.com/office/drawing/2014/main" id="{70FB2375-3F06-4791-9E45-E557FFA2685D}"/>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cxnSp>
              <p:nvCxnSpPr>
                <p:cNvPr id="114" name="Straight Connector 113">
                  <a:extLst>
                    <a:ext uri="{FF2B5EF4-FFF2-40B4-BE49-F238E27FC236}">
                      <a16:creationId xmlns:a16="http://schemas.microsoft.com/office/drawing/2014/main" id="{9BB3CF9C-0806-4CC5-9194-A0CD1B1556F4}"/>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E30F4D9D-1074-42F5-9D0C-F5C63E070409}"/>
                    </a:ext>
                  </a:extLst>
                </p:cNvPr>
                <p:cNvGrpSpPr/>
                <p:nvPr/>
              </p:nvGrpSpPr>
              <p:grpSpPr>
                <a:xfrm>
                  <a:off x="1250010" y="2648270"/>
                  <a:ext cx="153729" cy="269856"/>
                  <a:chOff x="1242059" y="2560807"/>
                  <a:chExt cx="153729" cy="269856"/>
                </a:xfrm>
              </p:grpSpPr>
              <p:cxnSp>
                <p:nvCxnSpPr>
                  <p:cNvPr id="121" name="Straight Connector 120">
                    <a:extLst>
                      <a:ext uri="{FF2B5EF4-FFF2-40B4-BE49-F238E27FC236}">
                        <a16:creationId xmlns:a16="http://schemas.microsoft.com/office/drawing/2014/main" id="{49297F01-957D-4546-B86F-ED84DA2B353D}"/>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E9BC9A6-C8CB-4E30-909C-3472D967AFE9}"/>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9611A1B-320B-4A2A-9AB7-34F5594F00B8}"/>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427099DE-2EF0-4038-A687-E733DCC98468}"/>
                    </a:ext>
                  </a:extLst>
                </p:cNvPr>
                <p:cNvGrpSpPr/>
                <p:nvPr/>
              </p:nvGrpSpPr>
              <p:grpSpPr>
                <a:xfrm rot="18532282" flipH="1">
                  <a:off x="1325147" y="2801208"/>
                  <a:ext cx="153729" cy="269856"/>
                  <a:chOff x="1242059" y="2560807"/>
                  <a:chExt cx="153729" cy="269856"/>
                </a:xfrm>
              </p:grpSpPr>
              <p:cxnSp>
                <p:nvCxnSpPr>
                  <p:cNvPr id="118" name="Straight Connector 117">
                    <a:extLst>
                      <a:ext uri="{FF2B5EF4-FFF2-40B4-BE49-F238E27FC236}">
                        <a16:creationId xmlns:a16="http://schemas.microsoft.com/office/drawing/2014/main" id="{E8742FE8-32EC-464C-BB87-7769FEA1DF09}"/>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2CC79CB-C3C8-4B37-9CD8-CF7E5FA1A7E0}"/>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9A30911-B97C-4168-8B81-DCAABEEEB943}"/>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25" name="TextBox 124">
                <a:extLst>
                  <a:ext uri="{FF2B5EF4-FFF2-40B4-BE49-F238E27FC236}">
                    <a16:creationId xmlns:a16="http://schemas.microsoft.com/office/drawing/2014/main" id="{1C413203-C54D-4B23-B85C-3E9E74ACCE40}"/>
                  </a:ext>
                </a:extLst>
              </p:cNvPr>
              <p:cNvSpPr txBox="1"/>
              <p:nvPr/>
            </p:nvSpPr>
            <p:spPr>
              <a:xfrm>
                <a:off x="6271193" y="4671748"/>
                <a:ext cx="1183978" cy="338554"/>
              </a:xfrm>
              <a:prstGeom prst="rect">
                <a:avLst/>
              </a:prstGeom>
              <a:noFill/>
            </p:spPr>
            <p:txBody>
              <a:bodyPr wrap="none" rtlCol="0">
                <a:spAutoFit/>
              </a:bodyPr>
              <a:lstStyle/>
              <a:p>
                <a:pPr algn="ctr" rtl="0"/>
                <a:r>
                  <a:rPr lang="pt-BR" sz="1600" spc="-30" dirty="0">
                    <a:latin typeface="Amazon Ember" panose="020B0603020204020204"/>
                    <a:ea typeface="Amazon Ember Light" panose="020B0403020204020204" pitchFamily="34" charset="0"/>
                    <a:cs typeface="Amazon Ember Light" panose="020B0403020204020204" pitchFamily="34" charset="0"/>
                  </a:rPr>
                  <a:t>Mensagens</a:t>
                </a:r>
              </a:p>
            </p:txBody>
          </p:sp>
          <p:pic>
            <p:nvPicPr>
              <p:cNvPr id="94" name="Picture 93">
                <a:extLst>
                  <a:ext uri="{FF2B5EF4-FFF2-40B4-BE49-F238E27FC236}">
                    <a16:creationId xmlns:a16="http://schemas.microsoft.com/office/drawing/2014/main" id="{5BC8A088-942D-4C2F-BCD8-4E59D14B0B7C}"/>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7340410" y="4621782"/>
                <a:ext cx="438487" cy="438487"/>
              </a:xfrm>
              <a:prstGeom prst="rect">
                <a:avLst/>
              </a:prstGeom>
            </p:spPr>
          </p:pic>
        </p:grpSp>
        <p:pic>
          <p:nvPicPr>
            <p:cNvPr id="96" name="Graphic 95">
              <a:extLst>
                <a:ext uri="{FF2B5EF4-FFF2-40B4-BE49-F238E27FC236}">
                  <a16:creationId xmlns:a16="http://schemas.microsoft.com/office/drawing/2014/main" id="{F78FAFA8-A9A3-4703-90CB-5B8389DC5EF9}"/>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9221783" y="1935773"/>
              <a:ext cx="469900" cy="469900"/>
            </a:xfrm>
            <a:prstGeom prst="rect">
              <a:avLst/>
            </a:prstGeom>
          </p:spPr>
        </p:pic>
        <p:pic>
          <p:nvPicPr>
            <p:cNvPr id="98" name="Graphic 97">
              <a:extLst>
                <a:ext uri="{FF2B5EF4-FFF2-40B4-BE49-F238E27FC236}">
                  <a16:creationId xmlns:a16="http://schemas.microsoft.com/office/drawing/2014/main" id="{A61BFF71-FCA2-464C-91EC-8618BC552358}"/>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9221783" y="4197542"/>
              <a:ext cx="469900" cy="469900"/>
            </a:xfrm>
            <a:prstGeom prst="rect">
              <a:avLst/>
            </a:prstGeom>
          </p:spPr>
        </p:pic>
        <p:sp>
          <p:nvSpPr>
            <p:cNvPr id="104" name="TextBox 103">
              <a:extLst>
                <a:ext uri="{FF2B5EF4-FFF2-40B4-BE49-F238E27FC236}">
                  <a16:creationId xmlns:a16="http://schemas.microsoft.com/office/drawing/2014/main" id="{280A534A-6D33-4197-A802-7D1652FD63E3}"/>
                </a:ext>
              </a:extLst>
            </p:cNvPr>
            <p:cNvSpPr txBox="1"/>
            <p:nvPr/>
          </p:nvSpPr>
          <p:spPr>
            <a:xfrm>
              <a:off x="9731414" y="1878336"/>
              <a:ext cx="2170357" cy="523220"/>
            </a:xfrm>
            <a:prstGeom prst="rect">
              <a:avLst/>
            </a:prstGeom>
            <a:noFill/>
          </p:spPr>
          <p:txBody>
            <a:bodyPr wrap="square" rtlCol="0">
              <a:spAutoFit/>
            </a:bodyPr>
            <a:lstStyle/>
            <a:p>
              <a:pPr rtl="0"/>
              <a:r>
                <a:rPr lang="pt-BR" sz="1400">
                  <a:latin typeface="Amazon Ember" panose="020B0603020204020204"/>
                  <a:ea typeface="Amazon Ember Light" panose="020B0403020204020204" pitchFamily="34" charset="0"/>
                  <a:cs typeface="Amazon Ember Light" panose="020B0403020204020204" pitchFamily="34" charset="0"/>
                </a:rPr>
                <a:t>Instância do EC2 com contêineres de serviço</a:t>
              </a:r>
            </a:p>
          </p:txBody>
        </p:sp>
        <p:sp>
          <p:nvSpPr>
            <p:cNvPr id="108" name="TextBox 107">
              <a:extLst>
                <a:ext uri="{FF2B5EF4-FFF2-40B4-BE49-F238E27FC236}">
                  <a16:creationId xmlns:a16="http://schemas.microsoft.com/office/drawing/2014/main" id="{8B7266D1-4EAC-4A96-A561-64F97AA8EBF0}"/>
                </a:ext>
              </a:extLst>
            </p:cNvPr>
            <p:cNvSpPr txBox="1"/>
            <p:nvPr/>
          </p:nvSpPr>
          <p:spPr>
            <a:xfrm>
              <a:off x="9731414" y="4140105"/>
              <a:ext cx="2127953" cy="523220"/>
            </a:xfrm>
            <a:prstGeom prst="rect">
              <a:avLst/>
            </a:prstGeom>
            <a:noFill/>
          </p:spPr>
          <p:txBody>
            <a:bodyPr wrap="square" rtlCol="0">
              <a:spAutoFit/>
            </a:bodyPr>
            <a:lstStyle/>
            <a:p>
              <a:pPr rtl="0"/>
              <a:r>
                <a:rPr lang="pt-BR" sz="1400">
                  <a:latin typeface="Amazon Ember" panose="020B0603020204020204"/>
                  <a:ea typeface="Amazon Ember Light" panose="020B0403020204020204" pitchFamily="34" charset="0"/>
                  <a:cs typeface="Amazon Ember Light" panose="020B0403020204020204" pitchFamily="34" charset="0"/>
                </a:rPr>
                <a:t>Instância do EC2 com contêineres de serviço</a:t>
              </a:r>
            </a:p>
          </p:txBody>
        </p:sp>
      </p:grpSp>
    </p:spTree>
    <p:custDataLst>
      <p:tags r:id="rId1"/>
    </p:custDataLst>
    <p:extLst>
      <p:ext uri="{BB962C8B-B14F-4D97-AF65-F5344CB8AC3E}">
        <p14:creationId xmlns:p14="http://schemas.microsoft.com/office/powerpoint/2010/main" val="3259309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7D7B-8AA8-E543-AB9F-6756127B5657}"/>
              </a:ext>
            </a:extLst>
          </p:cNvPr>
          <p:cNvSpPr>
            <a:spLocks noGrp="1"/>
          </p:cNvSpPr>
          <p:nvPr>
            <p:ph type="title"/>
          </p:nvPr>
        </p:nvSpPr>
        <p:spPr/>
        <p:txBody>
          <a:bodyPr rtlCol="0">
            <a:normAutofit fontScale="90000"/>
          </a:bodyPr>
          <a:lstStyle/>
          <a:p>
            <a:pPr rtl="0"/>
            <a:r>
              <a:rPr lang="pt-BR" dirty="0"/>
              <a:t>Decompor monólitos – Etapa 3: Conectar </a:t>
            </a:r>
            <a:r>
              <a:rPr lang="pt-BR" dirty="0" smtClean="0"/>
              <a:t/>
            </a:r>
            <a:br>
              <a:rPr lang="pt-BR" dirty="0" smtClean="0"/>
            </a:br>
            <a:r>
              <a:rPr lang="pt-BR" dirty="0" smtClean="0"/>
              <a:t>o </a:t>
            </a:r>
            <a:r>
              <a:rPr lang="pt-BR" dirty="0" err="1"/>
              <a:t>balanceador</a:t>
            </a:r>
            <a:r>
              <a:rPr lang="pt-BR" dirty="0"/>
              <a:t> de carga aos serviços</a:t>
            </a:r>
          </a:p>
        </p:txBody>
      </p:sp>
      <p:grpSp>
        <p:nvGrpSpPr>
          <p:cNvPr id="5" name="Group 4" descr="Configure listener rules to route application load balancer connection requests to the services.">
            <a:extLst>
              <a:ext uri="{FF2B5EF4-FFF2-40B4-BE49-F238E27FC236}">
                <a16:creationId xmlns:a16="http://schemas.microsoft.com/office/drawing/2014/main" id="{F421DCB8-A8C5-41C0-B5C0-9CF8D81581ED}"/>
              </a:ext>
            </a:extLst>
          </p:cNvPr>
          <p:cNvGrpSpPr/>
          <p:nvPr/>
        </p:nvGrpSpPr>
        <p:grpSpPr>
          <a:xfrm>
            <a:off x="15101" y="1393439"/>
            <a:ext cx="12052350" cy="4908812"/>
            <a:chOff x="15101" y="1393439"/>
            <a:chExt cx="12052350" cy="4908812"/>
          </a:xfrm>
        </p:grpSpPr>
        <p:sp>
          <p:nvSpPr>
            <p:cNvPr id="15" name="TextBox 14">
              <a:extLst>
                <a:ext uri="{FF2B5EF4-FFF2-40B4-BE49-F238E27FC236}">
                  <a16:creationId xmlns:a16="http://schemas.microsoft.com/office/drawing/2014/main" id="{D810F3F1-96B9-4176-85F9-2F1ADBA112F3}"/>
                </a:ext>
              </a:extLst>
            </p:cNvPr>
            <p:cNvSpPr txBox="1"/>
            <p:nvPr/>
          </p:nvSpPr>
          <p:spPr>
            <a:xfrm>
              <a:off x="15101" y="4563508"/>
              <a:ext cx="1813700" cy="1569660"/>
            </a:xfrm>
            <a:prstGeom prst="rect">
              <a:avLst/>
            </a:prstGeom>
            <a:noFill/>
          </p:spPr>
          <p:txBody>
            <a:bodyPr wrap="square" rtlCol="0">
              <a:spAutoFit/>
            </a:bodyPr>
            <a:lstStyle/>
            <a:p>
              <a:pPr algn="ctr" rtl="0"/>
              <a:r>
                <a:rPr lang="pt-BR" sz="1600">
                  <a:latin typeface="Amazon Ember" panose="020B0603020204020204"/>
                  <a:ea typeface="Amazon Ember Light" panose="020B0403020204020204" pitchFamily="34" charset="0"/>
                  <a:cs typeface="Amazon Ember Light" panose="020B0403020204020204" pitchFamily="34" charset="0"/>
                </a:rPr>
                <a:t>Application Load Balancer</a:t>
              </a:r>
            </a:p>
            <a:p>
              <a:pPr algn="ctr" rtl="0"/>
              <a:endParaRPr lang="en-US" sz="1600" dirty="0">
                <a:latin typeface="Amazon Ember" panose="020B0603020204020204"/>
                <a:ea typeface="Amazon Ember Light" panose="020B0403020204020204" pitchFamily="34" charset="0"/>
                <a:cs typeface="Amazon Ember Light" panose="020B0403020204020204" pitchFamily="34" charset="0"/>
              </a:endParaRPr>
            </a:p>
            <a:p>
              <a:pPr algn="ctr" rtl="0"/>
              <a:r>
                <a:rPr lang="pt-BR" sz="1600">
                  <a:latin typeface="Amazon Ember" panose="020B0603020204020204"/>
                  <a:ea typeface="Amazon Ember Light" panose="020B0403020204020204" pitchFamily="34" charset="0"/>
                  <a:cs typeface="Amazon Ember Light" panose="020B0403020204020204" pitchFamily="34" charset="0"/>
                </a:rPr>
                <a:t>Listener:</a:t>
              </a:r>
            </a:p>
            <a:p>
              <a:pPr algn="ctr" rtl="0"/>
              <a:r>
                <a:rPr lang="pt-BR" sz="1600">
                  <a:latin typeface="Amazon Ember" panose="020B0603020204020204"/>
                  <a:ea typeface="Amazon Ember Light" panose="020B0403020204020204" pitchFamily="34" charset="0"/>
                  <a:cs typeface="Amazon Ember Light" panose="020B0403020204020204" pitchFamily="34" charset="0"/>
                </a:rPr>
                <a:t>Protocolo: HTTP</a:t>
              </a:r>
            </a:p>
            <a:p>
              <a:pPr algn="ctr" rtl="0"/>
              <a:r>
                <a:rPr lang="pt-BR" sz="1600">
                  <a:latin typeface="Amazon Ember" panose="020B0603020204020204"/>
                  <a:ea typeface="Amazon Ember Light" panose="020B0403020204020204" pitchFamily="34" charset="0"/>
                  <a:cs typeface="Amazon Ember Light" panose="020B0403020204020204" pitchFamily="34" charset="0"/>
                </a:rPr>
                <a:t>Porta: 80</a:t>
              </a:r>
            </a:p>
          </p:txBody>
        </p:sp>
        <p:grpSp>
          <p:nvGrpSpPr>
            <p:cNvPr id="3" name="Group 2">
              <a:extLst>
                <a:ext uri="{FF2B5EF4-FFF2-40B4-BE49-F238E27FC236}">
                  <a16:creationId xmlns:a16="http://schemas.microsoft.com/office/drawing/2014/main" id="{E9E84266-F3CC-412A-9EC3-1D78DAAE4472}"/>
                </a:ext>
              </a:extLst>
            </p:cNvPr>
            <p:cNvGrpSpPr/>
            <p:nvPr/>
          </p:nvGrpSpPr>
          <p:grpSpPr>
            <a:xfrm>
              <a:off x="462927" y="1393439"/>
              <a:ext cx="11604524" cy="4908812"/>
              <a:chOff x="462927" y="1393439"/>
              <a:chExt cx="11604524" cy="4908812"/>
            </a:xfrm>
          </p:grpSpPr>
          <p:sp>
            <p:nvSpPr>
              <p:cNvPr id="6" name="TextBox 5">
                <a:extLst>
                  <a:ext uri="{FF2B5EF4-FFF2-40B4-BE49-F238E27FC236}">
                    <a16:creationId xmlns:a16="http://schemas.microsoft.com/office/drawing/2014/main" id="{CF7E1461-6D80-E94A-9512-4866D03B4114}"/>
                  </a:ext>
                </a:extLst>
              </p:cNvPr>
              <p:cNvSpPr txBox="1"/>
              <p:nvPr/>
            </p:nvSpPr>
            <p:spPr>
              <a:xfrm>
                <a:off x="2516391" y="2961836"/>
                <a:ext cx="1925053" cy="369012"/>
              </a:xfrm>
              <a:prstGeom prst="rect">
                <a:avLst/>
              </a:prstGeom>
              <a:noFill/>
              <a:ln>
                <a:solidFill>
                  <a:srgbClr val="4AC1FF"/>
                </a:solidFill>
              </a:ln>
            </p:spPr>
            <p:txBody>
              <a:bodyPr wrap="square" rtlCol="0">
                <a:spAutoFit/>
              </a:bodyPr>
              <a:lstStyle/>
              <a:p>
                <a:pPr algn="ctr" rtl="0"/>
                <a:r>
                  <a:rPr lang="pt-BR">
                    <a:latin typeface="Amazon Ember" panose="020B0603020204020204"/>
                    <a:ea typeface="Amazon Ember" panose="020B0603020204020204" pitchFamily="34" charset="0"/>
                    <a:cs typeface="Amazon Ember" panose="020B0603020204020204" pitchFamily="34" charset="0"/>
                  </a:rPr>
                  <a:t>/api/usuários</a:t>
                </a:r>
              </a:p>
            </p:txBody>
          </p:sp>
          <p:sp>
            <p:nvSpPr>
              <p:cNvPr id="7" name="TextBox 6">
                <a:extLst>
                  <a:ext uri="{FF2B5EF4-FFF2-40B4-BE49-F238E27FC236}">
                    <a16:creationId xmlns:a16="http://schemas.microsoft.com/office/drawing/2014/main" id="{FD4A66E1-B7A1-FA43-9F35-C239473E13AC}"/>
                  </a:ext>
                </a:extLst>
              </p:cNvPr>
              <p:cNvSpPr txBox="1"/>
              <p:nvPr/>
            </p:nvSpPr>
            <p:spPr>
              <a:xfrm>
                <a:off x="2516391" y="3812516"/>
                <a:ext cx="1925053" cy="369012"/>
              </a:xfrm>
              <a:prstGeom prst="rect">
                <a:avLst/>
              </a:prstGeom>
              <a:noFill/>
              <a:ln>
                <a:solidFill>
                  <a:schemeClr val="accent5"/>
                </a:solidFill>
              </a:ln>
            </p:spPr>
            <p:txBody>
              <a:bodyPr wrap="square" rtlCol="0">
                <a:spAutoFit/>
              </a:bodyPr>
              <a:lstStyle/>
              <a:p>
                <a:pPr algn="ctr" rtl="0"/>
                <a:r>
                  <a:rPr lang="pt-BR">
                    <a:latin typeface="Amazon Ember" panose="020B0603020204020204"/>
                    <a:ea typeface="Amazon Ember" panose="020B0603020204020204" pitchFamily="34" charset="0"/>
                    <a:cs typeface="Amazon Ember" panose="020B0603020204020204" pitchFamily="34" charset="0"/>
                  </a:rPr>
                  <a:t>/api/tópicos</a:t>
                </a:r>
              </a:p>
            </p:txBody>
          </p:sp>
          <p:sp>
            <p:nvSpPr>
              <p:cNvPr id="8" name="TextBox 7">
                <a:extLst>
                  <a:ext uri="{FF2B5EF4-FFF2-40B4-BE49-F238E27FC236}">
                    <a16:creationId xmlns:a16="http://schemas.microsoft.com/office/drawing/2014/main" id="{C72D2571-0AAA-E645-AB44-3D768E571F3C}"/>
                  </a:ext>
                </a:extLst>
              </p:cNvPr>
              <p:cNvSpPr txBox="1"/>
              <p:nvPr/>
            </p:nvSpPr>
            <p:spPr>
              <a:xfrm>
                <a:off x="2516390" y="4660410"/>
                <a:ext cx="1925053" cy="369012"/>
              </a:xfrm>
              <a:prstGeom prst="rect">
                <a:avLst/>
              </a:prstGeom>
              <a:noFill/>
              <a:ln>
                <a:solidFill>
                  <a:schemeClr val="accent6"/>
                </a:solidFill>
              </a:ln>
            </p:spPr>
            <p:txBody>
              <a:bodyPr wrap="square" rtlCol="0">
                <a:spAutoFit/>
              </a:bodyPr>
              <a:lstStyle/>
              <a:p>
                <a:pPr algn="ctr" rtl="0"/>
                <a:r>
                  <a:rPr lang="pt-BR">
                    <a:latin typeface="Amazon Ember" panose="020B0603020204020204"/>
                    <a:ea typeface="Amazon Ember" panose="020B0603020204020204" pitchFamily="34" charset="0"/>
                    <a:cs typeface="Amazon Ember" panose="020B0603020204020204" pitchFamily="34" charset="0"/>
                  </a:rPr>
                  <a:t>/api/mensagens</a:t>
                </a:r>
              </a:p>
            </p:txBody>
          </p:sp>
          <p:cxnSp>
            <p:nvCxnSpPr>
              <p:cNvPr id="27" name="Straight Arrow Connector 26">
                <a:extLst>
                  <a:ext uri="{FF2B5EF4-FFF2-40B4-BE49-F238E27FC236}">
                    <a16:creationId xmlns:a16="http://schemas.microsoft.com/office/drawing/2014/main" id="{107E0D88-DB39-884C-BBCC-7A596E140DE9}"/>
                  </a:ext>
                  <a:ext uri="{C183D7F6-B498-43B3-948B-1728B52AA6E4}">
                    <adec:decorative xmlns="" xmlns:adec="http://schemas.microsoft.com/office/drawing/2017/decorative" val="1"/>
                  </a:ext>
                </a:extLst>
              </p:cNvPr>
              <p:cNvCxnSpPr>
                <a:cxnSpLocks/>
                <a:stCxn id="62" idx="3"/>
              </p:cNvCxnSpPr>
              <p:nvPr/>
            </p:nvCxnSpPr>
            <p:spPr>
              <a:xfrm flipV="1">
                <a:off x="1377327" y="3181892"/>
                <a:ext cx="959222" cy="798314"/>
              </a:xfrm>
              <a:prstGeom prst="straightConnector1">
                <a:avLst/>
              </a:prstGeom>
              <a:ln w="50800">
                <a:solidFill>
                  <a:srgbClr val="4AC1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A51D661-42C6-A842-8CD9-EAD394445745}"/>
                  </a:ext>
                  <a:ext uri="{C183D7F6-B498-43B3-948B-1728B52AA6E4}">
                    <adec:decorative xmlns="" xmlns:adec="http://schemas.microsoft.com/office/drawing/2017/decorative" val="1"/>
                  </a:ext>
                </a:extLst>
              </p:cNvPr>
              <p:cNvCxnSpPr>
                <a:cxnSpLocks/>
                <a:stCxn id="62" idx="3"/>
              </p:cNvCxnSpPr>
              <p:nvPr/>
            </p:nvCxnSpPr>
            <p:spPr>
              <a:xfrm>
                <a:off x="1377327" y="3980206"/>
                <a:ext cx="926943" cy="650601"/>
              </a:xfrm>
              <a:prstGeom prst="straightConnector1">
                <a:avLst/>
              </a:prstGeom>
              <a:ln w="508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BD897D-5DF0-8B45-8D7E-D77E669B9C7D}"/>
                  </a:ext>
                  <a:ext uri="{C183D7F6-B498-43B3-948B-1728B52AA6E4}">
                    <adec:decorative xmlns="" xmlns:adec="http://schemas.microsoft.com/office/drawing/2017/decorative" val="1"/>
                  </a:ext>
                </a:extLst>
              </p:cNvPr>
              <p:cNvCxnSpPr>
                <a:cxnSpLocks/>
                <a:stCxn id="62" idx="3"/>
              </p:cNvCxnSpPr>
              <p:nvPr/>
            </p:nvCxnSpPr>
            <p:spPr>
              <a:xfrm flipV="1">
                <a:off x="1377327" y="3959556"/>
                <a:ext cx="963541" cy="20650"/>
              </a:xfrm>
              <a:prstGeom prst="straightConnector1">
                <a:avLst/>
              </a:prstGeom>
              <a:ln w="508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783C0C-6A95-1646-9C28-8F6AF6FBB4FA}"/>
                  </a:ext>
                  <a:ext uri="{C183D7F6-B498-43B3-948B-1728B52AA6E4}">
                    <adec:decorative xmlns="" xmlns:adec="http://schemas.microsoft.com/office/drawing/2017/decorative" val="1"/>
                  </a:ext>
                </a:extLst>
              </p:cNvPr>
              <p:cNvCxnSpPr/>
              <p:nvPr/>
            </p:nvCxnSpPr>
            <p:spPr>
              <a:xfrm>
                <a:off x="4582446" y="3146342"/>
                <a:ext cx="1026695" cy="0"/>
              </a:xfrm>
              <a:prstGeom prst="straightConnector1">
                <a:avLst/>
              </a:prstGeom>
              <a:ln w="50800">
                <a:solidFill>
                  <a:srgbClr val="4AC1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7269960-690A-214D-85F3-DA33C21B62B8}"/>
                  </a:ext>
                  <a:ext uri="{C183D7F6-B498-43B3-948B-1728B52AA6E4}">
                    <adec:decorative xmlns="" xmlns:adec="http://schemas.microsoft.com/office/drawing/2017/decorative" val="1"/>
                  </a:ext>
                </a:extLst>
              </p:cNvPr>
              <p:cNvCxnSpPr/>
              <p:nvPr/>
            </p:nvCxnSpPr>
            <p:spPr>
              <a:xfrm>
                <a:off x="4582446" y="3997022"/>
                <a:ext cx="1026695" cy="0"/>
              </a:xfrm>
              <a:prstGeom prst="straightConnector1">
                <a:avLst/>
              </a:prstGeom>
              <a:ln w="508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D28CE3C-5926-BC49-84E8-C2C5FC71E7ED}"/>
                  </a:ext>
                  <a:ext uri="{C183D7F6-B498-43B3-948B-1728B52AA6E4}">
                    <adec:decorative xmlns="" xmlns:adec="http://schemas.microsoft.com/office/drawing/2017/decorative" val="1"/>
                  </a:ext>
                </a:extLst>
              </p:cNvPr>
              <p:cNvCxnSpPr/>
              <p:nvPr/>
            </p:nvCxnSpPr>
            <p:spPr>
              <a:xfrm>
                <a:off x="4582446" y="4844916"/>
                <a:ext cx="1026695" cy="0"/>
              </a:xfrm>
              <a:prstGeom prst="straightConnector1">
                <a:avLst/>
              </a:prstGeom>
              <a:ln w="508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2" name="Graphic 61">
                <a:extLst>
                  <a:ext uri="{FF2B5EF4-FFF2-40B4-BE49-F238E27FC236}">
                    <a16:creationId xmlns:a16="http://schemas.microsoft.com/office/drawing/2014/main" id="{3D2AB06A-23F9-400D-8AE8-D6AD01B9EF92}"/>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62927" y="3523006"/>
                <a:ext cx="914400" cy="914400"/>
              </a:xfrm>
              <a:prstGeom prst="rect">
                <a:avLst/>
              </a:prstGeom>
            </p:spPr>
          </p:pic>
          <p:grpSp>
            <p:nvGrpSpPr>
              <p:cNvPr id="63" name="Group 62">
                <a:extLst>
                  <a:ext uri="{FF2B5EF4-FFF2-40B4-BE49-F238E27FC236}">
                    <a16:creationId xmlns:a16="http://schemas.microsoft.com/office/drawing/2014/main" id="{E5568359-5D6B-4762-BB90-80B009B72E5F}"/>
                  </a:ext>
                  <a:ext uri="{C183D7F6-B498-43B3-948B-1728B52AA6E4}">
                    <adec:decorative xmlns="" xmlns:adec="http://schemas.microsoft.com/office/drawing/2017/decorative" val="1"/>
                  </a:ext>
                </a:extLst>
              </p:cNvPr>
              <p:cNvGrpSpPr/>
              <p:nvPr/>
            </p:nvGrpSpPr>
            <p:grpSpPr>
              <a:xfrm>
                <a:off x="9144314" y="2418598"/>
                <a:ext cx="2289236" cy="1619732"/>
                <a:chOff x="9108341" y="2114408"/>
                <a:chExt cx="2289236" cy="1619732"/>
              </a:xfrm>
            </p:grpSpPr>
            <p:grpSp>
              <p:nvGrpSpPr>
                <p:cNvPr id="65" name="Group 64">
                  <a:extLst>
                    <a:ext uri="{FF2B5EF4-FFF2-40B4-BE49-F238E27FC236}">
                      <a16:creationId xmlns:a16="http://schemas.microsoft.com/office/drawing/2014/main" id="{4D9F3E74-5058-48C6-A92F-A919EC6FC36D}"/>
                    </a:ext>
                  </a:extLst>
                </p:cNvPr>
                <p:cNvGrpSpPr/>
                <p:nvPr/>
              </p:nvGrpSpPr>
              <p:grpSpPr>
                <a:xfrm>
                  <a:off x="9108341" y="2114408"/>
                  <a:ext cx="2289236" cy="1619732"/>
                  <a:chOff x="9176988" y="2710755"/>
                  <a:chExt cx="2289236" cy="1619732"/>
                </a:xfrm>
              </p:grpSpPr>
              <p:sp>
                <p:nvSpPr>
                  <p:cNvPr id="80" name="Rounded Rectangle 57">
                    <a:extLst>
                      <a:ext uri="{FF2B5EF4-FFF2-40B4-BE49-F238E27FC236}">
                        <a16:creationId xmlns:a16="http://schemas.microsoft.com/office/drawing/2014/main" id="{0E7E0A89-0C99-44E1-B48A-1B1A5D420F36}"/>
                      </a:ext>
                    </a:extLst>
                  </p:cNvPr>
                  <p:cNvSpPr/>
                  <p:nvPr/>
                </p:nvSpPr>
                <p:spPr>
                  <a:xfrm>
                    <a:off x="9177930" y="2710755"/>
                    <a:ext cx="2287352" cy="1619732"/>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cxnSp>
                <p:nvCxnSpPr>
                  <p:cNvPr id="81" name="Straight Connector 80">
                    <a:extLst>
                      <a:ext uri="{FF2B5EF4-FFF2-40B4-BE49-F238E27FC236}">
                        <a16:creationId xmlns:a16="http://schemas.microsoft.com/office/drawing/2014/main" id="{0F8FB1CE-22B7-4A39-BED8-602245A686B0}"/>
                      </a:ext>
                    </a:extLst>
                  </p:cNvPr>
                  <p:cNvCxnSpPr>
                    <a:cxnSpLocks/>
                    <a:endCxn id="80" idx="2"/>
                  </p:cNvCxnSpPr>
                  <p:nvPr/>
                </p:nvCxnSpPr>
                <p:spPr>
                  <a:xfrm>
                    <a:off x="10321606" y="2710755"/>
                    <a:ext cx="0" cy="16197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5DACFB-63F7-4101-AEC5-B5D8EE8158A6}"/>
                      </a:ext>
                    </a:extLst>
                  </p:cNvPr>
                  <p:cNvCxnSpPr>
                    <a:cxnSpLocks/>
                  </p:cNvCxnSpPr>
                  <p:nvPr/>
                </p:nvCxnSpPr>
                <p:spPr>
                  <a:xfrm flipH="1">
                    <a:off x="9176988" y="3520621"/>
                    <a:ext cx="2289236"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0" name="Picture 69">
                  <a:extLst>
                    <a:ext uri="{FF2B5EF4-FFF2-40B4-BE49-F238E27FC236}">
                      <a16:creationId xmlns:a16="http://schemas.microsoft.com/office/drawing/2014/main" id="{CB8BF4C0-6B74-44CB-B8E9-A9ECBDE0B6A5}"/>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9461741" y="2298515"/>
                  <a:ext cx="438760" cy="490319"/>
                </a:xfrm>
                <a:prstGeom prst="rect">
                  <a:avLst/>
                </a:prstGeom>
                <a:solidFill>
                  <a:schemeClr val="bg1"/>
                </a:solidFill>
              </p:spPr>
            </p:pic>
            <p:pic>
              <p:nvPicPr>
                <p:cNvPr id="77" name="Picture 76">
                  <a:extLst>
                    <a:ext uri="{FF2B5EF4-FFF2-40B4-BE49-F238E27FC236}">
                      <a16:creationId xmlns:a16="http://schemas.microsoft.com/office/drawing/2014/main" id="{BEDAF7AF-7083-4C7C-B03D-73E6327B6AC6}"/>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10533909" y="3045460"/>
                  <a:ext cx="567538" cy="567538"/>
                </a:xfrm>
                <a:prstGeom prst="rect">
                  <a:avLst/>
                </a:prstGeom>
              </p:spPr>
            </p:pic>
            <p:pic>
              <p:nvPicPr>
                <p:cNvPr id="79" name="Picture 78">
                  <a:extLst>
                    <a:ext uri="{FF2B5EF4-FFF2-40B4-BE49-F238E27FC236}">
                      <a16:creationId xmlns:a16="http://schemas.microsoft.com/office/drawing/2014/main" id="{B5EA18C5-D39E-4253-84FC-05B7778C6746}"/>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9461878" y="3109986"/>
                  <a:ext cx="438487" cy="438487"/>
                </a:xfrm>
                <a:prstGeom prst="rect">
                  <a:avLst/>
                </a:prstGeom>
              </p:spPr>
            </p:pic>
          </p:grpSp>
          <p:grpSp>
            <p:nvGrpSpPr>
              <p:cNvPr id="83" name="Group 82">
                <a:extLst>
                  <a:ext uri="{FF2B5EF4-FFF2-40B4-BE49-F238E27FC236}">
                    <a16:creationId xmlns:a16="http://schemas.microsoft.com/office/drawing/2014/main" id="{F0D44E65-9B84-44FC-B2F8-0A4CFBE778AE}"/>
                  </a:ext>
                  <a:ext uri="{C183D7F6-B498-43B3-948B-1728B52AA6E4}">
                    <adec:decorative xmlns="" xmlns:adec="http://schemas.microsoft.com/office/drawing/2017/decorative" val="1"/>
                  </a:ext>
                </a:extLst>
              </p:cNvPr>
              <p:cNvGrpSpPr/>
              <p:nvPr/>
            </p:nvGrpSpPr>
            <p:grpSpPr>
              <a:xfrm>
                <a:off x="9109283" y="4682519"/>
                <a:ext cx="2287352" cy="1619732"/>
                <a:chOff x="9109284" y="4263419"/>
                <a:chExt cx="2287352" cy="1619732"/>
              </a:xfrm>
            </p:grpSpPr>
            <p:sp>
              <p:nvSpPr>
                <p:cNvPr id="84" name="Rounded Rectangle 65">
                  <a:extLst>
                    <a:ext uri="{FF2B5EF4-FFF2-40B4-BE49-F238E27FC236}">
                      <a16:creationId xmlns:a16="http://schemas.microsoft.com/office/drawing/2014/main" id="{D7083E6A-7B32-477F-AFC9-C3F7AA3B83F1}"/>
                    </a:ext>
                  </a:extLst>
                </p:cNvPr>
                <p:cNvSpPr/>
                <p:nvPr/>
              </p:nvSpPr>
              <p:spPr>
                <a:xfrm>
                  <a:off x="9109284" y="4263419"/>
                  <a:ext cx="2287352" cy="1619732"/>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cxnSp>
              <p:nvCxnSpPr>
                <p:cNvPr id="85" name="Straight Connector 84">
                  <a:extLst>
                    <a:ext uri="{FF2B5EF4-FFF2-40B4-BE49-F238E27FC236}">
                      <a16:creationId xmlns:a16="http://schemas.microsoft.com/office/drawing/2014/main" id="{183FC110-6E0F-42A8-B201-8517227AC6DD}"/>
                    </a:ext>
                  </a:extLst>
                </p:cNvPr>
                <p:cNvCxnSpPr>
                  <a:cxnSpLocks/>
                  <a:stCxn id="84" idx="0"/>
                  <a:endCxn id="84" idx="2"/>
                </p:cNvCxnSpPr>
                <p:nvPr/>
              </p:nvCxnSpPr>
              <p:spPr>
                <a:xfrm>
                  <a:off x="10252960" y="4263419"/>
                  <a:ext cx="0" cy="16197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E7A84EB-8BCF-463D-8873-0DDB175DEA57}"/>
                    </a:ext>
                  </a:extLst>
                </p:cNvPr>
                <p:cNvCxnSpPr>
                  <a:cxnSpLocks/>
                  <a:stCxn id="84" idx="3"/>
                  <a:endCxn id="84" idx="1"/>
                </p:cNvCxnSpPr>
                <p:nvPr/>
              </p:nvCxnSpPr>
              <p:spPr>
                <a:xfrm flipH="1">
                  <a:off x="9109284" y="5073285"/>
                  <a:ext cx="228735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158061E0-A87F-4949-89AB-032500CE35EF}"/>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9503571" y="4436796"/>
                  <a:ext cx="438760" cy="490319"/>
                </a:xfrm>
                <a:prstGeom prst="rect">
                  <a:avLst/>
                </a:prstGeom>
                <a:solidFill>
                  <a:schemeClr val="bg1"/>
                </a:solidFill>
              </p:spPr>
            </p:pic>
            <p:pic>
              <p:nvPicPr>
                <p:cNvPr id="88" name="Picture 87">
                  <a:extLst>
                    <a:ext uri="{FF2B5EF4-FFF2-40B4-BE49-F238E27FC236}">
                      <a16:creationId xmlns:a16="http://schemas.microsoft.com/office/drawing/2014/main" id="{2D4DA595-B103-4EC9-B433-8A337CA0E8BB}"/>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10509740" y="4398186"/>
                  <a:ext cx="567538" cy="567538"/>
                </a:xfrm>
                <a:prstGeom prst="rect">
                  <a:avLst/>
                </a:prstGeom>
              </p:spPr>
            </p:pic>
            <p:pic>
              <p:nvPicPr>
                <p:cNvPr id="89" name="Picture 88">
                  <a:extLst>
                    <a:ext uri="{FF2B5EF4-FFF2-40B4-BE49-F238E27FC236}">
                      <a16:creationId xmlns:a16="http://schemas.microsoft.com/office/drawing/2014/main" id="{3FF91995-8A5A-456C-803B-DCA52BEAE935}"/>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10574266" y="5258132"/>
                  <a:ext cx="438487" cy="438487"/>
                </a:xfrm>
                <a:prstGeom prst="rect">
                  <a:avLst/>
                </a:prstGeom>
              </p:spPr>
            </p:pic>
          </p:grpSp>
          <p:sp>
            <p:nvSpPr>
              <p:cNvPr id="91" name="Rectangle 90">
                <a:extLst>
                  <a:ext uri="{FF2B5EF4-FFF2-40B4-BE49-F238E27FC236}">
                    <a16:creationId xmlns:a16="http://schemas.microsoft.com/office/drawing/2014/main" id="{7DB75A9A-1819-4384-A300-231CC8F1694C}"/>
                  </a:ext>
                  <a:ext uri="{C183D7F6-B498-43B3-948B-1728B52AA6E4}">
                    <adec:decorative xmlns="" xmlns:adec="http://schemas.microsoft.com/office/drawing/2017/decorative" val="1"/>
                  </a:ext>
                </a:extLst>
              </p:cNvPr>
              <p:cNvSpPr/>
              <p:nvPr/>
            </p:nvSpPr>
            <p:spPr>
              <a:xfrm>
                <a:off x="4975083" y="1834337"/>
                <a:ext cx="6797817" cy="4467914"/>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latin typeface="Amazon Ember" panose="020B0603020204020204"/>
                  </a:rPr>
                  <a:t>Cluster</a:t>
                </a:r>
                <a:endParaRPr kumimoji="0" lang="en-US" sz="1200" b="0" i="0" u="none" strike="noStrike" kern="0" cap="none" spc="0" normalizeH="0" baseline="0" noProof="0" dirty="0">
                  <a:ln>
                    <a:noFill/>
                  </a:ln>
                  <a:solidFill>
                    <a:srgbClr val="5A6B86"/>
                  </a:solidFill>
                  <a:effectLst/>
                  <a:uLnTx/>
                  <a:uFillTx/>
                  <a:latin typeface="Amazon Ember" panose="020B0603020204020204"/>
                </a:endParaRPr>
              </a:p>
            </p:txBody>
          </p:sp>
          <p:sp>
            <p:nvSpPr>
              <p:cNvPr id="92" name="TextBox 91">
                <a:extLst>
                  <a:ext uri="{FF2B5EF4-FFF2-40B4-BE49-F238E27FC236}">
                    <a16:creationId xmlns:a16="http://schemas.microsoft.com/office/drawing/2014/main" id="{D5E1BAD5-6843-4A04-9189-A6F09CD09672}"/>
                  </a:ext>
                </a:extLst>
              </p:cNvPr>
              <p:cNvSpPr txBox="1"/>
              <p:nvPr/>
            </p:nvSpPr>
            <p:spPr>
              <a:xfrm>
                <a:off x="6214643" y="1531180"/>
                <a:ext cx="1286332" cy="707886"/>
              </a:xfrm>
              <a:prstGeom prst="rect">
                <a:avLst/>
              </a:prstGeom>
              <a:solidFill>
                <a:schemeClr val="bg1"/>
              </a:solidFill>
            </p:spPr>
            <p:txBody>
              <a:bodyPr wrap="square" rtlCol="0">
                <a:spAutoFit/>
              </a:bodyPr>
              <a:lstStyle/>
              <a:p>
                <a:pPr algn="ctr" rtl="0"/>
                <a:r>
                  <a:rPr lang="pt-BR" sz="2000">
                    <a:latin typeface="Amazon Ember" panose="020B0603020204020204"/>
                    <a:ea typeface="Amazon Ember" panose="020B0603020204020204" pitchFamily="34" charset="0"/>
                    <a:cs typeface="Amazon Ember" panose="020B0603020204020204" pitchFamily="34" charset="0"/>
                  </a:rPr>
                  <a:t>Amazon ECS</a:t>
                </a:r>
              </a:p>
            </p:txBody>
          </p:sp>
          <p:pic>
            <p:nvPicPr>
              <p:cNvPr id="93" name="Graphic 92">
                <a:extLst>
                  <a:ext uri="{FF2B5EF4-FFF2-40B4-BE49-F238E27FC236}">
                    <a16:creationId xmlns:a16="http://schemas.microsoft.com/office/drawing/2014/main" id="{CAE95A02-482B-40FF-9845-7CF84FB2BE9B}"/>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5269634" y="1427923"/>
                <a:ext cx="914400" cy="914400"/>
              </a:xfrm>
              <a:prstGeom prst="rect">
                <a:avLst/>
              </a:prstGeom>
            </p:spPr>
          </p:pic>
          <p:sp>
            <p:nvSpPr>
              <p:cNvPr id="95" name="TextBox 94">
                <a:extLst>
                  <a:ext uri="{FF2B5EF4-FFF2-40B4-BE49-F238E27FC236}">
                    <a16:creationId xmlns:a16="http://schemas.microsoft.com/office/drawing/2014/main" id="{04FFA60C-0558-4FEE-AB0B-C0A27D555CDD}"/>
                  </a:ext>
                </a:extLst>
              </p:cNvPr>
              <p:cNvSpPr txBox="1"/>
              <p:nvPr/>
            </p:nvSpPr>
            <p:spPr>
              <a:xfrm>
                <a:off x="5946782" y="5361135"/>
                <a:ext cx="1457130" cy="369332"/>
              </a:xfrm>
              <a:prstGeom prst="rect">
                <a:avLst/>
              </a:prstGeom>
              <a:noFill/>
            </p:spPr>
            <p:txBody>
              <a:bodyPr wrap="none" rtlCol="0">
                <a:spAutoFit/>
              </a:bodyPr>
              <a:lstStyle/>
              <a:p>
                <a:pPr rtl="0"/>
                <a:r>
                  <a:rPr lang="pt-BR">
                    <a:latin typeface="Amazon Ember" panose="020B0603020204020204"/>
                    <a:ea typeface="Amazon Ember" panose="020B0603020204020204" pitchFamily="34" charset="0"/>
                    <a:cs typeface="Amazon Ember" panose="020B0603020204020204" pitchFamily="34" charset="0"/>
                  </a:rPr>
                  <a:t>Grupos de destino</a:t>
                </a:r>
              </a:p>
            </p:txBody>
          </p:sp>
          <p:grpSp>
            <p:nvGrpSpPr>
              <p:cNvPr id="103" name="Group 102">
                <a:extLst>
                  <a:ext uri="{FF2B5EF4-FFF2-40B4-BE49-F238E27FC236}">
                    <a16:creationId xmlns:a16="http://schemas.microsoft.com/office/drawing/2014/main" id="{DB0C76A9-4BBF-4B8E-B539-4F698B90A5C8}"/>
                  </a:ext>
                  <a:ext uri="{C183D7F6-B498-43B3-948B-1728B52AA6E4}">
                    <adec:decorative xmlns="" xmlns:adec="http://schemas.microsoft.com/office/drawing/2017/decorative" val="1"/>
                  </a:ext>
                </a:extLst>
              </p:cNvPr>
              <p:cNvGrpSpPr/>
              <p:nvPr/>
            </p:nvGrpSpPr>
            <p:grpSpPr>
              <a:xfrm>
                <a:off x="5726834" y="2856178"/>
                <a:ext cx="2096118" cy="561473"/>
                <a:chOff x="5726834" y="2856178"/>
                <a:chExt cx="2096118" cy="561473"/>
              </a:xfrm>
            </p:grpSpPr>
            <p:sp>
              <p:nvSpPr>
                <p:cNvPr id="105" name="Rounded Rectangle 23">
                  <a:extLst>
                    <a:ext uri="{FF2B5EF4-FFF2-40B4-BE49-F238E27FC236}">
                      <a16:creationId xmlns:a16="http://schemas.microsoft.com/office/drawing/2014/main" id="{C585A65E-E4F5-44C1-A0F6-9E0E1B39752E}"/>
                    </a:ext>
                  </a:extLst>
                </p:cNvPr>
                <p:cNvSpPr/>
                <p:nvPr/>
              </p:nvSpPr>
              <p:spPr>
                <a:xfrm>
                  <a:off x="5726834" y="2856178"/>
                  <a:ext cx="2096118" cy="56147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106" name="Group 105">
                  <a:extLst>
                    <a:ext uri="{FF2B5EF4-FFF2-40B4-BE49-F238E27FC236}">
                      <a16:creationId xmlns:a16="http://schemas.microsoft.com/office/drawing/2014/main" id="{53BD4AB5-304D-450E-AA63-2733796DCE33}"/>
                    </a:ext>
                  </a:extLst>
                </p:cNvPr>
                <p:cNvGrpSpPr/>
                <p:nvPr/>
              </p:nvGrpSpPr>
              <p:grpSpPr>
                <a:xfrm>
                  <a:off x="5786592" y="2878604"/>
                  <a:ext cx="599363" cy="516621"/>
                  <a:chOff x="419099" y="2648270"/>
                  <a:chExt cx="1117841" cy="963523"/>
                </a:xfrm>
              </p:grpSpPr>
              <p:sp>
                <p:nvSpPr>
                  <p:cNvPr id="113" name="Oval 112">
                    <a:extLst>
                      <a:ext uri="{FF2B5EF4-FFF2-40B4-BE49-F238E27FC236}">
                        <a16:creationId xmlns:a16="http://schemas.microsoft.com/office/drawing/2014/main" id="{433EFBFA-D378-40C0-B253-C8BDC8D0221D}"/>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114" name="Oval 113">
                    <a:extLst>
                      <a:ext uri="{FF2B5EF4-FFF2-40B4-BE49-F238E27FC236}">
                        <a16:creationId xmlns:a16="http://schemas.microsoft.com/office/drawing/2014/main" id="{B095E855-73E6-4FA6-AC10-B4A1B4C49559}"/>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115" name="Oval 114">
                    <a:extLst>
                      <a:ext uri="{FF2B5EF4-FFF2-40B4-BE49-F238E27FC236}">
                        <a16:creationId xmlns:a16="http://schemas.microsoft.com/office/drawing/2014/main" id="{198BF627-B816-4442-8406-913E9160FCCC}"/>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cxnSp>
                <p:nvCxnSpPr>
                  <p:cNvPr id="117" name="Straight Connector 116">
                    <a:extLst>
                      <a:ext uri="{FF2B5EF4-FFF2-40B4-BE49-F238E27FC236}">
                        <a16:creationId xmlns:a16="http://schemas.microsoft.com/office/drawing/2014/main" id="{854FD583-CF45-46FA-9199-39DABB29E763}"/>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D89D897F-B237-4877-AE2B-C3836788F99C}"/>
                      </a:ext>
                    </a:extLst>
                  </p:cNvPr>
                  <p:cNvGrpSpPr/>
                  <p:nvPr/>
                </p:nvGrpSpPr>
                <p:grpSpPr>
                  <a:xfrm>
                    <a:off x="1250010" y="2648270"/>
                    <a:ext cx="153729" cy="269856"/>
                    <a:chOff x="1242059" y="2560807"/>
                    <a:chExt cx="153729" cy="269856"/>
                  </a:xfrm>
                </p:grpSpPr>
                <p:cxnSp>
                  <p:nvCxnSpPr>
                    <p:cNvPr id="123" name="Straight Connector 122">
                      <a:extLst>
                        <a:ext uri="{FF2B5EF4-FFF2-40B4-BE49-F238E27FC236}">
                          <a16:creationId xmlns:a16="http://schemas.microsoft.com/office/drawing/2014/main" id="{592BEE48-E813-4CFD-A4B7-BE39EA11ACB5}"/>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E6DF31D-2755-454D-9A2D-9AAE3315295C}"/>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93C8D38-FE33-44B5-B7D3-F570A23585F6}"/>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2B33B25B-598D-4188-B314-CBFB0544229F}"/>
                      </a:ext>
                    </a:extLst>
                  </p:cNvPr>
                  <p:cNvGrpSpPr/>
                  <p:nvPr/>
                </p:nvGrpSpPr>
                <p:grpSpPr>
                  <a:xfrm rot="18532282" flipH="1">
                    <a:off x="1325147" y="2801208"/>
                    <a:ext cx="153729" cy="269856"/>
                    <a:chOff x="1242059" y="2560807"/>
                    <a:chExt cx="153729" cy="269856"/>
                  </a:xfrm>
                </p:grpSpPr>
                <p:cxnSp>
                  <p:nvCxnSpPr>
                    <p:cNvPr id="120" name="Straight Connector 119">
                      <a:extLst>
                        <a:ext uri="{FF2B5EF4-FFF2-40B4-BE49-F238E27FC236}">
                          <a16:creationId xmlns:a16="http://schemas.microsoft.com/office/drawing/2014/main" id="{74486F0B-20F9-46F5-AFF7-9AFFC50469EF}"/>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8DC929E-A80E-4F90-973B-BA26880A2684}"/>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800043F-DB13-4EA3-A1C8-B408CD064B97}"/>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9FA56C29-8989-4299-80E7-092EDA395973}"/>
                    </a:ext>
                  </a:extLst>
                </p:cNvPr>
                <p:cNvSpPr txBox="1"/>
                <p:nvPr/>
              </p:nvSpPr>
              <p:spPr>
                <a:xfrm>
                  <a:off x="6518160" y="2967637"/>
                  <a:ext cx="647613" cy="338554"/>
                </a:xfrm>
                <a:prstGeom prst="rect">
                  <a:avLst/>
                </a:prstGeom>
                <a:noFill/>
              </p:spPr>
              <p:txBody>
                <a:bodyPr wrap="none" rtlCol="0">
                  <a:spAutoFit/>
                </a:bodyPr>
                <a:lstStyle/>
                <a:p>
                  <a:pPr algn="ctr" rtl="0"/>
                  <a:r>
                    <a:rPr lang="pt-BR" sz="1600">
                      <a:latin typeface="Amazon Ember" panose="020B0603020204020204"/>
                      <a:ea typeface="Amazon Ember Light" panose="020B0403020204020204" pitchFamily="34" charset="0"/>
                      <a:cs typeface="Amazon Ember Light" panose="020B0403020204020204" pitchFamily="34" charset="0"/>
                    </a:rPr>
                    <a:t>Usuários</a:t>
                  </a:r>
                </a:p>
              </p:txBody>
            </p:sp>
            <p:pic>
              <p:nvPicPr>
                <p:cNvPr id="110" name="Picture 109">
                  <a:extLst>
                    <a:ext uri="{FF2B5EF4-FFF2-40B4-BE49-F238E27FC236}">
                      <a16:creationId xmlns:a16="http://schemas.microsoft.com/office/drawing/2014/main" id="{3FC0FF7A-A901-4FEE-BCC2-AA990ABCB172}"/>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7297979" y="2891755"/>
                  <a:ext cx="438760" cy="490319"/>
                </a:xfrm>
                <a:prstGeom prst="rect">
                  <a:avLst/>
                </a:prstGeom>
                <a:solidFill>
                  <a:schemeClr val="bg1"/>
                </a:solidFill>
              </p:spPr>
            </p:pic>
          </p:grpSp>
          <p:grpSp>
            <p:nvGrpSpPr>
              <p:cNvPr id="126" name="Group 125">
                <a:extLst>
                  <a:ext uri="{FF2B5EF4-FFF2-40B4-BE49-F238E27FC236}">
                    <a16:creationId xmlns:a16="http://schemas.microsoft.com/office/drawing/2014/main" id="{EA6C9472-8E7A-4366-81DA-399E741983DC}"/>
                  </a:ext>
                  <a:ext uri="{C183D7F6-B498-43B3-948B-1728B52AA6E4}">
                    <adec:decorative xmlns="" xmlns:adec="http://schemas.microsoft.com/office/drawing/2017/decorative" val="1"/>
                  </a:ext>
                </a:extLst>
              </p:cNvPr>
              <p:cNvGrpSpPr/>
              <p:nvPr/>
            </p:nvGrpSpPr>
            <p:grpSpPr>
              <a:xfrm>
                <a:off x="5726834" y="3705201"/>
                <a:ext cx="2096118" cy="567538"/>
                <a:chOff x="5726834" y="3690955"/>
                <a:chExt cx="2096118" cy="567538"/>
              </a:xfrm>
            </p:grpSpPr>
            <p:sp>
              <p:nvSpPr>
                <p:cNvPr id="127" name="Rounded Rectangle 43">
                  <a:extLst>
                    <a:ext uri="{FF2B5EF4-FFF2-40B4-BE49-F238E27FC236}">
                      <a16:creationId xmlns:a16="http://schemas.microsoft.com/office/drawing/2014/main" id="{345092A4-1C21-4C33-B699-163CF4BE9988}"/>
                    </a:ext>
                  </a:extLst>
                </p:cNvPr>
                <p:cNvSpPr/>
                <p:nvPr/>
              </p:nvSpPr>
              <p:spPr>
                <a:xfrm>
                  <a:off x="5726834" y="3693988"/>
                  <a:ext cx="2096118" cy="56147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128" name="Group 127">
                  <a:extLst>
                    <a:ext uri="{FF2B5EF4-FFF2-40B4-BE49-F238E27FC236}">
                      <a16:creationId xmlns:a16="http://schemas.microsoft.com/office/drawing/2014/main" id="{1BDEE461-69CC-443E-ACEA-8D43BB6683AC}"/>
                    </a:ext>
                  </a:extLst>
                </p:cNvPr>
                <p:cNvGrpSpPr/>
                <p:nvPr/>
              </p:nvGrpSpPr>
              <p:grpSpPr>
                <a:xfrm>
                  <a:off x="5786592" y="3716414"/>
                  <a:ext cx="599363" cy="516621"/>
                  <a:chOff x="419099" y="2648270"/>
                  <a:chExt cx="1117841" cy="963523"/>
                </a:xfrm>
              </p:grpSpPr>
              <p:sp>
                <p:nvSpPr>
                  <p:cNvPr id="131" name="Oval 130">
                    <a:extLst>
                      <a:ext uri="{FF2B5EF4-FFF2-40B4-BE49-F238E27FC236}">
                        <a16:creationId xmlns:a16="http://schemas.microsoft.com/office/drawing/2014/main" id="{EBB17637-CBCE-4C2C-8046-2FEA3C9A5F6A}"/>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132" name="Oval 131">
                    <a:extLst>
                      <a:ext uri="{FF2B5EF4-FFF2-40B4-BE49-F238E27FC236}">
                        <a16:creationId xmlns:a16="http://schemas.microsoft.com/office/drawing/2014/main" id="{05F7AA18-2FCA-4475-8664-3590E70CEB87}"/>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133" name="Oval 132">
                    <a:extLst>
                      <a:ext uri="{FF2B5EF4-FFF2-40B4-BE49-F238E27FC236}">
                        <a16:creationId xmlns:a16="http://schemas.microsoft.com/office/drawing/2014/main" id="{CA0DD086-96E9-4892-B96D-6F60121F9802}"/>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cxnSp>
                <p:nvCxnSpPr>
                  <p:cNvPr id="134" name="Straight Connector 133">
                    <a:extLst>
                      <a:ext uri="{FF2B5EF4-FFF2-40B4-BE49-F238E27FC236}">
                        <a16:creationId xmlns:a16="http://schemas.microsoft.com/office/drawing/2014/main" id="{C6BCBC0A-B9BF-4383-9B8D-75268B14DEDD}"/>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0D6D797B-7B74-4366-869B-5177116E6875}"/>
                      </a:ext>
                    </a:extLst>
                  </p:cNvPr>
                  <p:cNvGrpSpPr/>
                  <p:nvPr/>
                </p:nvGrpSpPr>
                <p:grpSpPr>
                  <a:xfrm>
                    <a:off x="1250010" y="2648270"/>
                    <a:ext cx="153729" cy="269856"/>
                    <a:chOff x="1242059" y="2560807"/>
                    <a:chExt cx="153729" cy="269856"/>
                  </a:xfrm>
                </p:grpSpPr>
                <p:cxnSp>
                  <p:nvCxnSpPr>
                    <p:cNvPr id="140" name="Straight Connector 139">
                      <a:extLst>
                        <a:ext uri="{FF2B5EF4-FFF2-40B4-BE49-F238E27FC236}">
                          <a16:creationId xmlns:a16="http://schemas.microsoft.com/office/drawing/2014/main" id="{2B4295C0-EF75-43CD-87CC-F9458782FCBD}"/>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AC951D9-2799-45D1-8E02-36A7FAFE148F}"/>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AA9F74F-E725-4707-A96C-91AC2967C511}"/>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B663B1F6-7FF5-434B-BD57-E9C2D3983380}"/>
                      </a:ext>
                    </a:extLst>
                  </p:cNvPr>
                  <p:cNvGrpSpPr/>
                  <p:nvPr/>
                </p:nvGrpSpPr>
                <p:grpSpPr>
                  <a:xfrm rot="18532282" flipH="1">
                    <a:off x="1325147" y="2801208"/>
                    <a:ext cx="153729" cy="269856"/>
                    <a:chOff x="1242059" y="2560807"/>
                    <a:chExt cx="153729" cy="269856"/>
                  </a:xfrm>
                </p:grpSpPr>
                <p:cxnSp>
                  <p:nvCxnSpPr>
                    <p:cNvPr id="137" name="Straight Connector 136">
                      <a:extLst>
                        <a:ext uri="{FF2B5EF4-FFF2-40B4-BE49-F238E27FC236}">
                          <a16:creationId xmlns:a16="http://schemas.microsoft.com/office/drawing/2014/main" id="{AC82027C-B296-42D7-BFC4-55BF94473601}"/>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36248BA-3BA1-4F4D-B3B1-360D7606625F}"/>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97FA298-067F-406F-8522-3537C5FB6E00}"/>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29" name="TextBox 128">
                  <a:extLst>
                    <a:ext uri="{FF2B5EF4-FFF2-40B4-BE49-F238E27FC236}">
                      <a16:creationId xmlns:a16="http://schemas.microsoft.com/office/drawing/2014/main" id="{37EB12AE-975F-4337-AB3B-B01270B90D78}"/>
                    </a:ext>
                  </a:extLst>
                </p:cNvPr>
                <p:cNvSpPr txBox="1"/>
                <p:nvPr/>
              </p:nvSpPr>
              <p:spPr>
                <a:xfrm>
                  <a:off x="6459945" y="3805447"/>
                  <a:ext cx="695447" cy="338554"/>
                </a:xfrm>
                <a:prstGeom prst="rect">
                  <a:avLst/>
                </a:prstGeom>
                <a:noFill/>
              </p:spPr>
              <p:txBody>
                <a:bodyPr wrap="none" rtlCol="0">
                  <a:spAutoFit/>
                </a:bodyPr>
                <a:lstStyle/>
                <a:p>
                  <a:pPr algn="ctr" rtl="0"/>
                  <a:r>
                    <a:rPr lang="pt-BR" sz="1600">
                      <a:latin typeface="Amazon Ember" panose="020B0603020204020204"/>
                      <a:ea typeface="Amazon Ember Light" panose="020B0403020204020204" pitchFamily="34" charset="0"/>
                      <a:cs typeface="Amazon Ember Light" panose="020B0403020204020204" pitchFamily="34" charset="0"/>
                    </a:rPr>
                    <a:t>Tópicos</a:t>
                  </a:r>
                </a:p>
              </p:txBody>
            </p:sp>
            <p:pic>
              <p:nvPicPr>
                <p:cNvPr id="130" name="Picture 129">
                  <a:extLst>
                    <a:ext uri="{FF2B5EF4-FFF2-40B4-BE49-F238E27FC236}">
                      <a16:creationId xmlns:a16="http://schemas.microsoft.com/office/drawing/2014/main" id="{9DCE4586-1DF8-4395-88C3-04FFBD9A3713}"/>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7229384" y="3690955"/>
                  <a:ext cx="567538" cy="567538"/>
                </a:xfrm>
                <a:prstGeom prst="rect">
                  <a:avLst/>
                </a:prstGeom>
              </p:spPr>
            </p:pic>
          </p:grpSp>
          <p:grpSp>
            <p:nvGrpSpPr>
              <p:cNvPr id="143" name="Group 142">
                <a:extLst>
                  <a:ext uri="{FF2B5EF4-FFF2-40B4-BE49-F238E27FC236}">
                    <a16:creationId xmlns:a16="http://schemas.microsoft.com/office/drawing/2014/main" id="{340B65C7-AA04-417C-AFB4-FE88EF909F23}"/>
                  </a:ext>
                  <a:ext uri="{C183D7F6-B498-43B3-948B-1728B52AA6E4}">
                    <adec:decorative xmlns="" xmlns:adec="http://schemas.microsoft.com/office/drawing/2017/decorative" val="1"/>
                  </a:ext>
                </a:extLst>
              </p:cNvPr>
              <p:cNvGrpSpPr/>
              <p:nvPr/>
            </p:nvGrpSpPr>
            <p:grpSpPr>
              <a:xfrm>
                <a:off x="5726834" y="4560289"/>
                <a:ext cx="2096118" cy="561473"/>
                <a:chOff x="5726834" y="4560289"/>
                <a:chExt cx="2096118" cy="561473"/>
              </a:xfrm>
            </p:grpSpPr>
            <p:sp>
              <p:nvSpPr>
                <p:cNvPr id="144" name="Rounded Rectangle 47">
                  <a:extLst>
                    <a:ext uri="{FF2B5EF4-FFF2-40B4-BE49-F238E27FC236}">
                      <a16:creationId xmlns:a16="http://schemas.microsoft.com/office/drawing/2014/main" id="{FB7BE678-BCEE-4014-B06D-7F5F5C928C63}"/>
                    </a:ext>
                  </a:extLst>
                </p:cNvPr>
                <p:cNvSpPr/>
                <p:nvPr/>
              </p:nvSpPr>
              <p:spPr>
                <a:xfrm>
                  <a:off x="5726834" y="4560289"/>
                  <a:ext cx="2096118" cy="56147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145" name="Group 144">
                  <a:extLst>
                    <a:ext uri="{FF2B5EF4-FFF2-40B4-BE49-F238E27FC236}">
                      <a16:creationId xmlns:a16="http://schemas.microsoft.com/office/drawing/2014/main" id="{43E607E7-0882-4FA1-B687-7AA1A15CE510}"/>
                    </a:ext>
                  </a:extLst>
                </p:cNvPr>
                <p:cNvGrpSpPr/>
                <p:nvPr/>
              </p:nvGrpSpPr>
              <p:grpSpPr>
                <a:xfrm>
                  <a:off x="5786592" y="4582715"/>
                  <a:ext cx="599363" cy="516621"/>
                  <a:chOff x="419099" y="2648270"/>
                  <a:chExt cx="1117841" cy="963523"/>
                </a:xfrm>
              </p:grpSpPr>
              <p:sp>
                <p:nvSpPr>
                  <p:cNvPr id="148" name="Oval 147">
                    <a:extLst>
                      <a:ext uri="{FF2B5EF4-FFF2-40B4-BE49-F238E27FC236}">
                        <a16:creationId xmlns:a16="http://schemas.microsoft.com/office/drawing/2014/main" id="{A10E33C0-0C57-44AC-B528-AFAF8607A6D9}"/>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149" name="Oval 148">
                    <a:extLst>
                      <a:ext uri="{FF2B5EF4-FFF2-40B4-BE49-F238E27FC236}">
                        <a16:creationId xmlns:a16="http://schemas.microsoft.com/office/drawing/2014/main" id="{59722575-FB69-4B33-9AF5-66B66C408D03}"/>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150" name="Oval 149">
                    <a:extLst>
                      <a:ext uri="{FF2B5EF4-FFF2-40B4-BE49-F238E27FC236}">
                        <a16:creationId xmlns:a16="http://schemas.microsoft.com/office/drawing/2014/main" id="{109472FD-362F-438A-BD14-829541AC7258}"/>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cxnSp>
                <p:nvCxnSpPr>
                  <p:cNvPr id="151" name="Straight Connector 150">
                    <a:extLst>
                      <a:ext uri="{FF2B5EF4-FFF2-40B4-BE49-F238E27FC236}">
                        <a16:creationId xmlns:a16="http://schemas.microsoft.com/office/drawing/2014/main" id="{594FBB3F-4EDA-4D7F-A781-DAFAD9C14018}"/>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2797EECE-675E-4678-88AE-15EFBB1F605E}"/>
                      </a:ext>
                    </a:extLst>
                  </p:cNvPr>
                  <p:cNvGrpSpPr/>
                  <p:nvPr/>
                </p:nvGrpSpPr>
                <p:grpSpPr>
                  <a:xfrm>
                    <a:off x="1250010" y="2648270"/>
                    <a:ext cx="153729" cy="269856"/>
                    <a:chOff x="1242059" y="2560807"/>
                    <a:chExt cx="153729" cy="269856"/>
                  </a:xfrm>
                </p:grpSpPr>
                <p:cxnSp>
                  <p:nvCxnSpPr>
                    <p:cNvPr id="157" name="Straight Connector 156">
                      <a:extLst>
                        <a:ext uri="{FF2B5EF4-FFF2-40B4-BE49-F238E27FC236}">
                          <a16:creationId xmlns:a16="http://schemas.microsoft.com/office/drawing/2014/main" id="{700981CD-4C04-47A6-8FD3-8E991D86E3C8}"/>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E550857-20FC-428F-A3C8-3FA02E3F3711}"/>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907E283-B79B-479B-9447-EE69CF3158F7}"/>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346FEDD7-3C31-4F70-88D1-E041A22B4830}"/>
                      </a:ext>
                    </a:extLst>
                  </p:cNvPr>
                  <p:cNvGrpSpPr/>
                  <p:nvPr/>
                </p:nvGrpSpPr>
                <p:grpSpPr>
                  <a:xfrm rot="18532282" flipH="1">
                    <a:off x="1325147" y="2801208"/>
                    <a:ext cx="153729" cy="269856"/>
                    <a:chOff x="1242059" y="2560807"/>
                    <a:chExt cx="153729" cy="269856"/>
                  </a:xfrm>
                </p:grpSpPr>
                <p:cxnSp>
                  <p:nvCxnSpPr>
                    <p:cNvPr id="154" name="Straight Connector 153">
                      <a:extLst>
                        <a:ext uri="{FF2B5EF4-FFF2-40B4-BE49-F238E27FC236}">
                          <a16:creationId xmlns:a16="http://schemas.microsoft.com/office/drawing/2014/main" id="{C54936C6-04EC-4AF0-9201-A0960BA8F075}"/>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63FF12C-565E-4BC3-97AB-D01AF88968C7}"/>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91217B7-8124-4459-B7C3-D30F431F8FD2}"/>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46" name="TextBox 145">
                  <a:extLst>
                    <a:ext uri="{FF2B5EF4-FFF2-40B4-BE49-F238E27FC236}">
                      <a16:creationId xmlns:a16="http://schemas.microsoft.com/office/drawing/2014/main" id="{2ADC42E6-1AF0-43B8-8AF7-596A9E4C6868}"/>
                    </a:ext>
                  </a:extLst>
                </p:cNvPr>
                <p:cNvSpPr txBox="1"/>
                <p:nvPr/>
              </p:nvSpPr>
              <p:spPr>
                <a:xfrm>
                  <a:off x="6271193" y="4671748"/>
                  <a:ext cx="1183978" cy="338554"/>
                </a:xfrm>
                <a:prstGeom prst="rect">
                  <a:avLst/>
                </a:prstGeom>
                <a:noFill/>
              </p:spPr>
              <p:txBody>
                <a:bodyPr wrap="none" rtlCol="0">
                  <a:spAutoFit/>
                </a:bodyPr>
                <a:lstStyle/>
                <a:p>
                  <a:pPr algn="ctr" rtl="0"/>
                  <a:r>
                    <a:rPr lang="pt-BR" sz="1600" spc="-30" dirty="0">
                      <a:latin typeface="Amazon Ember" panose="020B0603020204020204"/>
                      <a:ea typeface="Amazon Ember Light" panose="020B0403020204020204" pitchFamily="34" charset="0"/>
                      <a:cs typeface="Amazon Ember Light" panose="020B0403020204020204" pitchFamily="34" charset="0"/>
                    </a:rPr>
                    <a:t>Mensagens</a:t>
                  </a:r>
                </a:p>
              </p:txBody>
            </p:sp>
            <p:pic>
              <p:nvPicPr>
                <p:cNvPr id="147" name="Picture 146">
                  <a:extLst>
                    <a:ext uri="{FF2B5EF4-FFF2-40B4-BE49-F238E27FC236}">
                      <a16:creationId xmlns:a16="http://schemas.microsoft.com/office/drawing/2014/main" id="{F1B1B098-3E7F-4051-8116-4EAD7BEE47F8}"/>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7340410" y="4621782"/>
                  <a:ext cx="438487" cy="438487"/>
                </a:xfrm>
                <a:prstGeom prst="rect">
                  <a:avLst/>
                </a:prstGeom>
              </p:spPr>
            </p:pic>
          </p:grpSp>
          <p:cxnSp>
            <p:nvCxnSpPr>
              <p:cNvPr id="160" name="Straight Connector 159">
                <a:extLst>
                  <a:ext uri="{FF2B5EF4-FFF2-40B4-BE49-F238E27FC236}">
                    <a16:creationId xmlns:a16="http://schemas.microsoft.com/office/drawing/2014/main" id="{5B376EA6-2265-437A-A1A4-CFA87BC05FC0}"/>
                  </a:ext>
                  <a:ext uri="{C183D7F6-B498-43B3-948B-1728B52AA6E4}">
                    <adec:decorative xmlns="" xmlns:adec="http://schemas.microsoft.com/office/drawing/2017/decorative" val="1"/>
                  </a:ext>
                </a:extLst>
              </p:cNvPr>
              <p:cNvCxnSpPr>
                <a:cxnSpLocks/>
                <a:stCxn id="105" idx="3"/>
                <a:endCxn id="80" idx="1"/>
              </p:cNvCxnSpPr>
              <p:nvPr/>
            </p:nvCxnSpPr>
            <p:spPr>
              <a:xfrm>
                <a:off x="7822952" y="3136915"/>
                <a:ext cx="1322304" cy="9154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CD178D8-8749-4AA9-89DE-5C624D631C89}"/>
                  </a:ext>
                  <a:ext uri="{C183D7F6-B498-43B3-948B-1728B52AA6E4}">
                    <adec:decorative xmlns="" xmlns:adec="http://schemas.microsoft.com/office/drawing/2017/decorative" val="1"/>
                  </a:ext>
                </a:extLst>
              </p:cNvPr>
              <p:cNvCxnSpPr>
                <a:cxnSpLocks/>
                <a:stCxn id="105" idx="3"/>
                <a:endCxn id="84" idx="1"/>
              </p:cNvCxnSpPr>
              <p:nvPr/>
            </p:nvCxnSpPr>
            <p:spPr>
              <a:xfrm>
                <a:off x="7822952" y="3136915"/>
                <a:ext cx="1286331" cy="235547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EA1B050-B0D9-47F8-974A-CC7F14D827BE}"/>
                  </a:ext>
                  <a:ext uri="{C183D7F6-B498-43B3-948B-1728B52AA6E4}">
                    <adec:decorative xmlns="" xmlns:adec="http://schemas.microsoft.com/office/drawing/2017/decorative" val="1"/>
                  </a:ext>
                </a:extLst>
              </p:cNvPr>
              <p:cNvCxnSpPr>
                <a:cxnSpLocks/>
                <a:stCxn id="127" idx="3"/>
                <a:endCxn id="80" idx="1"/>
              </p:cNvCxnSpPr>
              <p:nvPr/>
            </p:nvCxnSpPr>
            <p:spPr>
              <a:xfrm flipV="1">
                <a:off x="7822952" y="3228464"/>
                <a:ext cx="1322304" cy="76050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60038A9-B13A-48E8-AE91-F3EEAAF73336}"/>
                  </a:ext>
                  <a:ext uri="{C183D7F6-B498-43B3-948B-1728B52AA6E4}">
                    <adec:decorative xmlns="" xmlns:adec="http://schemas.microsoft.com/office/drawing/2017/decorative" val="1"/>
                  </a:ext>
                </a:extLst>
              </p:cNvPr>
              <p:cNvCxnSpPr>
                <a:cxnSpLocks/>
                <a:stCxn id="127" idx="3"/>
                <a:endCxn id="84" idx="1"/>
              </p:cNvCxnSpPr>
              <p:nvPr/>
            </p:nvCxnSpPr>
            <p:spPr>
              <a:xfrm>
                <a:off x="7822952" y="3988971"/>
                <a:ext cx="1286331" cy="150341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95A5A5E-4B77-4EB7-A6F9-608E6FF76A18}"/>
                  </a:ext>
                  <a:ext uri="{C183D7F6-B498-43B3-948B-1728B52AA6E4}">
                    <adec:decorative xmlns="" xmlns:adec="http://schemas.microsoft.com/office/drawing/2017/decorative" val="1"/>
                  </a:ext>
                </a:extLst>
              </p:cNvPr>
              <p:cNvCxnSpPr>
                <a:cxnSpLocks/>
                <a:stCxn id="144" idx="3"/>
                <a:endCxn id="80" idx="1"/>
              </p:cNvCxnSpPr>
              <p:nvPr/>
            </p:nvCxnSpPr>
            <p:spPr>
              <a:xfrm flipV="1">
                <a:off x="7822952" y="3228464"/>
                <a:ext cx="1322304" cy="161256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1F48E87-561E-4033-9FB0-6FD7EC512540}"/>
                  </a:ext>
                  <a:ext uri="{C183D7F6-B498-43B3-948B-1728B52AA6E4}">
                    <adec:decorative xmlns="" xmlns:adec="http://schemas.microsoft.com/office/drawing/2017/decorative" val="1"/>
                  </a:ext>
                </a:extLst>
              </p:cNvPr>
              <p:cNvCxnSpPr>
                <a:cxnSpLocks/>
                <a:stCxn id="144" idx="3"/>
                <a:endCxn id="84" idx="1"/>
              </p:cNvCxnSpPr>
              <p:nvPr/>
            </p:nvCxnSpPr>
            <p:spPr>
              <a:xfrm>
                <a:off x="7822952" y="4841026"/>
                <a:ext cx="1286331" cy="65135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66" name="Graphic 165">
                <a:extLst>
                  <a:ext uri="{FF2B5EF4-FFF2-40B4-BE49-F238E27FC236}">
                    <a16:creationId xmlns:a16="http://schemas.microsoft.com/office/drawing/2014/main" id="{DE75A963-7073-48EB-B40A-F3F388EB2F8F}"/>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9221783" y="1935773"/>
                <a:ext cx="469900" cy="469900"/>
              </a:xfrm>
              <a:prstGeom prst="rect">
                <a:avLst/>
              </a:prstGeom>
            </p:spPr>
          </p:pic>
          <p:pic>
            <p:nvPicPr>
              <p:cNvPr id="167" name="Graphic 166">
                <a:extLst>
                  <a:ext uri="{FF2B5EF4-FFF2-40B4-BE49-F238E27FC236}">
                    <a16:creationId xmlns:a16="http://schemas.microsoft.com/office/drawing/2014/main" id="{CD3B0C17-8E26-4B43-AEF5-226D08B6FE79}"/>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9221783" y="4197542"/>
                <a:ext cx="469900" cy="469900"/>
              </a:xfrm>
              <a:prstGeom prst="rect">
                <a:avLst/>
              </a:prstGeom>
            </p:spPr>
          </p:pic>
          <p:sp>
            <p:nvSpPr>
              <p:cNvPr id="170" name="TextBox 169">
                <a:extLst>
                  <a:ext uri="{FF2B5EF4-FFF2-40B4-BE49-F238E27FC236}">
                    <a16:creationId xmlns:a16="http://schemas.microsoft.com/office/drawing/2014/main" id="{3D1DC145-1AD9-4D00-91CA-84923D02D7CC}"/>
                  </a:ext>
                </a:extLst>
              </p:cNvPr>
              <p:cNvSpPr txBox="1"/>
              <p:nvPr/>
            </p:nvSpPr>
            <p:spPr>
              <a:xfrm>
                <a:off x="9731414" y="1878336"/>
                <a:ext cx="2336037" cy="523220"/>
              </a:xfrm>
              <a:prstGeom prst="rect">
                <a:avLst/>
              </a:prstGeom>
              <a:noFill/>
            </p:spPr>
            <p:txBody>
              <a:bodyPr wrap="square" rtlCol="0">
                <a:spAutoFit/>
              </a:bodyPr>
              <a:lstStyle/>
              <a:p>
                <a:pPr rtl="0"/>
                <a:r>
                  <a:rPr lang="pt-BR" sz="1400">
                    <a:latin typeface="Amazon Ember" panose="020B0603020204020204"/>
                    <a:ea typeface="Amazon Ember Light" panose="020B0403020204020204" pitchFamily="34" charset="0"/>
                    <a:cs typeface="Amazon Ember Light" panose="020B0403020204020204" pitchFamily="34" charset="0"/>
                  </a:rPr>
                  <a:t>Instância do EC2 com contêineres de serviço</a:t>
                </a:r>
              </a:p>
            </p:txBody>
          </p:sp>
          <p:sp>
            <p:nvSpPr>
              <p:cNvPr id="171" name="TextBox 170">
                <a:extLst>
                  <a:ext uri="{FF2B5EF4-FFF2-40B4-BE49-F238E27FC236}">
                    <a16:creationId xmlns:a16="http://schemas.microsoft.com/office/drawing/2014/main" id="{1D9BC897-20C0-4D97-8B4A-E12D6A833F13}"/>
                  </a:ext>
                </a:extLst>
              </p:cNvPr>
              <p:cNvSpPr txBox="1"/>
              <p:nvPr/>
            </p:nvSpPr>
            <p:spPr>
              <a:xfrm>
                <a:off x="9731414" y="4140105"/>
                <a:ext cx="2085541" cy="523220"/>
              </a:xfrm>
              <a:prstGeom prst="rect">
                <a:avLst/>
              </a:prstGeom>
              <a:noFill/>
            </p:spPr>
            <p:txBody>
              <a:bodyPr wrap="square" rtlCol="0">
                <a:spAutoFit/>
              </a:bodyPr>
              <a:lstStyle/>
              <a:p>
                <a:pPr rtl="0"/>
                <a:r>
                  <a:rPr lang="pt-BR" sz="1400">
                    <a:latin typeface="Amazon Ember" panose="020B0603020204020204"/>
                    <a:ea typeface="Amazon Ember Light" panose="020B0403020204020204" pitchFamily="34" charset="0"/>
                    <a:cs typeface="Amazon Ember Light" panose="020B0403020204020204" pitchFamily="34" charset="0"/>
                  </a:rPr>
                  <a:t>Instância do EC2 com contêineres de serviço</a:t>
                </a:r>
              </a:p>
            </p:txBody>
          </p:sp>
          <p:sp>
            <p:nvSpPr>
              <p:cNvPr id="172" name="Rectangle 171">
                <a:extLst>
                  <a:ext uri="{FF2B5EF4-FFF2-40B4-BE49-F238E27FC236}">
                    <a16:creationId xmlns:a16="http://schemas.microsoft.com/office/drawing/2014/main" id="{938DCEE5-8E41-4F87-8E14-738CE99E1603}"/>
                  </a:ext>
                </a:extLst>
              </p:cNvPr>
              <p:cNvSpPr/>
              <p:nvPr/>
            </p:nvSpPr>
            <p:spPr>
              <a:xfrm>
                <a:off x="526610" y="1393439"/>
                <a:ext cx="4096015" cy="120515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r>
                  <a:rPr lang="pt-BR" b="1" dirty="0">
                    <a:solidFill>
                      <a:schemeClr val="tx1"/>
                    </a:solidFill>
                    <a:latin typeface="Amazon Ember" panose="020B0603020204020204"/>
                  </a:rPr>
                  <a:t>Regras do </a:t>
                </a:r>
                <a:r>
                  <a:rPr lang="pt-BR" b="1" dirty="0" err="1">
                    <a:solidFill>
                      <a:schemeClr val="tx1"/>
                    </a:solidFill>
                    <a:latin typeface="Amazon Ember" panose="020B0603020204020204"/>
                  </a:rPr>
                  <a:t>listener</a:t>
                </a:r>
                <a:endParaRPr lang="en-US" dirty="0">
                  <a:solidFill>
                    <a:schemeClr val="tx1"/>
                  </a:solidFill>
                  <a:latin typeface="Amazon Ember" panose="020B0603020204020204"/>
                </a:endParaRPr>
              </a:p>
              <a:p>
                <a:pPr marL="285750" indent="-285750" rtl="0">
                  <a:buFont typeface="Arial" panose="020B0604020202020204" pitchFamily="34" charset="0"/>
                  <a:buChar char="•"/>
                </a:pPr>
                <a:r>
                  <a:rPr lang="pt-BR" dirty="0">
                    <a:solidFill>
                      <a:schemeClr val="tx1"/>
                    </a:solidFill>
                    <a:latin typeface="Amazon Ember" panose="020B0603020204020204"/>
                  </a:rPr>
                  <a:t>Caminho IF = /</a:t>
                </a:r>
                <a:r>
                  <a:rPr lang="pt-BR" dirty="0" err="1">
                    <a:solidFill>
                      <a:schemeClr val="tx1"/>
                    </a:solidFill>
                    <a:latin typeface="Amazon Ember" panose="020B0603020204020204"/>
                  </a:rPr>
                  <a:t>api</a:t>
                </a:r>
                <a:r>
                  <a:rPr lang="pt-BR" dirty="0">
                    <a:solidFill>
                      <a:schemeClr val="tx1"/>
                    </a:solidFill>
                    <a:latin typeface="Amazon Ember" panose="020B0603020204020204"/>
                  </a:rPr>
                  <a:t>/[</a:t>
                </a:r>
                <a:r>
                  <a:rPr lang="pt-BR" dirty="0" err="1">
                    <a:solidFill>
                      <a:schemeClr val="tx1"/>
                    </a:solidFill>
                    <a:latin typeface="Amazon Ember" panose="020B0603020204020204"/>
                  </a:rPr>
                  <a:t>service-name</a:t>
                </a:r>
                <a:r>
                  <a:rPr lang="pt-BR" dirty="0">
                    <a:solidFill>
                      <a:schemeClr val="tx1"/>
                    </a:solidFill>
                    <a:latin typeface="Amazon Ember" panose="020B0603020204020204"/>
                  </a:rPr>
                  <a:t>]*</a:t>
                </a:r>
              </a:p>
              <a:p>
                <a:pPr marL="285750" indent="-285750" rtl="0">
                  <a:buFont typeface="Arial" panose="020B0604020202020204" pitchFamily="34" charset="0"/>
                  <a:buChar char="•"/>
                </a:pPr>
                <a:r>
                  <a:rPr lang="pt-BR" dirty="0">
                    <a:solidFill>
                      <a:schemeClr val="tx1"/>
                    </a:solidFill>
                    <a:latin typeface="Amazon Ember" panose="020B0603020204020204"/>
                  </a:rPr>
                  <a:t>ENTÃO encaminhar para </a:t>
                </a:r>
                <a:r>
                  <a:rPr lang="pt-BR" dirty="0" smtClean="0">
                    <a:solidFill>
                      <a:schemeClr val="tx1"/>
                    </a:solidFill>
                    <a:latin typeface="Amazon Ember" panose="020B0603020204020204"/>
                  </a:rPr>
                  <a:t/>
                </a:r>
                <a:br>
                  <a:rPr lang="pt-BR" dirty="0" smtClean="0">
                    <a:solidFill>
                      <a:schemeClr val="tx1"/>
                    </a:solidFill>
                    <a:latin typeface="Amazon Ember" panose="020B0603020204020204"/>
                  </a:rPr>
                </a:br>
                <a:r>
                  <a:rPr lang="pt-BR" dirty="0" smtClean="0">
                    <a:solidFill>
                      <a:schemeClr val="tx1"/>
                    </a:solidFill>
                    <a:latin typeface="Amazon Ember" panose="020B0603020204020204"/>
                  </a:rPr>
                  <a:t>[</a:t>
                </a:r>
                <a:r>
                  <a:rPr lang="pt-BR" dirty="0" err="1">
                    <a:solidFill>
                      <a:schemeClr val="tx1"/>
                    </a:solidFill>
                    <a:latin typeface="Amazon Ember" panose="020B0603020204020204"/>
                  </a:rPr>
                  <a:t>service-name</a:t>
                </a:r>
                <a:r>
                  <a:rPr lang="pt-BR" dirty="0">
                    <a:solidFill>
                      <a:schemeClr val="tx1"/>
                    </a:solidFill>
                    <a:latin typeface="Amazon Ember" panose="020B0603020204020204"/>
                  </a:rPr>
                  <a:t>]</a:t>
                </a:r>
              </a:p>
            </p:txBody>
          </p:sp>
        </p:grpSp>
      </p:grpSp>
    </p:spTree>
    <p:custDataLst>
      <p:tags r:id="rId1"/>
    </p:custDataLst>
    <p:extLst>
      <p:ext uri="{BB962C8B-B14F-4D97-AF65-F5344CB8AC3E}">
        <p14:creationId xmlns:p14="http://schemas.microsoft.com/office/powerpoint/2010/main" val="2785327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7D7B-8AA8-E543-AB9F-6756127B5657}"/>
              </a:ext>
            </a:extLst>
          </p:cNvPr>
          <p:cNvSpPr>
            <a:spLocks noGrp="1"/>
          </p:cNvSpPr>
          <p:nvPr>
            <p:ph type="title"/>
          </p:nvPr>
        </p:nvSpPr>
        <p:spPr/>
        <p:txBody>
          <a:bodyPr rtlCol="0">
            <a:normAutofit fontScale="90000"/>
          </a:bodyPr>
          <a:lstStyle/>
          <a:p>
            <a:pPr rtl="0"/>
            <a:r>
              <a:rPr lang="pt-BR"/>
              <a:t>Ferramentas para a criação de arquiteturas de microsserviços altamente disponíveis</a:t>
            </a:r>
          </a:p>
        </p:txBody>
      </p:sp>
      <p:grpSp>
        <p:nvGrpSpPr>
          <p:cNvPr id="8" name="Group 7">
            <a:extLst>
              <a:ext uri="{FF2B5EF4-FFF2-40B4-BE49-F238E27FC236}">
                <a16:creationId xmlns:a16="http://schemas.microsoft.com/office/drawing/2014/main" id="{156E6F9D-2389-47D0-AD66-60F722EA32A1}"/>
              </a:ext>
              <a:ext uri="{C183D7F6-B498-43B3-948B-1728B52AA6E4}">
                <adec:decorative xmlns="" xmlns:adec="http://schemas.microsoft.com/office/drawing/2017/decorative" val="1"/>
              </a:ext>
            </a:extLst>
          </p:cNvPr>
          <p:cNvGrpSpPr/>
          <p:nvPr/>
        </p:nvGrpSpPr>
        <p:grpSpPr>
          <a:xfrm>
            <a:off x="944883" y="1243006"/>
            <a:ext cx="4663440" cy="5120640"/>
            <a:chOff x="716280" y="1243006"/>
            <a:chExt cx="4663440" cy="5120640"/>
          </a:xfrm>
        </p:grpSpPr>
        <p:grpSp>
          <p:nvGrpSpPr>
            <p:cNvPr id="6" name="Group 5" descr="AWS Cloud Map explained in notes.">
              <a:extLst>
                <a:ext uri="{FF2B5EF4-FFF2-40B4-BE49-F238E27FC236}">
                  <a16:creationId xmlns:a16="http://schemas.microsoft.com/office/drawing/2014/main" id="{2A322AD1-F6F5-4A5D-890B-DE9A8545989D}"/>
                </a:ext>
                <a:ext uri="{C183D7F6-B498-43B3-948B-1728B52AA6E4}">
                  <adec:decorative xmlns="" xmlns:adec="http://schemas.microsoft.com/office/drawing/2017/decorative" val="0"/>
                </a:ext>
              </a:extLst>
            </p:cNvPr>
            <p:cNvGrpSpPr/>
            <p:nvPr/>
          </p:nvGrpSpPr>
          <p:grpSpPr>
            <a:xfrm>
              <a:off x="716280" y="1390683"/>
              <a:ext cx="4663440" cy="4776115"/>
              <a:chOff x="1203158" y="1533563"/>
              <a:chExt cx="4663440" cy="4776115"/>
            </a:xfrm>
          </p:grpSpPr>
          <p:pic>
            <p:nvPicPr>
              <p:cNvPr id="77" name="Graphic 76">
                <a:extLst>
                  <a:ext uri="{FF2B5EF4-FFF2-40B4-BE49-F238E27FC236}">
                    <a16:creationId xmlns:a16="http://schemas.microsoft.com/office/drawing/2014/main" id="{CC7968AD-B38C-473B-A04C-5E12255179EE}"/>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849078" y="1533563"/>
                <a:ext cx="1371600" cy="1371600"/>
              </a:xfrm>
              <a:prstGeom prst="rect">
                <a:avLst/>
              </a:prstGeom>
            </p:spPr>
          </p:pic>
          <p:sp>
            <p:nvSpPr>
              <p:cNvPr id="79" name="TextBox 78">
                <a:extLst>
                  <a:ext uri="{FF2B5EF4-FFF2-40B4-BE49-F238E27FC236}">
                    <a16:creationId xmlns:a16="http://schemas.microsoft.com/office/drawing/2014/main" id="{51A4077E-C5F0-4171-AB41-7F25559EE856}"/>
                  </a:ext>
                </a:extLst>
              </p:cNvPr>
              <p:cNvSpPr txBox="1"/>
              <p:nvPr/>
            </p:nvSpPr>
            <p:spPr>
              <a:xfrm>
                <a:off x="2628163" y="2972424"/>
                <a:ext cx="1813430" cy="830997"/>
              </a:xfrm>
              <a:prstGeom prst="rect">
                <a:avLst/>
              </a:prstGeom>
              <a:noFill/>
            </p:spPr>
            <p:txBody>
              <a:bodyPr wrap="square" rtlCol="0">
                <a:spAutoFit/>
              </a:bodyPr>
              <a:lstStyle/>
              <a:p>
                <a:pPr algn="ctr" rtl="0"/>
                <a:r>
                  <a:rPr lang="pt-BR" sz="2400" dirty="0">
                    <a:latin typeface="Amazon Ember" panose="020B0603020204020204" pitchFamily="34" charset="0"/>
                    <a:ea typeface="Amazon Ember" panose="020B0603020204020204" pitchFamily="34" charset="0"/>
                    <a:cs typeface="Amazon Ember" panose="020B0603020204020204" pitchFamily="34" charset="0"/>
                  </a:rPr>
                  <a:t>AWS </a:t>
                </a:r>
                <a:r>
                  <a:rPr lang="pt-BR" sz="2400" dirty="0" smtClean="0">
                    <a:latin typeface="Amazon Ember" panose="020B0603020204020204" pitchFamily="34" charset="0"/>
                    <a:ea typeface="Amazon Ember" panose="020B0603020204020204" pitchFamily="34" charset="0"/>
                    <a:cs typeface="Amazon Ember" panose="020B0603020204020204" pitchFamily="34" charset="0"/>
                  </a:rPr>
                  <a:t/>
                </a:r>
                <a:br>
                  <a:rPr lang="pt-BR" sz="2400" dirty="0" smtClean="0">
                    <a:latin typeface="Amazon Ember" panose="020B0603020204020204" pitchFamily="34" charset="0"/>
                    <a:ea typeface="Amazon Ember" panose="020B0603020204020204" pitchFamily="34" charset="0"/>
                    <a:cs typeface="Amazon Ember" panose="020B0603020204020204" pitchFamily="34" charset="0"/>
                  </a:rPr>
                </a:br>
                <a:r>
                  <a:rPr lang="pt-BR" sz="2400" dirty="0" smtClean="0">
                    <a:latin typeface="Amazon Ember" panose="020B0603020204020204" pitchFamily="34" charset="0"/>
                    <a:ea typeface="Amazon Ember" panose="020B0603020204020204" pitchFamily="34" charset="0"/>
                    <a:cs typeface="Amazon Ember" panose="020B0603020204020204" pitchFamily="34" charset="0"/>
                  </a:rPr>
                  <a:t>Cloud </a:t>
                </a:r>
                <a:r>
                  <a:rPr lang="pt-BR" sz="2400" dirty="0" err="1">
                    <a:latin typeface="Amazon Ember" panose="020B0603020204020204" pitchFamily="34" charset="0"/>
                    <a:ea typeface="Amazon Ember" panose="020B0603020204020204" pitchFamily="34" charset="0"/>
                    <a:cs typeface="Amazon Ember" panose="020B0603020204020204" pitchFamily="34" charset="0"/>
                  </a:rPr>
                  <a:t>Map</a:t>
                </a:r>
                <a:endParaRPr lang="pt-BR"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a16="http://schemas.microsoft.com/office/drawing/2014/main" id="{44815687-3E14-41CA-B621-D00923CCC75F}"/>
                  </a:ext>
                </a:extLst>
              </p:cNvPr>
              <p:cNvSpPr/>
              <p:nvPr/>
            </p:nvSpPr>
            <p:spPr>
              <a:xfrm>
                <a:off x="1203158" y="3932238"/>
                <a:ext cx="4663440" cy="2377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rtl="0">
                  <a:buFont typeface="Arial" panose="020B0604020202020204" pitchFamily="34" charset="0"/>
                  <a:buChar char="•"/>
                </a:pPr>
                <a:r>
                  <a:rPr lang="pt-BR" sz="1600">
                    <a:solidFill>
                      <a:schemeClr val="tx1"/>
                    </a:solidFill>
                  </a:rPr>
                  <a:t>É um serviço de descoberta totalmente gerenciado para recursos de nuvem</a:t>
                </a:r>
              </a:p>
              <a:p>
                <a:pPr marL="285750" indent="-285750" rtl="0">
                  <a:buFont typeface="Arial" panose="020B0604020202020204" pitchFamily="34" charset="0"/>
                  <a:buChar char="•"/>
                </a:pPr>
                <a:r>
                  <a:rPr lang="pt-BR" sz="1600">
                    <a:solidFill>
                      <a:schemeClr val="tx1"/>
                    </a:solidFill>
                  </a:rPr>
                  <a:t>Pode ser usado para definir nomes personalizados para recursos de aplicações</a:t>
                </a:r>
              </a:p>
              <a:p>
                <a:pPr marL="285750" indent="-285750" rtl="0">
                  <a:buFont typeface="Arial" panose="020B0604020202020204" pitchFamily="34" charset="0"/>
                  <a:buChar char="•"/>
                </a:pPr>
                <a:r>
                  <a:rPr lang="pt-BR" sz="1600">
                    <a:solidFill>
                      <a:schemeClr val="tx1"/>
                    </a:solidFill>
                  </a:rPr>
                  <a:t>Mantém a localização atualizada dos recursos que mudam dinamicamente, o que aumenta a disponibilidade das aplicações</a:t>
                </a:r>
              </a:p>
            </p:txBody>
          </p:sp>
        </p:grpSp>
        <p:sp>
          <p:nvSpPr>
            <p:cNvPr id="13" name="Rectangle 12">
              <a:extLst>
                <a:ext uri="{FF2B5EF4-FFF2-40B4-BE49-F238E27FC236}">
                  <a16:creationId xmlns:a16="http://schemas.microsoft.com/office/drawing/2014/main" id="{01F96CA5-3ACD-45C1-8075-AA62AEC60652}"/>
                </a:ext>
                <a:ext uri="{C183D7F6-B498-43B3-948B-1728B52AA6E4}">
                  <adec:decorative xmlns="" xmlns:adec="http://schemas.microsoft.com/office/drawing/2017/decorative" val="1"/>
                </a:ext>
              </a:extLst>
            </p:cNvPr>
            <p:cNvSpPr/>
            <p:nvPr/>
          </p:nvSpPr>
          <p:spPr>
            <a:xfrm>
              <a:off x="716280" y="1243006"/>
              <a:ext cx="4663440" cy="512064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grpSp>
      <p:grpSp>
        <p:nvGrpSpPr>
          <p:cNvPr id="3" name="Group 2">
            <a:extLst>
              <a:ext uri="{FF2B5EF4-FFF2-40B4-BE49-F238E27FC236}">
                <a16:creationId xmlns:a16="http://schemas.microsoft.com/office/drawing/2014/main" id="{24A966BA-67D6-4C98-A7AA-BFFE86CA0EBC}"/>
              </a:ext>
              <a:ext uri="{C183D7F6-B498-43B3-948B-1728B52AA6E4}">
                <adec:decorative xmlns="" xmlns:adec="http://schemas.microsoft.com/office/drawing/2017/decorative" val="1"/>
              </a:ext>
            </a:extLst>
          </p:cNvPr>
          <p:cNvGrpSpPr/>
          <p:nvPr/>
        </p:nvGrpSpPr>
        <p:grpSpPr>
          <a:xfrm>
            <a:off x="6544054" y="1243006"/>
            <a:ext cx="4663440" cy="5120640"/>
            <a:chOff x="6815521" y="1243006"/>
            <a:chExt cx="4663440" cy="5120640"/>
          </a:xfrm>
        </p:grpSpPr>
        <p:grpSp>
          <p:nvGrpSpPr>
            <p:cNvPr id="7" name="Group 6" descr="AWS App Mesh explained in notes.">
              <a:extLst>
                <a:ext uri="{FF2B5EF4-FFF2-40B4-BE49-F238E27FC236}">
                  <a16:creationId xmlns:a16="http://schemas.microsoft.com/office/drawing/2014/main" id="{3E593BB2-F72D-4130-88C9-73B175155870}"/>
                </a:ext>
                <a:ext uri="{C183D7F6-B498-43B3-948B-1728B52AA6E4}">
                  <adec:decorative xmlns="" xmlns:adec="http://schemas.microsoft.com/office/drawing/2017/decorative" val="0"/>
                </a:ext>
              </a:extLst>
            </p:cNvPr>
            <p:cNvGrpSpPr/>
            <p:nvPr/>
          </p:nvGrpSpPr>
          <p:grpSpPr>
            <a:xfrm>
              <a:off x="6815521" y="1390683"/>
              <a:ext cx="4663440" cy="4784137"/>
              <a:chOff x="6874039" y="1533563"/>
              <a:chExt cx="4663440" cy="4784137"/>
            </a:xfrm>
          </p:grpSpPr>
          <p:pic>
            <p:nvPicPr>
              <p:cNvPr id="70" name="Graphic 69">
                <a:extLst>
                  <a:ext uri="{FF2B5EF4-FFF2-40B4-BE49-F238E27FC236}">
                    <a16:creationId xmlns:a16="http://schemas.microsoft.com/office/drawing/2014/main" id="{8CB0C11F-1891-4913-A568-090D33B65278}"/>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519959" y="1533563"/>
                <a:ext cx="1371600" cy="1371600"/>
              </a:xfrm>
              <a:prstGeom prst="rect">
                <a:avLst/>
              </a:prstGeom>
            </p:spPr>
          </p:pic>
          <p:sp>
            <p:nvSpPr>
              <p:cNvPr id="82" name="TextBox 81">
                <a:extLst>
                  <a:ext uri="{FF2B5EF4-FFF2-40B4-BE49-F238E27FC236}">
                    <a16:creationId xmlns:a16="http://schemas.microsoft.com/office/drawing/2014/main" id="{39B0873B-D20C-468C-B17B-FD629EDAF03A}"/>
                  </a:ext>
                </a:extLst>
              </p:cNvPr>
              <p:cNvSpPr txBox="1"/>
              <p:nvPr/>
            </p:nvSpPr>
            <p:spPr>
              <a:xfrm>
                <a:off x="8360758" y="2976435"/>
                <a:ext cx="1690002" cy="830997"/>
              </a:xfrm>
              <a:prstGeom prst="rect">
                <a:avLst/>
              </a:prstGeom>
              <a:noFill/>
            </p:spPr>
            <p:txBody>
              <a:bodyPr wrap="square" rtlCol="0">
                <a:spAutoFit/>
              </a:bodyPr>
              <a:lstStyle/>
              <a:p>
                <a:pPr algn="ctr" rtl="0"/>
                <a:r>
                  <a:rPr lang="pt-BR" sz="2400" dirty="0">
                    <a:latin typeface="Amazon Ember" panose="020B0603020204020204" pitchFamily="34" charset="0"/>
                    <a:ea typeface="Amazon Ember" panose="020B0603020204020204" pitchFamily="34" charset="0"/>
                    <a:cs typeface="Amazon Ember" panose="020B0603020204020204" pitchFamily="34" charset="0"/>
                  </a:rPr>
                  <a:t>AWS </a:t>
                </a:r>
                <a:r>
                  <a:rPr lang="pt-BR" sz="2400" dirty="0" smtClean="0">
                    <a:latin typeface="Amazon Ember" panose="020B0603020204020204" pitchFamily="34" charset="0"/>
                    <a:ea typeface="Amazon Ember" panose="020B0603020204020204" pitchFamily="34" charset="0"/>
                    <a:cs typeface="Amazon Ember" panose="020B0603020204020204" pitchFamily="34" charset="0"/>
                  </a:rPr>
                  <a:t/>
                </a:r>
                <a:br>
                  <a:rPr lang="pt-BR" sz="2400" dirty="0" smtClean="0">
                    <a:latin typeface="Amazon Ember" panose="020B0603020204020204" pitchFamily="34" charset="0"/>
                    <a:ea typeface="Amazon Ember" panose="020B0603020204020204" pitchFamily="34" charset="0"/>
                    <a:cs typeface="Amazon Ember" panose="020B0603020204020204" pitchFamily="34" charset="0"/>
                  </a:rPr>
                </a:br>
                <a:r>
                  <a:rPr lang="pt-BR" sz="2400" dirty="0" err="1" smtClean="0">
                    <a:latin typeface="Amazon Ember" panose="020B0603020204020204" pitchFamily="34" charset="0"/>
                    <a:ea typeface="Amazon Ember" panose="020B0603020204020204" pitchFamily="34" charset="0"/>
                    <a:cs typeface="Amazon Ember" panose="020B0603020204020204" pitchFamily="34" charset="0"/>
                  </a:rPr>
                  <a:t>App</a:t>
                </a:r>
                <a:r>
                  <a:rPr lang="pt-BR" sz="2400" dirty="0" smtClean="0">
                    <a:latin typeface="Amazon Ember" panose="020B0603020204020204" pitchFamily="34" charset="0"/>
                    <a:ea typeface="Amazon Ember" panose="020B0603020204020204" pitchFamily="34" charset="0"/>
                    <a:cs typeface="Amazon Ember" panose="020B0603020204020204" pitchFamily="34" charset="0"/>
                  </a:rPr>
                  <a:t> </a:t>
                </a:r>
                <a:r>
                  <a:rPr lang="pt-BR" sz="2400" dirty="0" err="1">
                    <a:latin typeface="Amazon Ember" panose="020B0603020204020204" pitchFamily="34" charset="0"/>
                    <a:ea typeface="Amazon Ember" panose="020B0603020204020204" pitchFamily="34" charset="0"/>
                    <a:cs typeface="Amazon Ember" panose="020B0603020204020204" pitchFamily="34" charset="0"/>
                  </a:rPr>
                  <a:t>Mesh</a:t>
                </a:r>
                <a:endParaRPr lang="pt-BR"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a:extLst>
                  <a:ext uri="{FF2B5EF4-FFF2-40B4-BE49-F238E27FC236}">
                    <a16:creationId xmlns:a16="http://schemas.microsoft.com/office/drawing/2014/main" id="{FF1F9770-9B9F-47FA-9665-C6A3A9FF9E8D}"/>
                  </a:ext>
                </a:extLst>
              </p:cNvPr>
              <p:cNvSpPr/>
              <p:nvPr/>
            </p:nvSpPr>
            <p:spPr>
              <a:xfrm>
                <a:off x="6874039" y="3940260"/>
                <a:ext cx="4663440" cy="2377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rtl="0">
                  <a:buFont typeface="Arial" panose="020B0604020202020204" pitchFamily="34" charset="0"/>
                  <a:buChar char="•"/>
                </a:pPr>
                <a:r>
                  <a:rPr lang="pt-BR" sz="1600" dirty="0">
                    <a:solidFill>
                      <a:schemeClr val="tx1"/>
                    </a:solidFill>
                  </a:rPr>
                  <a:t>Captura métricas, logs e rastreamentos de todos os seus </a:t>
                </a:r>
                <a:r>
                  <a:rPr lang="pt-BR" sz="1600" dirty="0" err="1">
                    <a:solidFill>
                      <a:schemeClr val="tx1"/>
                    </a:solidFill>
                  </a:rPr>
                  <a:t>microsserviços</a:t>
                </a:r>
                <a:endParaRPr lang="pt-BR" sz="1600" dirty="0">
                  <a:solidFill>
                    <a:schemeClr val="tx1"/>
                  </a:solidFill>
                </a:endParaRPr>
              </a:p>
              <a:p>
                <a:pPr marL="285750" indent="-285750" rtl="0">
                  <a:buFont typeface="Arial" panose="020B0604020202020204" pitchFamily="34" charset="0"/>
                  <a:buChar char="•"/>
                </a:pPr>
                <a:r>
                  <a:rPr lang="pt-BR" sz="1600" dirty="0">
                    <a:solidFill>
                      <a:schemeClr val="tx1"/>
                    </a:solidFill>
                  </a:rPr>
                  <a:t>Permite exportar esses dados para o </a:t>
                </a:r>
                <a:r>
                  <a:rPr lang="pt-BR" sz="1600" dirty="0" smtClean="0">
                    <a:solidFill>
                      <a:schemeClr val="tx1"/>
                    </a:solidFill>
                  </a:rPr>
                  <a:t/>
                </a:r>
                <a:br>
                  <a:rPr lang="pt-BR" sz="1600" dirty="0" smtClean="0">
                    <a:solidFill>
                      <a:schemeClr val="tx1"/>
                    </a:solidFill>
                  </a:rPr>
                </a:br>
                <a:r>
                  <a:rPr lang="pt-BR" sz="1600" dirty="0" err="1" smtClean="0">
                    <a:solidFill>
                      <a:schemeClr val="tx1"/>
                    </a:solidFill>
                  </a:rPr>
                  <a:t>Amazon</a:t>
                </a:r>
                <a:r>
                  <a:rPr lang="pt-BR" sz="1600" dirty="0" smtClean="0">
                    <a:solidFill>
                      <a:schemeClr val="tx1"/>
                    </a:solidFill>
                  </a:rPr>
                  <a:t> </a:t>
                </a:r>
                <a:r>
                  <a:rPr lang="pt-BR" sz="1600" dirty="0">
                    <a:solidFill>
                      <a:schemeClr val="tx1"/>
                    </a:solidFill>
                  </a:rPr>
                  <a:t>CloudWatch, o AWS X-Ray e as ferramentas compatíveis da comunidade e dos parceiros da Rede de parceiros da AWS (APN)</a:t>
                </a:r>
              </a:p>
              <a:p>
                <a:pPr marL="285750" indent="-285750" rtl="0">
                  <a:buFont typeface="Arial" panose="020B0604020202020204" pitchFamily="34" charset="0"/>
                  <a:buChar char="•"/>
                </a:pPr>
                <a:r>
                  <a:rPr lang="pt-BR" sz="1600" dirty="0">
                    <a:solidFill>
                      <a:schemeClr val="tx1"/>
                    </a:solidFill>
                  </a:rPr>
                  <a:t>Permite controlar fluxos de tráfego entre </a:t>
                </a:r>
                <a:r>
                  <a:rPr lang="pt-BR" sz="1600" dirty="0" err="1">
                    <a:solidFill>
                      <a:schemeClr val="tx1"/>
                    </a:solidFill>
                  </a:rPr>
                  <a:t>microsserviços</a:t>
                </a:r>
                <a:r>
                  <a:rPr lang="pt-BR" sz="1600" dirty="0">
                    <a:solidFill>
                      <a:schemeClr val="tx1"/>
                    </a:solidFill>
                  </a:rPr>
                  <a:t> para ajudar a garantir que os serviços estejam altamente disponíveis</a:t>
                </a:r>
              </a:p>
            </p:txBody>
          </p:sp>
        </p:grpSp>
        <p:sp>
          <p:nvSpPr>
            <p:cNvPr id="14" name="Rectangle 13">
              <a:extLst>
                <a:ext uri="{FF2B5EF4-FFF2-40B4-BE49-F238E27FC236}">
                  <a16:creationId xmlns:a16="http://schemas.microsoft.com/office/drawing/2014/main" id="{DC3BD1D4-CD0A-4070-9C24-8FDC7B57A8A8}"/>
                </a:ext>
                <a:ext uri="{C183D7F6-B498-43B3-948B-1728B52AA6E4}">
                  <adec:decorative xmlns="" xmlns:adec="http://schemas.microsoft.com/office/drawing/2017/decorative" val="1"/>
                </a:ext>
              </a:extLst>
            </p:cNvPr>
            <p:cNvSpPr/>
            <p:nvPr/>
          </p:nvSpPr>
          <p:spPr>
            <a:xfrm>
              <a:off x="6815521" y="1243006"/>
              <a:ext cx="4663440" cy="512064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grpSp>
    </p:spTree>
    <p:custDataLst>
      <p:tags r:id="rId1"/>
    </p:custDataLst>
    <p:extLst>
      <p:ext uri="{BB962C8B-B14F-4D97-AF65-F5344CB8AC3E}">
        <p14:creationId xmlns:p14="http://schemas.microsoft.com/office/powerpoint/2010/main" val="518620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CB6E-157B-E945-B752-56AE07DED69F}"/>
              </a:ext>
            </a:extLst>
          </p:cNvPr>
          <p:cNvSpPr>
            <a:spLocks noGrp="1"/>
          </p:cNvSpPr>
          <p:nvPr>
            <p:ph type="title"/>
          </p:nvPr>
        </p:nvSpPr>
        <p:spPr/>
        <p:txBody>
          <a:bodyPr rtlCol="0"/>
          <a:lstStyle/>
          <a:p>
            <a:pPr rtl="0"/>
            <a:r>
              <a:rPr lang="pt-BR"/>
              <a:t>AWS Fargate</a:t>
            </a:r>
          </a:p>
        </p:txBody>
      </p:sp>
      <p:grpSp>
        <p:nvGrpSpPr>
          <p:cNvPr id="5" name="Group 4">
            <a:extLst>
              <a:ext uri="{FF2B5EF4-FFF2-40B4-BE49-F238E27FC236}">
                <a16:creationId xmlns:a16="http://schemas.microsoft.com/office/drawing/2014/main" id="{EBF9AC95-5DD7-40FD-B86A-4C10EBD4B773}"/>
              </a:ext>
              <a:ext uri="{C183D7F6-B498-43B3-948B-1728B52AA6E4}">
                <adec:decorative xmlns="" xmlns:adec="http://schemas.microsoft.com/office/drawing/2017/decorative" val="1"/>
              </a:ext>
            </a:extLst>
          </p:cNvPr>
          <p:cNvGrpSpPr/>
          <p:nvPr/>
        </p:nvGrpSpPr>
        <p:grpSpPr>
          <a:xfrm>
            <a:off x="764011" y="1916492"/>
            <a:ext cx="2885749" cy="4045058"/>
            <a:chOff x="764011" y="1916492"/>
            <a:chExt cx="2885749" cy="4045058"/>
          </a:xfrm>
        </p:grpSpPr>
        <p:pic>
          <p:nvPicPr>
            <p:cNvPr id="9" name="Graphic 8">
              <a:extLst>
                <a:ext uri="{FF2B5EF4-FFF2-40B4-BE49-F238E27FC236}">
                  <a16:creationId xmlns:a16="http://schemas.microsoft.com/office/drawing/2014/main" id="{0A368070-BF36-4FEF-9DDE-CD86E46CD1A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521085" y="2743200"/>
              <a:ext cx="1371600" cy="1371600"/>
            </a:xfrm>
            <a:prstGeom prst="rect">
              <a:avLst/>
            </a:prstGeom>
          </p:spPr>
        </p:pic>
        <p:sp>
          <p:nvSpPr>
            <p:cNvPr id="6" name="TextBox 5">
              <a:extLst>
                <a:ext uri="{FF2B5EF4-FFF2-40B4-BE49-F238E27FC236}">
                  <a16:creationId xmlns:a16="http://schemas.microsoft.com/office/drawing/2014/main" id="{F401917E-735F-0941-A1C4-41F94BBFBDA2}"/>
                </a:ext>
              </a:extLst>
            </p:cNvPr>
            <p:cNvSpPr txBox="1"/>
            <p:nvPr/>
          </p:nvSpPr>
          <p:spPr>
            <a:xfrm>
              <a:off x="1300170" y="4331526"/>
              <a:ext cx="1813430"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AWS Fargate</a:t>
              </a:r>
              <a:endParaRPr lang="en-US" sz="2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ectangle 6">
              <a:extLst>
                <a:ext uri="{FF2B5EF4-FFF2-40B4-BE49-F238E27FC236}">
                  <a16:creationId xmlns:a16="http://schemas.microsoft.com/office/drawing/2014/main" id="{C31EFD06-94B8-A243-AAC7-3B467B92B058}"/>
                </a:ext>
                <a:ext uri="{C183D7F6-B498-43B3-948B-1728B52AA6E4}">
                  <adec:decorative xmlns="" xmlns:adec="http://schemas.microsoft.com/office/drawing/2017/decorative" val="1"/>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0" name="Rectangle 9">
            <a:extLst>
              <a:ext uri="{FF2B5EF4-FFF2-40B4-BE49-F238E27FC236}">
                <a16:creationId xmlns:a16="http://schemas.microsoft.com/office/drawing/2014/main" id="{7B5003F2-28CD-244C-BF96-23F934B99EC3}"/>
              </a:ext>
            </a:extLst>
          </p:cNvPr>
          <p:cNvSpPr/>
          <p:nvPr/>
        </p:nvSpPr>
        <p:spPr>
          <a:xfrm>
            <a:off x="4261777" y="2052788"/>
            <a:ext cx="7315200" cy="4425827"/>
          </a:xfrm>
          <a:prstGeom prst="rect">
            <a:avLst/>
          </a:prstGeom>
        </p:spPr>
        <p:txBody>
          <a:bodyPr wrap="square" rtlCol="0">
            <a:spAutoFit/>
          </a:bodyPr>
          <a:lstStyle/>
          <a:p>
            <a:pPr marL="342900" lvl="1" indent="-342900" rtl="0">
              <a:lnSpc>
                <a:spcPct val="90000"/>
              </a:lnSpc>
              <a:spcBef>
                <a:spcPts val="2400"/>
              </a:spcBef>
              <a:buClr>
                <a:schemeClr val="tx1">
                  <a:lumMod val="85000"/>
                  <a:lumOff val="15000"/>
                </a:schemeClr>
              </a:buClr>
              <a:buSzPct val="125000"/>
              <a:buFont typeface="Arial" panose="020B0604020202020204" pitchFamily="34" charset="0"/>
              <a:buChar char="•"/>
            </a:pPr>
            <a:r>
              <a:rPr lang="pt-BR" sz="2400" dirty="0">
                <a:ea typeface="Amazon Ember" panose="020B0603020204020204" pitchFamily="34" charset="0"/>
                <a:cs typeface="Amazon Ember" panose="020B0603020204020204" pitchFamily="34" charset="0"/>
              </a:rPr>
              <a:t>É </a:t>
            </a:r>
            <a:r>
              <a:rPr lang="pt-BR" sz="2400" dirty="0" smtClean="0">
                <a:ea typeface="Amazon Ember" panose="020B0603020204020204" pitchFamily="34" charset="0"/>
                <a:cs typeface="Amazon Ember" panose="020B0603020204020204" pitchFamily="34" charset="0"/>
              </a:rPr>
              <a:t>um </a:t>
            </a:r>
            <a:r>
              <a:rPr lang="pt-BR" sz="2400" dirty="0" smtClean="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serviço </a:t>
            </a:r>
            <a:r>
              <a:rPr lang="pt-BR"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 contêiner</a:t>
            </a:r>
            <a:r>
              <a:rPr lang="pt-BR" sz="2400" dirty="0">
                <a:ea typeface="Amazon Ember" panose="020B0603020204020204" pitchFamily="34" charset="0"/>
                <a:cs typeface="Amazon Ember" panose="020B0603020204020204" pitchFamily="34" charset="0"/>
              </a:rPr>
              <a:t>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totalmente gerenciado</a:t>
            </a:r>
          </a:p>
          <a:p>
            <a:pPr marL="342900" lvl="1" indent="-342900" rtl="0">
              <a:lnSpc>
                <a:spcPct val="90000"/>
              </a:lnSpc>
              <a:spcBef>
                <a:spcPts val="2400"/>
              </a:spcBef>
              <a:buClr>
                <a:schemeClr val="tx1">
                  <a:lumMod val="85000"/>
                  <a:lumOff val="15000"/>
                </a:schemeClr>
              </a:buClr>
              <a:buSzPct val="125000"/>
              <a:buFont typeface="Arial" panose="020B0604020202020204" pitchFamily="34" charset="0"/>
              <a:buChar char="•"/>
            </a:pPr>
            <a:r>
              <a:rPr lang="pt-BR"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Funciona com o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Elastic</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Container Service</a:t>
            </a:r>
            <a:r>
              <a:rPr lang="pt-BR"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dirty="0" err="1">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ECS) e o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Elastic</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Kubernetes</a:t>
            </a:r>
            <a:r>
              <a:rPr lang="pt-BR"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Service</a:t>
            </a:r>
            <a:r>
              <a:rPr lang="pt-BR"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dirty="0" err="1">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EKS)</a:t>
            </a:r>
          </a:p>
          <a:p>
            <a:pPr marL="342900" lvl="1" indent="-342900" rtl="0">
              <a:lnSpc>
                <a:spcPct val="90000"/>
              </a:lnSpc>
              <a:spcBef>
                <a:spcPts val="2400"/>
              </a:spcBef>
              <a:buClr>
                <a:schemeClr val="tx1">
                  <a:lumMod val="85000"/>
                  <a:lumOff val="15000"/>
                </a:schemeClr>
              </a:buClr>
              <a:buSzPct val="125000"/>
              <a:buFont typeface="Arial" panose="020B0604020202020204" pitchFamily="34" charset="0"/>
              <a:buChar char="•"/>
            </a:pPr>
            <a:r>
              <a:rPr lang="pt-BR"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Provisiona, gerencia e dimensiona os clusters </a:t>
            </a:r>
            <a:r>
              <a:rPr lang="pt-BR" sz="2400" dirty="0" smtClean="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z="2400" dirty="0" smtClean="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2400" dirty="0" smtClean="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contêiner</a:t>
            </a:r>
          </a:p>
          <a:p>
            <a:pPr marL="342900" lvl="1" indent="-342900" rtl="0">
              <a:lnSpc>
                <a:spcPct val="90000"/>
              </a:lnSpc>
              <a:spcBef>
                <a:spcPts val="2400"/>
              </a:spcBef>
              <a:buClr>
                <a:schemeClr val="tx1">
                  <a:lumMod val="85000"/>
                  <a:lumOff val="15000"/>
                </a:schemeClr>
              </a:buClr>
              <a:buSzPct val="125000"/>
              <a:buFont typeface="Arial" panose="020B0604020202020204" pitchFamily="34" charset="0"/>
              <a:buChar char="•"/>
            </a:pPr>
            <a:r>
              <a:rPr lang="pt-BR"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Gerencia o ambiente de tempo de execução</a:t>
            </a:r>
          </a:p>
          <a:p>
            <a:pPr marL="342900" lvl="1" indent="-342900" rtl="0">
              <a:lnSpc>
                <a:spcPct val="90000"/>
              </a:lnSpc>
              <a:spcBef>
                <a:spcPts val="2400"/>
              </a:spcBef>
              <a:buClr>
                <a:schemeClr val="tx1">
                  <a:lumMod val="85000"/>
                  <a:lumOff val="15000"/>
                </a:schemeClr>
              </a:buClr>
              <a:buSzPct val="125000"/>
              <a:buFont typeface="Arial" panose="020B0604020202020204" pitchFamily="34" charset="0"/>
              <a:buChar char="•"/>
            </a:pPr>
            <a:r>
              <a:rPr lang="pt-BR"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Oferece dimensionamento automático</a:t>
            </a:r>
          </a:p>
          <a:p>
            <a:pPr marL="347133" lvl="1" indent="-342900" rtl="0">
              <a:spcBef>
                <a:spcPct val="20000"/>
              </a:spcBef>
              <a:buClr>
                <a:schemeClr val="tx1">
                  <a:lumMod val="85000"/>
                  <a:lumOff val="15000"/>
                </a:schemeClr>
              </a:buClr>
              <a:buSzPct val="125000"/>
              <a:buFont typeface="Arial" panose="020B0604020202020204" pitchFamily="34" charset="0"/>
              <a:buChar char="•"/>
            </a:pPr>
            <a:endPar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424505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85871"/>
            <a:ext cx="6265716" cy="5370479"/>
          </a:xfrm>
        </p:spPr>
        <p:txBody>
          <a:bodyPr rtlCol="0"/>
          <a:lstStyle/>
          <a:p>
            <a:pPr rtl="0"/>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t>
            </a:r>
            <a:r>
              <a:rPr lang="pt-BR" sz="18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ECS </a:t>
            </a:r>
            <a:r>
              <a:rPr lang="pt-BR" sz="1800" dirty="0">
                <a:latin typeface="+mn-lt"/>
              </a:rPr>
              <a:t>é um serviço de gerenciamento de contêineres altamente escalável e de alta performance. Ele é compatível com contêineres do </a:t>
            </a:r>
            <a:r>
              <a:rPr lang="pt-BR" sz="1800" dirty="0" err="1">
                <a:latin typeface="+mn-lt"/>
              </a:rPr>
              <a:t>Docker</a:t>
            </a:r>
            <a:r>
              <a:rPr lang="pt-BR" sz="1800" dirty="0">
                <a:latin typeface="+mn-lt"/>
              </a:rPr>
              <a:t> e permite que você execute facilmente aplicações em um cluster gerenciado de instâncias do </a:t>
            </a:r>
            <a:r>
              <a:rPr lang="pt-BR" sz="1800" dirty="0" err="1">
                <a:latin typeface="+mn-lt"/>
              </a:rPr>
              <a:t>Amazon</a:t>
            </a:r>
            <a:r>
              <a:rPr lang="pt-BR" sz="1800" dirty="0">
                <a:latin typeface="+mn-lt"/>
              </a:rPr>
              <a:t> EC2.</a:t>
            </a:r>
          </a:p>
          <a:p>
            <a:pPr rtl="0">
              <a:buClr>
                <a:schemeClr val="tx1"/>
              </a:buClr>
            </a:pPr>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Auto </a:t>
            </a:r>
            <a:r>
              <a:rPr lang="pt-BR" sz="18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Scaling</a:t>
            </a:r>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de cluster</a:t>
            </a:r>
            <a:r>
              <a:rPr lang="pt-BR" sz="1800" dirty="0">
                <a:latin typeface="+mn-lt"/>
              </a:rPr>
              <a:t> oferece mais controle sobre como você dimensiona as tarefas em um cluster.</a:t>
            </a:r>
          </a:p>
          <a:p>
            <a:r>
              <a:rPr lang="pt-BR" sz="1800" dirty="0">
                <a:latin typeface="+mn-lt"/>
              </a:rPr>
              <a:t>O </a:t>
            </a:r>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Cloud </a:t>
            </a:r>
            <a:r>
              <a:rPr lang="pt-BR" sz="18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Map</a:t>
            </a:r>
            <a:r>
              <a:rPr lang="pt-BR" sz="1800" dirty="0">
                <a:latin typeface="+mn-lt"/>
              </a:rPr>
              <a:t> </a:t>
            </a:r>
            <a:r>
              <a:rPr lang="pt-BR" sz="1800" dirty="0"/>
              <a:t>permite que você </a:t>
            </a:r>
            <a:r>
              <a:rPr lang="pt-BR" sz="1800" dirty="0">
                <a:latin typeface="+mn-lt"/>
              </a:rPr>
              <a:t>defina nomes personalizados para os recursos das aplicações. </a:t>
            </a:r>
            <a:r>
              <a:rPr lang="pt-BR" sz="1800" dirty="0" smtClean="0">
                <a:latin typeface="+mn-lt"/>
              </a:rPr>
              <a:t/>
            </a:r>
            <a:br>
              <a:rPr lang="pt-BR" sz="1800" dirty="0" smtClean="0">
                <a:latin typeface="+mn-lt"/>
              </a:rPr>
            </a:br>
            <a:r>
              <a:rPr lang="pt-BR" sz="1800" dirty="0" smtClean="0">
                <a:latin typeface="+mn-lt"/>
              </a:rPr>
              <a:t>Ele </a:t>
            </a:r>
            <a:r>
              <a:rPr lang="pt-BR" sz="1800" dirty="0">
                <a:latin typeface="+mn-lt"/>
              </a:rPr>
              <a:t>mantém a localização atualizada desses recursos </a:t>
            </a:r>
            <a:r>
              <a:rPr lang="pt-BR" sz="1800" dirty="0" smtClean="0">
                <a:latin typeface="+mn-lt"/>
              </a:rPr>
              <a:t/>
            </a:r>
            <a:br>
              <a:rPr lang="pt-BR" sz="1800" dirty="0" smtClean="0">
                <a:latin typeface="+mn-lt"/>
              </a:rPr>
            </a:br>
            <a:r>
              <a:rPr lang="pt-BR" sz="1800" dirty="0" smtClean="0">
                <a:latin typeface="+mn-lt"/>
              </a:rPr>
              <a:t>que </a:t>
            </a:r>
            <a:r>
              <a:rPr lang="pt-BR" sz="1800" dirty="0">
                <a:latin typeface="+mn-lt"/>
              </a:rPr>
              <a:t>mudam dinamicamente. </a:t>
            </a:r>
          </a:p>
          <a:p>
            <a:pPr rtl="0">
              <a:buClr>
                <a:schemeClr val="tx1"/>
              </a:buClr>
            </a:pPr>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AWS </a:t>
            </a:r>
            <a:r>
              <a:rPr lang="pt-BR" sz="18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App</a:t>
            </a:r>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18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Mesh</a:t>
            </a:r>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1800" dirty="0">
                <a:latin typeface="+mn-lt"/>
              </a:rPr>
              <a:t>é uma </a:t>
            </a:r>
            <a:r>
              <a:rPr lang="pt-BR" sz="1800" dirty="0" err="1">
                <a:latin typeface="+mn-lt"/>
              </a:rPr>
              <a:t>service</a:t>
            </a:r>
            <a:r>
              <a:rPr lang="pt-BR" sz="1800" dirty="0">
                <a:latin typeface="+mn-lt"/>
              </a:rPr>
              <a:t> </a:t>
            </a:r>
            <a:r>
              <a:rPr lang="pt-BR" sz="1800" dirty="0" err="1">
                <a:latin typeface="+mn-lt"/>
              </a:rPr>
              <a:t>mesh</a:t>
            </a:r>
            <a:r>
              <a:rPr lang="pt-BR" sz="1800" dirty="0">
                <a:latin typeface="+mn-lt"/>
              </a:rPr>
              <a:t> que oferece rede em nível de aplicação. Ele permite que seus serviços se comuniquem facilmente entre vários tipos de infraestrutura de computação.</a:t>
            </a:r>
          </a:p>
          <a:p>
            <a:pPr rtl="0">
              <a:buClr>
                <a:schemeClr val="tx1"/>
              </a:buClr>
            </a:pPr>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AWS </a:t>
            </a:r>
            <a:r>
              <a:rPr lang="pt-BR" sz="18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Fargate</a:t>
            </a:r>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1800" dirty="0">
                <a:latin typeface="+mn-lt"/>
              </a:rPr>
              <a:t>é um serviço de contêiner totalmente gerenciado que permite executar contêineres sem a necessidade de gerenciar servidores ou clusters.</a:t>
            </a:r>
          </a:p>
        </p:txBody>
      </p:sp>
    </p:spTree>
    <p:custDataLst>
      <p:tags r:id="rId1"/>
    </p:custDataLst>
    <p:extLst>
      <p:ext uri="{BB962C8B-B14F-4D97-AF65-F5344CB8AC3E}">
        <p14:creationId xmlns:p14="http://schemas.microsoft.com/office/powerpoint/2010/main" val="2537245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93453"/>
            <a:ext cx="4533900" cy="2636387"/>
          </a:xfrm>
        </p:spPr>
        <p:txBody>
          <a:bodyPr rtlCol="0">
            <a:noAutofit/>
          </a:bodyPr>
          <a:lstStyle/>
          <a:p>
            <a:pPr rtl="0"/>
            <a:r>
              <a:rPr lang="pt-BR" sz="3600" dirty="0">
                <a:latin typeface="+mj-lt"/>
              </a:rPr>
              <a:t>Módulo 13 – Laboratório guiado 1: Dividir uma aplicação monolítica Node.js em </a:t>
            </a:r>
            <a:r>
              <a:rPr lang="pt-BR" sz="3600" dirty="0" err="1">
                <a:latin typeface="+mj-lt"/>
              </a:rPr>
              <a:t>microsserviços</a:t>
            </a:r>
            <a:r>
              <a:rPr lang="en-US" sz="3600" dirty="0" smtClean="0">
                <a:latin typeface="+mj-lt"/>
              </a:rPr>
              <a:t/>
            </a:r>
            <a:br>
              <a:rPr lang="en-US" sz="3600" dirty="0" smtClean="0">
                <a:latin typeface="+mj-lt"/>
              </a:rPr>
            </a:br>
            <a:r>
              <a:rPr lang="en-US" sz="3600" dirty="0">
                <a:latin typeface="+mj-lt"/>
              </a:rPr>
              <a:t/>
            </a:r>
            <a:br>
              <a:rPr lang="en-US" sz="3600" dirty="0">
                <a:latin typeface="+mj-lt"/>
              </a:rPr>
            </a:br>
            <a:r>
              <a:rPr lang="pt-BR" sz="3600" dirty="0">
                <a:latin typeface="+mj-lt"/>
              </a:rPr>
              <a:t>(Laboratório opcional)</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Tree>
    <p:custDataLst>
      <p:tags r:id="rId1"/>
    </p:custDataLst>
    <p:extLst>
      <p:ext uri="{BB962C8B-B14F-4D97-AF65-F5344CB8AC3E}">
        <p14:creationId xmlns:p14="http://schemas.microsoft.com/office/powerpoint/2010/main" val="2182861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guiado 1: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514350" indent="-514350" rtl="0">
              <a:buFont typeface="+mj-lt"/>
              <a:buAutoNum type="arabicPeriod"/>
            </a:pPr>
            <a:r>
              <a:rPr lang="pt-BR"/>
              <a:t>Preparar o ambiente de desenvolvimento do AWS Cloud9</a:t>
            </a:r>
          </a:p>
          <a:p>
            <a:pPr marL="514350" indent="-514350" rtl="0">
              <a:buFont typeface="+mj-lt"/>
              <a:buAutoNum type="arabicPeriod"/>
            </a:pPr>
            <a:r>
              <a:rPr lang="pt-BR"/>
              <a:t>Executar uma aplicação monolítica em um servidor Node.js básico</a:t>
            </a:r>
          </a:p>
          <a:p>
            <a:pPr marL="514350" indent="-514350" rtl="0">
              <a:buFont typeface="+mj-lt"/>
              <a:buAutoNum type="arabicPeriod"/>
            </a:pPr>
            <a:r>
              <a:rPr lang="pt-BR"/>
              <a:t>Colocar o monólito em contêiner para o Amazon ECS</a:t>
            </a:r>
          </a:p>
          <a:p>
            <a:pPr marL="514350" indent="-514350" rtl="0">
              <a:buFont typeface="+mj-lt"/>
              <a:buAutoNum type="arabicPeriod"/>
            </a:pPr>
            <a:r>
              <a:rPr lang="pt-BR"/>
              <a:t>Implantar o monólito no Amazon ECS</a:t>
            </a:r>
          </a:p>
          <a:p>
            <a:pPr marL="514350" indent="-514350" rtl="0">
              <a:buFont typeface="+mj-lt"/>
              <a:buAutoNum type="arabicPeriod"/>
            </a:pPr>
            <a:r>
              <a:rPr lang="pt-BR"/>
              <a:t>Refatorar o monólito em microsserviços em contêineres</a:t>
            </a:r>
          </a:p>
        </p:txBody>
      </p:sp>
    </p:spTree>
    <p:custDataLst>
      <p:tags r:id="rId1"/>
    </p:custDataLst>
    <p:extLst>
      <p:ext uri="{BB962C8B-B14F-4D97-AF65-F5344CB8AC3E}">
        <p14:creationId xmlns:p14="http://schemas.microsoft.com/office/powerpoint/2010/main" val="992183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B71E-614C-44E9-A63B-8AB64D6CD76E}"/>
              </a:ext>
            </a:extLst>
          </p:cNvPr>
          <p:cNvSpPr>
            <a:spLocks noGrp="1"/>
          </p:cNvSpPr>
          <p:nvPr>
            <p:ph type="title"/>
          </p:nvPr>
        </p:nvSpPr>
        <p:spPr/>
        <p:txBody>
          <a:bodyPr rtlCol="0"/>
          <a:lstStyle/>
          <a:p>
            <a:pPr rtl="0"/>
            <a:r>
              <a:rPr lang="pt-BR" sz="3200"/>
              <a:t>Laboratório guiado 1: Produto final</a:t>
            </a:r>
          </a:p>
        </p:txBody>
      </p:sp>
      <p:grpSp>
        <p:nvGrpSpPr>
          <p:cNvPr id="69" name="Group 68" descr="architecture diagram for containerized application with three microservices hosted on the Amazon EC2 launch type.">
            <a:extLst>
              <a:ext uri="{FF2B5EF4-FFF2-40B4-BE49-F238E27FC236}">
                <a16:creationId xmlns:a16="http://schemas.microsoft.com/office/drawing/2014/main" id="{61D3CDE1-A72D-43DF-8FE7-3EEED57EABFB}"/>
              </a:ext>
            </a:extLst>
          </p:cNvPr>
          <p:cNvGrpSpPr/>
          <p:nvPr/>
        </p:nvGrpSpPr>
        <p:grpSpPr>
          <a:xfrm>
            <a:off x="107491" y="1256394"/>
            <a:ext cx="12032925" cy="5099956"/>
            <a:chOff x="-37755" y="1256394"/>
            <a:chExt cx="12032925" cy="5099956"/>
          </a:xfrm>
        </p:grpSpPr>
        <p:sp>
          <p:nvSpPr>
            <p:cNvPr id="16" name="TextBox 15">
              <a:extLst>
                <a:ext uri="{FF2B5EF4-FFF2-40B4-BE49-F238E27FC236}">
                  <a16:creationId xmlns:a16="http://schemas.microsoft.com/office/drawing/2014/main" id="{362CCE5D-7D95-4A3F-96B4-6EB4EF9143D9}"/>
                </a:ext>
              </a:extLst>
            </p:cNvPr>
            <p:cNvSpPr txBox="1"/>
            <p:nvPr/>
          </p:nvSpPr>
          <p:spPr>
            <a:xfrm>
              <a:off x="-37755" y="4121532"/>
              <a:ext cx="1039076"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Cliente do navegador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Rectangle 4">
              <a:extLst>
                <a:ext uri="{FF2B5EF4-FFF2-40B4-BE49-F238E27FC236}">
                  <a16:creationId xmlns:a16="http://schemas.microsoft.com/office/drawing/2014/main" id="{64293424-839B-4AA8-BC27-1DC50DC900E5}"/>
                </a:ext>
              </a:extLst>
            </p:cNvPr>
            <p:cNvSpPr/>
            <p:nvPr/>
          </p:nvSpPr>
          <p:spPr>
            <a:xfrm>
              <a:off x="865113" y="1256394"/>
              <a:ext cx="7040880" cy="509995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latin typeface="Arial" panose="020B0604020202020204"/>
                  <a:ea typeface="+mn-ea"/>
                  <a:cs typeface="+mn-cs"/>
                </a:rPr>
                <a:t> </a:t>
              </a:r>
              <a:r>
                <a:rPr lang="pt-BR" sz="1200" b="0" i="0" u="none" strike="noStrike" kern="0" cap="none" spc="0" normalizeH="0" noProof="0">
                  <a:ln w="0"/>
                  <a:solidFill>
                    <a:srgbClr val="1D8900"/>
                  </a:solidFill>
                  <a:effectLst/>
                  <a:uLnTx/>
                  <a:uFillTx/>
                  <a:latin typeface="+mj-lt"/>
                  <a:ea typeface="+mn-ea"/>
                  <a:cs typeface="+mn-cs"/>
                </a:rPr>
                <a:t>VPC</a:t>
              </a:r>
              <a:endParaRPr kumimoji="0" lang="en-US" sz="1050" b="0" i="0" u="none" strike="noStrike" kern="0" cap="none" spc="0" normalizeH="0" baseline="0" noProof="0" dirty="0">
                <a:ln w="0"/>
                <a:solidFill>
                  <a:srgbClr val="1D8900"/>
                </a:solidFill>
                <a:effectLst/>
                <a:uLnTx/>
                <a:uFillTx/>
                <a:latin typeface="+mj-lt"/>
                <a:ea typeface="+mn-ea"/>
                <a:cs typeface="+mn-cs"/>
              </a:endParaRPr>
            </a:p>
          </p:txBody>
        </p:sp>
        <p:pic>
          <p:nvPicPr>
            <p:cNvPr id="8" name="Graphic 7">
              <a:extLst>
                <a:ext uri="{FF2B5EF4-FFF2-40B4-BE49-F238E27FC236}">
                  <a16:creationId xmlns:a16="http://schemas.microsoft.com/office/drawing/2014/main" id="{D63D54B5-DB1F-4D14-B41E-573C27012882}"/>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5115" y="1256394"/>
              <a:ext cx="457200" cy="457200"/>
            </a:xfrm>
            <a:prstGeom prst="rect">
              <a:avLst/>
            </a:prstGeom>
          </p:spPr>
        </p:pic>
        <p:pic>
          <p:nvPicPr>
            <p:cNvPr id="11" name="Graphic 10">
              <a:extLst>
                <a:ext uri="{FF2B5EF4-FFF2-40B4-BE49-F238E27FC236}">
                  <a16:creationId xmlns:a16="http://schemas.microsoft.com/office/drawing/2014/main" id="{FBE07EDB-7230-432F-A6BB-407D4F197E97}"/>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46832" y="3650609"/>
              <a:ext cx="469900" cy="469900"/>
            </a:xfrm>
            <a:prstGeom prst="rect">
              <a:avLst/>
            </a:prstGeom>
          </p:spPr>
        </p:pic>
        <p:pic>
          <p:nvPicPr>
            <p:cNvPr id="15" name="Graphic 14">
              <a:extLst>
                <a:ext uri="{FF2B5EF4-FFF2-40B4-BE49-F238E27FC236}">
                  <a16:creationId xmlns:a16="http://schemas.microsoft.com/office/drawing/2014/main" id="{BF5425F2-CFC3-4787-8420-7771B010D929}"/>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310246" y="3655850"/>
              <a:ext cx="457200" cy="457200"/>
            </a:xfrm>
            <a:prstGeom prst="rect">
              <a:avLst/>
            </a:prstGeom>
          </p:spPr>
        </p:pic>
        <p:sp>
          <p:nvSpPr>
            <p:cNvPr id="17" name="TextBox 16">
              <a:extLst>
                <a:ext uri="{FF2B5EF4-FFF2-40B4-BE49-F238E27FC236}">
                  <a16:creationId xmlns:a16="http://schemas.microsoft.com/office/drawing/2014/main" id="{497F1164-92A3-4344-8885-AE6A65B74025}"/>
                </a:ext>
              </a:extLst>
            </p:cNvPr>
            <p:cNvSpPr txBox="1"/>
            <p:nvPr/>
          </p:nvSpPr>
          <p:spPr>
            <a:xfrm>
              <a:off x="816239" y="4111335"/>
              <a:ext cx="1446178"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TextBox 17">
              <a:extLst>
                <a:ext uri="{FF2B5EF4-FFF2-40B4-BE49-F238E27FC236}">
                  <a16:creationId xmlns:a16="http://schemas.microsoft.com/office/drawing/2014/main" id="{A2F57D34-47AA-416C-A489-001FD87F4072}"/>
                </a:ext>
              </a:extLst>
            </p:cNvPr>
            <p:cNvSpPr txBox="1"/>
            <p:nvPr/>
          </p:nvSpPr>
          <p:spPr>
            <a:xfrm>
              <a:off x="2149530" y="2762635"/>
              <a:ext cx="992579" cy="276999"/>
            </a:xfrm>
            <a:prstGeom prst="rect">
              <a:avLst/>
            </a:prstGeom>
            <a:noFill/>
          </p:spPr>
          <p:txBody>
            <a:bodyPr wrap="non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/api/users/*</a:t>
              </a:r>
            </a:p>
          </p:txBody>
        </p:sp>
        <p:sp>
          <p:nvSpPr>
            <p:cNvPr id="19" name="TextBox 18">
              <a:extLst>
                <a:ext uri="{FF2B5EF4-FFF2-40B4-BE49-F238E27FC236}">
                  <a16:creationId xmlns:a16="http://schemas.microsoft.com/office/drawing/2014/main" id="{DD01CDB2-A181-4CC2-9669-445579B2463A}"/>
                </a:ext>
              </a:extLst>
            </p:cNvPr>
            <p:cNvSpPr txBox="1"/>
            <p:nvPr/>
          </p:nvSpPr>
          <p:spPr>
            <a:xfrm>
              <a:off x="2149530" y="3582058"/>
              <a:ext cx="1154483" cy="276999"/>
            </a:xfrm>
            <a:prstGeom prst="rect">
              <a:avLst/>
            </a:prstGeom>
            <a:noFill/>
          </p:spPr>
          <p:txBody>
            <a:bodyPr wrap="non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/api/threads/*</a:t>
              </a:r>
            </a:p>
          </p:txBody>
        </p:sp>
        <p:sp>
          <p:nvSpPr>
            <p:cNvPr id="20" name="TextBox 19">
              <a:extLst>
                <a:ext uri="{FF2B5EF4-FFF2-40B4-BE49-F238E27FC236}">
                  <a16:creationId xmlns:a16="http://schemas.microsoft.com/office/drawing/2014/main" id="{E16002B7-D9AC-48ED-B5C9-029DC5EBCE83}"/>
                </a:ext>
              </a:extLst>
            </p:cNvPr>
            <p:cNvSpPr txBox="1"/>
            <p:nvPr/>
          </p:nvSpPr>
          <p:spPr>
            <a:xfrm>
              <a:off x="2149530" y="4379939"/>
              <a:ext cx="1007007" cy="276999"/>
            </a:xfrm>
            <a:prstGeom prst="rect">
              <a:avLst/>
            </a:prstGeom>
            <a:noFill/>
          </p:spPr>
          <p:txBody>
            <a:bodyPr wrap="non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/api/posts/*</a:t>
              </a:r>
            </a:p>
          </p:txBody>
        </p:sp>
        <p:sp>
          <p:nvSpPr>
            <p:cNvPr id="32" name="Rectangle 31">
              <a:extLst>
                <a:ext uri="{FF2B5EF4-FFF2-40B4-BE49-F238E27FC236}">
                  <a16:creationId xmlns:a16="http://schemas.microsoft.com/office/drawing/2014/main" id="{C195B34D-522F-4061-949C-727AE8511FCB}"/>
                </a:ext>
              </a:extLst>
            </p:cNvPr>
            <p:cNvSpPr/>
            <p:nvPr/>
          </p:nvSpPr>
          <p:spPr>
            <a:xfrm>
              <a:off x="3634018" y="2783033"/>
              <a:ext cx="137160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200">
                  <a:solidFill>
                    <a:schemeClr val="tx1"/>
                  </a:solidFill>
                </a:rPr>
                <a:t>Grupo de destino</a:t>
              </a:r>
              <a:r>
                <a:rPr lang="pt-BR" sz="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 de usuários</a:t>
              </a:r>
            </a:p>
          </p:txBody>
        </p:sp>
        <p:sp>
          <p:nvSpPr>
            <p:cNvPr id="33" name="Rectangle 32">
              <a:extLst>
                <a:ext uri="{FF2B5EF4-FFF2-40B4-BE49-F238E27FC236}">
                  <a16:creationId xmlns:a16="http://schemas.microsoft.com/office/drawing/2014/main" id="{DAB07190-247C-4B52-A318-E5FA8DB8517A}"/>
                </a:ext>
              </a:extLst>
            </p:cNvPr>
            <p:cNvSpPr/>
            <p:nvPr/>
          </p:nvSpPr>
          <p:spPr>
            <a:xfrm>
              <a:off x="3620628" y="3594461"/>
              <a:ext cx="137160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200">
                  <a:solidFill>
                    <a:schemeClr val="tx1"/>
                  </a:solidFill>
                </a:rPr>
                <a:t>Grupo de destino</a:t>
              </a:r>
              <a:r>
                <a:rPr lang="pt-BR" sz="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 de threads</a:t>
              </a:r>
            </a:p>
          </p:txBody>
        </p:sp>
        <p:sp>
          <p:nvSpPr>
            <p:cNvPr id="34" name="Rectangle 33">
              <a:extLst>
                <a:ext uri="{FF2B5EF4-FFF2-40B4-BE49-F238E27FC236}">
                  <a16:creationId xmlns:a16="http://schemas.microsoft.com/office/drawing/2014/main" id="{A7D4BD53-4E72-4B6A-BD59-06E4E48A23A1}"/>
                </a:ext>
              </a:extLst>
            </p:cNvPr>
            <p:cNvSpPr/>
            <p:nvPr/>
          </p:nvSpPr>
          <p:spPr>
            <a:xfrm>
              <a:off x="3634018" y="4392947"/>
              <a:ext cx="137160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200">
                  <a:solidFill>
                    <a:schemeClr val="tx1"/>
                  </a:solidFill>
                </a:rPr>
                <a:t>Grupo de destino</a:t>
              </a:r>
              <a:r>
                <a:rPr lang="pt-BR" sz="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 de publicações</a:t>
              </a:r>
            </a:p>
          </p:txBody>
        </p:sp>
        <p:cxnSp>
          <p:nvCxnSpPr>
            <p:cNvPr id="39" name="Straight Arrow Connector 38">
              <a:extLst>
                <a:ext uri="{FF2B5EF4-FFF2-40B4-BE49-F238E27FC236}">
                  <a16:creationId xmlns:a16="http://schemas.microsoft.com/office/drawing/2014/main" id="{25BA7AD7-E956-4CDB-B4CB-D5CEE378F748}"/>
                </a:ext>
                <a:ext uri="{C183D7F6-B498-43B3-948B-1728B52AA6E4}">
                  <adec:decorative xmlns="" xmlns:adec="http://schemas.microsoft.com/office/drawing/2017/decorative" val="1"/>
                </a:ext>
              </a:extLst>
            </p:cNvPr>
            <p:cNvCxnSpPr>
              <a:stCxn id="15" idx="3"/>
              <a:endCxn id="33" idx="1"/>
            </p:cNvCxnSpPr>
            <p:nvPr/>
          </p:nvCxnSpPr>
          <p:spPr>
            <a:xfrm flipV="1">
              <a:off x="1767446" y="3868781"/>
              <a:ext cx="1853182" cy="15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9BD3C468-21B8-469A-B6DB-FF213B7D1DCE}"/>
                </a:ext>
                <a:ext uri="{C183D7F6-B498-43B3-948B-1728B52AA6E4}">
                  <adec:decorative xmlns="" xmlns:adec="http://schemas.microsoft.com/office/drawing/2017/decorative" val="1"/>
                </a:ext>
              </a:extLst>
            </p:cNvPr>
            <p:cNvCxnSpPr>
              <a:stCxn id="15" idx="3"/>
              <a:endCxn id="32" idx="1"/>
            </p:cNvCxnSpPr>
            <p:nvPr/>
          </p:nvCxnSpPr>
          <p:spPr>
            <a:xfrm flipV="1">
              <a:off x="1767446" y="3057353"/>
              <a:ext cx="1866572" cy="827097"/>
            </a:xfrm>
            <a:prstGeom prst="bentConnector3">
              <a:avLst>
                <a:gd name="adj1" fmla="val 198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3B3D4EA-ED06-4572-B253-7BDE3F381395}"/>
                </a:ext>
                <a:ext uri="{C183D7F6-B498-43B3-948B-1728B52AA6E4}">
                  <adec:decorative xmlns="" xmlns:adec="http://schemas.microsoft.com/office/drawing/2017/decorative" val="1"/>
                </a:ext>
              </a:extLst>
            </p:cNvPr>
            <p:cNvCxnSpPr>
              <a:stCxn id="15" idx="3"/>
              <a:endCxn id="34" idx="1"/>
            </p:cNvCxnSpPr>
            <p:nvPr/>
          </p:nvCxnSpPr>
          <p:spPr>
            <a:xfrm>
              <a:off x="1767446" y="3884450"/>
              <a:ext cx="1866572" cy="782817"/>
            </a:xfrm>
            <a:prstGeom prst="bentConnector3">
              <a:avLst>
                <a:gd name="adj1" fmla="val 19888"/>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A8AD8F78-F9A1-485D-BEDA-726494FA29B1}"/>
                </a:ext>
                <a:ext uri="{C183D7F6-B498-43B3-948B-1728B52AA6E4}">
                  <adec:decorative xmlns="" xmlns:adec="http://schemas.microsoft.com/office/drawing/2017/decorative" val="1"/>
                </a:ext>
              </a:extLst>
            </p:cNvPr>
            <p:cNvGrpSpPr/>
            <p:nvPr/>
          </p:nvGrpSpPr>
          <p:grpSpPr>
            <a:xfrm>
              <a:off x="8394840" y="1707833"/>
              <a:ext cx="2148840" cy="1188720"/>
              <a:chOff x="8774387" y="1701978"/>
              <a:chExt cx="2148840" cy="1188720"/>
            </a:xfrm>
          </p:grpSpPr>
          <p:sp>
            <p:nvSpPr>
              <p:cNvPr id="56" name="Rectangle 55">
                <a:extLst>
                  <a:ext uri="{FF2B5EF4-FFF2-40B4-BE49-F238E27FC236}">
                    <a16:creationId xmlns:a16="http://schemas.microsoft.com/office/drawing/2014/main" id="{4B1E7D20-2C90-49F9-B43F-320A1F982690}"/>
                  </a:ext>
                </a:extLst>
              </p:cNvPr>
              <p:cNvSpPr/>
              <p:nvPr/>
            </p:nvSpPr>
            <p:spPr>
              <a:xfrm>
                <a:off x="8774387" y="1701978"/>
                <a:ext cx="2148840" cy="118872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solidFill>
                    <a:schemeClr val="tx1"/>
                  </a:solidFill>
                </a:endParaRPr>
              </a:p>
            </p:txBody>
          </p:sp>
          <p:grpSp>
            <p:nvGrpSpPr>
              <p:cNvPr id="133" name="Group 132">
                <a:extLst>
                  <a:ext uri="{FF2B5EF4-FFF2-40B4-BE49-F238E27FC236}">
                    <a16:creationId xmlns:a16="http://schemas.microsoft.com/office/drawing/2014/main" id="{12BB711F-0D1E-43E3-80DA-A7ECB71FAE6D}"/>
                  </a:ext>
                </a:extLst>
              </p:cNvPr>
              <p:cNvGrpSpPr/>
              <p:nvPr/>
            </p:nvGrpSpPr>
            <p:grpSpPr>
              <a:xfrm>
                <a:off x="8883444" y="1754834"/>
                <a:ext cx="1821687" cy="476537"/>
                <a:chOff x="8883444" y="1754834"/>
                <a:chExt cx="1821687" cy="476537"/>
              </a:xfrm>
            </p:grpSpPr>
            <p:pic>
              <p:nvPicPr>
                <p:cNvPr id="55" name="Graphic 54">
                  <a:extLst>
                    <a:ext uri="{FF2B5EF4-FFF2-40B4-BE49-F238E27FC236}">
                      <a16:creationId xmlns:a16="http://schemas.microsoft.com/office/drawing/2014/main" id="{F7F9388F-5DFE-4F7C-BD57-8C0480E60779}"/>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883444" y="1761471"/>
                  <a:ext cx="469900" cy="469900"/>
                </a:xfrm>
                <a:prstGeom prst="rect">
                  <a:avLst/>
                </a:prstGeom>
              </p:spPr>
            </p:pic>
            <p:sp>
              <p:nvSpPr>
                <p:cNvPr id="57" name="TextBox 56">
                  <a:extLst>
                    <a:ext uri="{FF2B5EF4-FFF2-40B4-BE49-F238E27FC236}">
                      <a16:creationId xmlns:a16="http://schemas.microsoft.com/office/drawing/2014/main" id="{112B7920-7685-4AF4-8F52-CE79100255A0}"/>
                    </a:ext>
                  </a:extLst>
                </p:cNvPr>
                <p:cNvSpPr txBox="1"/>
                <p:nvPr/>
              </p:nvSpPr>
              <p:spPr>
                <a:xfrm>
                  <a:off x="9412337" y="1754834"/>
                  <a:ext cx="1292794"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Serviço do ECS</a:t>
                  </a:r>
                  <a:r>
                    <a:rPr lang="pt-BR" sz="1200">
                      <a:latin typeface="Amazon Ember" panose="020B0603020204020204" pitchFamily="34" charset="0"/>
                      <a:ea typeface="Amazon Ember" panose="020B0603020204020204" pitchFamily="34" charset="0"/>
                      <a:cs typeface="Amazon Ember" panose="020B0603020204020204" pitchFamily="34" charset="0"/>
                    </a:rPr>
                    <a:t> de usuários</a:t>
                  </a:r>
                </a:p>
              </p:txBody>
            </p:sp>
          </p:grpSp>
          <p:grpSp>
            <p:nvGrpSpPr>
              <p:cNvPr id="58" name="Group 57">
                <a:extLst>
                  <a:ext uri="{FF2B5EF4-FFF2-40B4-BE49-F238E27FC236}">
                    <a16:creationId xmlns:a16="http://schemas.microsoft.com/office/drawing/2014/main" id="{8334D5CF-BA0C-4F4E-956A-8C987B6B5254}"/>
                  </a:ext>
                </a:extLst>
              </p:cNvPr>
              <p:cNvGrpSpPr/>
              <p:nvPr/>
            </p:nvGrpSpPr>
            <p:grpSpPr>
              <a:xfrm>
                <a:off x="8848210" y="2273788"/>
                <a:ext cx="2011680" cy="548640"/>
                <a:chOff x="8182108" y="4973937"/>
                <a:chExt cx="2011680" cy="548640"/>
              </a:xfrm>
            </p:grpSpPr>
            <p:grpSp>
              <p:nvGrpSpPr>
                <p:cNvPr id="59" name="Group 58">
                  <a:extLst>
                    <a:ext uri="{FF2B5EF4-FFF2-40B4-BE49-F238E27FC236}">
                      <a16:creationId xmlns:a16="http://schemas.microsoft.com/office/drawing/2014/main" id="{AB2DF453-7AE7-418B-977D-33F71F172864}"/>
                    </a:ext>
                  </a:extLst>
                </p:cNvPr>
                <p:cNvGrpSpPr/>
                <p:nvPr/>
              </p:nvGrpSpPr>
              <p:grpSpPr>
                <a:xfrm>
                  <a:off x="8203854" y="5013307"/>
                  <a:ext cx="1916111" cy="469900"/>
                  <a:chOff x="8356932" y="5088443"/>
                  <a:chExt cx="1916111" cy="469900"/>
                </a:xfrm>
              </p:grpSpPr>
              <p:pic>
                <p:nvPicPr>
                  <p:cNvPr id="61" name="Graphic 60">
                    <a:extLst>
                      <a:ext uri="{FF2B5EF4-FFF2-40B4-BE49-F238E27FC236}">
                        <a16:creationId xmlns:a16="http://schemas.microsoft.com/office/drawing/2014/main" id="{146968AB-3616-49E8-9E18-7F854908A14B}"/>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8356932" y="5088443"/>
                    <a:ext cx="469900" cy="469900"/>
                  </a:xfrm>
                  <a:prstGeom prst="rect">
                    <a:avLst/>
                  </a:prstGeom>
                </p:spPr>
              </p:pic>
              <p:sp>
                <p:nvSpPr>
                  <p:cNvPr id="62" name="TextBox 61">
                    <a:extLst>
                      <a:ext uri="{FF2B5EF4-FFF2-40B4-BE49-F238E27FC236}">
                        <a16:creationId xmlns:a16="http://schemas.microsoft.com/office/drawing/2014/main" id="{AE5EDC39-1CCD-4289-8C34-2D72349DC7B7}"/>
                      </a:ext>
                    </a:extLst>
                  </p:cNvPr>
                  <p:cNvSpPr txBox="1"/>
                  <p:nvPr/>
                </p:nvSpPr>
                <p:spPr>
                  <a:xfrm>
                    <a:off x="8776446" y="5094506"/>
                    <a:ext cx="1496597"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Definição de tarefas</a:t>
                    </a:r>
                    <a:r>
                      <a:rPr lang="pt-BR" sz="1200" dirty="0">
                        <a:latin typeface="Amazon Ember" panose="020B0603020204020204" pitchFamily="34" charset="0"/>
                        <a:ea typeface="Amazon Ember" panose="020B0603020204020204" pitchFamily="34" charset="0"/>
                        <a:cs typeface="Amazon Ember" panose="020B0603020204020204" pitchFamily="34" charset="0"/>
                      </a:rPr>
                      <a:t> de usuários</a:t>
                    </a:r>
                  </a:p>
                </p:txBody>
              </p:sp>
            </p:grpSp>
            <p:sp>
              <p:nvSpPr>
                <p:cNvPr id="60" name="Rectangle 59">
                  <a:extLst>
                    <a:ext uri="{FF2B5EF4-FFF2-40B4-BE49-F238E27FC236}">
                      <a16:creationId xmlns:a16="http://schemas.microsoft.com/office/drawing/2014/main" id="{9D3B7292-B6AB-4048-AF57-15374DD87BEB}"/>
                    </a:ext>
                  </a:extLst>
                </p:cNvPr>
                <p:cNvSpPr/>
                <p:nvPr/>
              </p:nvSpPr>
              <p:spPr>
                <a:xfrm>
                  <a:off x="8182108" y="4973937"/>
                  <a:ext cx="2011680" cy="54864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solidFill>
                      <a:schemeClr val="tx1"/>
                    </a:solidFill>
                  </a:endParaRPr>
                </a:p>
              </p:txBody>
            </p:sp>
          </p:grpSp>
        </p:grpSp>
        <p:grpSp>
          <p:nvGrpSpPr>
            <p:cNvPr id="136" name="Group 135">
              <a:extLst>
                <a:ext uri="{FF2B5EF4-FFF2-40B4-BE49-F238E27FC236}">
                  <a16:creationId xmlns:a16="http://schemas.microsoft.com/office/drawing/2014/main" id="{DEAAE3E4-BE35-4806-9D8A-92FF236155FD}"/>
                </a:ext>
                <a:ext uri="{C183D7F6-B498-43B3-948B-1728B52AA6E4}">
                  <adec:decorative xmlns="" xmlns:adec="http://schemas.microsoft.com/office/drawing/2017/decorative" val="1"/>
                </a:ext>
              </a:extLst>
            </p:cNvPr>
            <p:cNvGrpSpPr/>
            <p:nvPr/>
          </p:nvGrpSpPr>
          <p:grpSpPr>
            <a:xfrm>
              <a:off x="8394840" y="3288549"/>
              <a:ext cx="2148840" cy="1188720"/>
              <a:chOff x="8784313" y="3017923"/>
              <a:chExt cx="2148840" cy="1188720"/>
            </a:xfrm>
          </p:grpSpPr>
          <p:sp>
            <p:nvSpPr>
              <p:cNvPr id="86" name="Rectangle 85">
                <a:extLst>
                  <a:ext uri="{FF2B5EF4-FFF2-40B4-BE49-F238E27FC236}">
                    <a16:creationId xmlns:a16="http://schemas.microsoft.com/office/drawing/2014/main" id="{62D406BD-C659-43AF-AD4D-C42661EC669B}"/>
                  </a:ext>
                </a:extLst>
              </p:cNvPr>
              <p:cNvSpPr/>
              <p:nvPr/>
            </p:nvSpPr>
            <p:spPr>
              <a:xfrm>
                <a:off x="8784313" y="3017923"/>
                <a:ext cx="2148840" cy="118872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solidFill>
                    <a:schemeClr val="tx1"/>
                  </a:solidFill>
                </a:endParaRPr>
              </a:p>
            </p:txBody>
          </p:sp>
          <p:grpSp>
            <p:nvGrpSpPr>
              <p:cNvPr id="135" name="Group 134">
                <a:extLst>
                  <a:ext uri="{FF2B5EF4-FFF2-40B4-BE49-F238E27FC236}">
                    <a16:creationId xmlns:a16="http://schemas.microsoft.com/office/drawing/2014/main" id="{85F5124F-2E51-4869-B3A5-D2FF9EED3BF5}"/>
                  </a:ext>
                </a:extLst>
              </p:cNvPr>
              <p:cNvGrpSpPr/>
              <p:nvPr/>
            </p:nvGrpSpPr>
            <p:grpSpPr>
              <a:xfrm>
                <a:off x="8883444" y="3070779"/>
                <a:ext cx="1944589" cy="476537"/>
                <a:chOff x="8883444" y="3070779"/>
                <a:chExt cx="1944589" cy="476537"/>
              </a:xfrm>
            </p:grpSpPr>
            <p:pic>
              <p:nvPicPr>
                <p:cNvPr id="85" name="Graphic 84">
                  <a:extLst>
                    <a:ext uri="{FF2B5EF4-FFF2-40B4-BE49-F238E27FC236}">
                      <a16:creationId xmlns:a16="http://schemas.microsoft.com/office/drawing/2014/main" id="{1976E59D-EC13-4803-85F3-0E21E53C9FDD}"/>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883444" y="3077416"/>
                  <a:ext cx="469900" cy="469900"/>
                </a:xfrm>
                <a:prstGeom prst="rect">
                  <a:avLst/>
                </a:prstGeom>
              </p:spPr>
            </p:pic>
            <p:sp>
              <p:nvSpPr>
                <p:cNvPr id="87" name="TextBox 86">
                  <a:extLst>
                    <a:ext uri="{FF2B5EF4-FFF2-40B4-BE49-F238E27FC236}">
                      <a16:creationId xmlns:a16="http://schemas.microsoft.com/office/drawing/2014/main" id="{79A9A65D-139F-434C-AE3F-02D9A11F7803}"/>
                    </a:ext>
                  </a:extLst>
                </p:cNvPr>
                <p:cNvSpPr txBox="1"/>
                <p:nvPr/>
              </p:nvSpPr>
              <p:spPr>
                <a:xfrm>
                  <a:off x="9309291" y="3070779"/>
                  <a:ext cx="1518742"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Serviço do ECS</a:t>
                  </a:r>
                  <a:r>
                    <a:rPr lang="pt-BR" sz="1200" dirty="0">
                      <a:latin typeface="Amazon Ember" panose="020B0603020204020204" pitchFamily="34" charset="0"/>
                      <a:ea typeface="Amazon Ember" panose="020B0603020204020204" pitchFamily="34" charset="0"/>
                      <a:cs typeface="Amazon Ember" panose="020B0603020204020204" pitchFamily="34" charset="0"/>
                    </a:rPr>
                    <a:t> </a:t>
                  </a:r>
                  <a:r>
                    <a:rPr lang="pt-BR" sz="1200" dirty="0" smtClean="0">
                      <a:latin typeface="Amazon Ember" panose="020B0603020204020204" pitchFamily="34" charset="0"/>
                      <a:ea typeface="Amazon Ember" panose="020B0603020204020204" pitchFamily="34" charset="0"/>
                      <a:cs typeface="Amazon Ember" panose="020B0603020204020204" pitchFamily="34" charset="0"/>
                    </a:rPr>
                    <a:t/>
                  </a:r>
                  <a:br>
                    <a:rPr lang="pt-BR" sz="1200" dirty="0" smtClean="0">
                      <a:latin typeface="Amazon Ember" panose="020B0603020204020204" pitchFamily="34" charset="0"/>
                      <a:ea typeface="Amazon Ember" panose="020B0603020204020204" pitchFamily="34" charset="0"/>
                      <a:cs typeface="Amazon Ember" panose="020B0603020204020204" pitchFamily="34" charset="0"/>
                    </a:rPr>
                  </a:br>
                  <a:r>
                    <a:rPr lang="pt-BR" sz="1200" dirty="0" smtClean="0">
                      <a:latin typeface="Amazon Ember" panose="020B0603020204020204" pitchFamily="34" charset="0"/>
                      <a:ea typeface="Amazon Ember" panose="020B0603020204020204" pitchFamily="34" charset="0"/>
                      <a:cs typeface="Amazon Ember" panose="020B0603020204020204" pitchFamily="34" charset="0"/>
                    </a:rPr>
                    <a:t>de </a:t>
                  </a:r>
                  <a:r>
                    <a:rPr lang="pt-BR" sz="1200" dirty="0">
                      <a:latin typeface="Amazon Ember" panose="020B0603020204020204" pitchFamily="34" charset="0"/>
                      <a:ea typeface="Amazon Ember" panose="020B0603020204020204" pitchFamily="34" charset="0"/>
                      <a:cs typeface="Amazon Ember" panose="020B0603020204020204" pitchFamily="34" charset="0"/>
                    </a:rPr>
                    <a:t>threads</a:t>
                  </a:r>
                </a:p>
              </p:txBody>
            </p:sp>
          </p:grpSp>
          <p:grpSp>
            <p:nvGrpSpPr>
              <p:cNvPr id="88" name="Group 87">
                <a:extLst>
                  <a:ext uri="{FF2B5EF4-FFF2-40B4-BE49-F238E27FC236}">
                    <a16:creationId xmlns:a16="http://schemas.microsoft.com/office/drawing/2014/main" id="{9884FE1A-AB3B-4664-B7A4-44B3697B92CC}"/>
                  </a:ext>
                </a:extLst>
              </p:cNvPr>
              <p:cNvGrpSpPr/>
              <p:nvPr/>
            </p:nvGrpSpPr>
            <p:grpSpPr>
              <a:xfrm>
                <a:off x="8858136" y="3589733"/>
                <a:ext cx="2011680" cy="548640"/>
                <a:chOff x="8182108" y="4973937"/>
                <a:chExt cx="2011680" cy="548640"/>
              </a:xfrm>
            </p:grpSpPr>
            <p:grpSp>
              <p:nvGrpSpPr>
                <p:cNvPr id="89" name="Group 88">
                  <a:extLst>
                    <a:ext uri="{FF2B5EF4-FFF2-40B4-BE49-F238E27FC236}">
                      <a16:creationId xmlns:a16="http://schemas.microsoft.com/office/drawing/2014/main" id="{A106B3E9-72C7-4691-BD80-223E2290D4C8}"/>
                    </a:ext>
                  </a:extLst>
                </p:cNvPr>
                <p:cNvGrpSpPr/>
                <p:nvPr/>
              </p:nvGrpSpPr>
              <p:grpSpPr>
                <a:xfrm>
                  <a:off x="8203854" y="5013307"/>
                  <a:ext cx="1948150" cy="469900"/>
                  <a:chOff x="8356932" y="5088443"/>
                  <a:chExt cx="1948150" cy="469900"/>
                </a:xfrm>
              </p:grpSpPr>
              <p:pic>
                <p:nvPicPr>
                  <p:cNvPr id="91" name="Graphic 90">
                    <a:extLst>
                      <a:ext uri="{FF2B5EF4-FFF2-40B4-BE49-F238E27FC236}">
                        <a16:creationId xmlns:a16="http://schemas.microsoft.com/office/drawing/2014/main" id="{414CD7BD-6DD9-4557-94B6-9286EB147432}"/>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8356932" y="5088443"/>
                    <a:ext cx="469900" cy="469900"/>
                  </a:xfrm>
                  <a:prstGeom prst="rect">
                    <a:avLst/>
                  </a:prstGeom>
                </p:spPr>
              </p:pic>
              <p:sp>
                <p:nvSpPr>
                  <p:cNvPr id="92" name="TextBox 91">
                    <a:extLst>
                      <a:ext uri="{FF2B5EF4-FFF2-40B4-BE49-F238E27FC236}">
                        <a16:creationId xmlns:a16="http://schemas.microsoft.com/office/drawing/2014/main" id="{88FAF662-E0B4-4324-87EF-6A56B0A7B145}"/>
                      </a:ext>
                    </a:extLst>
                  </p:cNvPr>
                  <p:cNvSpPr txBox="1"/>
                  <p:nvPr/>
                </p:nvSpPr>
                <p:spPr>
                  <a:xfrm>
                    <a:off x="8847634" y="5094506"/>
                    <a:ext cx="1457448"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Definição da tarefa</a:t>
                    </a:r>
                    <a:r>
                      <a:rPr lang="pt-BR" sz="1200" dirty="0">
                        <a:latin typeface="Amazon Ember" panose="020B0603020204020204" pitchFamily="34" charset="0"/>
                        <a:ea typeface="Amazon Ember" panose="020B0603020204020204" pitchFamily="34" charset="0"/>
                        <a:cs typeface="Amazon Ember" panose="020B0603020204020204" pitchFamily="34" charset="0"/>
                      </a:rPr>
                      <a:t> de threads</a:t>
                    </a:r>
                  </a:p>
                </p:txBody>
              </p:sp>
            </p:grpSp>
            <p:sp>
              <p:nvSpPr>
                <p:cNvPr id="90" name="Rectangle 89">
                  <a:extLst>
                    <a:ext uri="{FF2B5EF4-FFF2-40B4-BE49-F238E27FC236}">
                      <a16:creationId xmlns:a16="http://schemas.microsoft.com/office/drawing/2014/main" id="{23653583-149A-4793-9566-4064C7851A1F}"/>
                    </a:ext>
                  </a:extLst>
                </p:cNvPr>
                <p:cNvSpPr/>
                <p:nvPr/>
              </p:nvSpPr>
              <p:spPr>
                <a:xfrm>
                  <a:off x="8182108" y="4973937"/>
                  <a:ext cx="2011680" cy="54864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solidFill>
                      <a:schemeClr val="tx1"/>
                    </a:solidFill>
                  </a:endParaRPr>
                </a:p>
              </p:txBody>
            </p:sp>
          </p:grpSp>
        </p:grpSp>
        <p:grpSp>
          <p:nvGrpSpPr>
            <p:cNvPr id="138" name="Group 137">
              <a:extLst>
                <a:ext uri="{FF2B5EF4-FFF2-40B4-BE49-F238E27FC236}">
                  <a16:creationId xmlns:a16="http://schemas.microsoft.com/office/drawing/2014/main" id="{8171BC13-9D8D-4C98-9DE3-F619BDBCBB71}"/>
                </a:ext>
                <a:ext uri="{C183D7F6-B498-43B3-948B-1728B52AA6E4}">
                  <adec:decorative xmlns="" xmlns:adec="http://schemas.microsoft.com/office/drawing/2017/decorative" val="1"/>
                </a:ext>
              </a:extLst>
            </p:cNvPr>
            <p:cNvGrpSpPr/>
            <p:nvPr/>
          </p:nvGrpSpPr>
          <p:grpSpPr>
            <a:xfrm>
              <a:off x="8394840" y="4859580"/>
              <a:ext cx="2148840" cy="1188720"/>
              <a:chOff x="8784313" y="4414499"/>
              <a:chExt cx="2148840" cy="1188720"/>
            </a:xfrm>
          </p:grpSpPr>
          <p:sp>
            <p:nvSpPr>
              <p:cNvPr id="95" name="Rectangle 94">
                <a:extLst>
                  <a:ext uri="{FF2B5EF4-FFF2-40B4-BE49-F238E27FC236}">
                    <a16:creationId xmlns:a16="http://schemas.microsoft.com/office/drawing/2014/main" id="{68337C5A-25F9-44B1-BFAA-54D8130795CD}"/>
                  </a:ext>
                </a:extLst>
              </p:cNvPr>
              <p:cNvSpPr/>
              <p:nvPr/>
            </p:nvSpPr>
            <p:spPr>
              <a:xfrm>
                <a:off x="8784313" y="4414499"/>
                <a:ext cx="2148840" cy="118872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solidFill>
                    <a:schemeClr val="tx1"/>
                  </a:solidFill>
                </a:endParaRPr>
              </a:p>
            </p:txBody>
          </p:sp>
          <p:grpSp>
            <p:nvGrpSpPr>
              <p:cNvPr id="137" name="Group 136">
                <a:extLst>
                  <a:ext uri="{FF2B5EF4-FFF2-40B4-BE49-F238E27FC236}">
                    <a16:creationId xmlns:a16="http://schemas.microsoft.com/office/drawing/2014/main" id="{1F95C599-DD3A-40D1-BD85-FD7696C5A0C8}"/>
                  </a:ext>
                </a:extLst>
              </p:cNvPr>
              <p:cNvGrpSpPr/>
              <p:nvPr/>
            </p:nvGrpSpPr>
            <p:grpSpPr>
              <a:xfrm>
                <a:off x="8883444" y="4467355"/>
                <a:ext cx="1831613" cy="476537"/>
                <a:chOff x="8883444" y="4467355"/>
                <a:chExt cx="1831613" cy="476537"/>
              </a:xfrm>
            </p:grpSpPr>
            <p:pic>
              <p:nvPicPr>
                <p:cNvPr id="94" name="Graphic 93">
                  <a:extLst>
                    <a:ext uri="{FF2B5EF4-FFF2-40B4-BE49-F238E27FC236}">
                      <a16:creationId xmlns:a16="http://schemas.microsoft.com/office/drawing/2014/main" id="{D4859006-660C-4E10-B6C8-F30B2AAB7658}"/>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883444" y="4473992"/>
                  <a:ext cx="469900" cy="469900"/>
                </a:xfrm>
                <a:prstGeom prst="rect">
                  <a:avLst/>
                </a:prstGeom>
              </p:spPr>
            </p:pic>
            <p:sp>
              <p:nvSpPr>
                <p:cNvPr id="96" name="TextBox 95">
                  <a:extLst>
                    <a:ext uri="{FF2B5EF4-FFF2-40B4-BE49-F238E27FC236}">
                      <a16:creationId xmlns:a16="http://schemas.microsoft.com/office/drawing/2014/main" id="{7AF20D41-2CCD-4CA2-B2BA-DA5370CC7D3D}"/>
                    </a:ext>
                  </a:extLst>
                </p:cNvPr>
                <p:cNvSpPr txBox="1"/>
                <p:nvPr/>
              </p:nvSpPr>
              <p:spPr>
                <a:xfrm>
                  <a:off x="9422267" y="4467355"/>
                  <a:ext cx="1292790"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Serviço do ECS</a:t>
                  </a:r>
                  <a:r>
                    <a:rPr lang="pt-BR" sz="1200" dirty="0">
                      <a:latin typeface="Amazon Ember" panose="020B0603020204020204" pitchFamily="34" charset="0"/>
                      <a:ea typeface="Amazon Ember" panose="020B0603020204020204" pitchFamily="34" charset="0"/>
                      <a:cs typeface="Amazon Ember" panose="020B0603020204020204" pitchFamily="34" charset="0"/>
                    </a:rPr>
                    <a:t> de publicações</a:t>
                  </a:r>
                </a:p>
              </p:txBody>
            </p:sp>
          </p:grpSp>
          <p:grpSp>
            <p:nvGrpSpPr>
              <p:cNvPr id="97" name="Group 96">
                <a:extLst>
                  <a:ext uri="{FF2B5EF4-FFF2-40B4-BE49-F238E27FC236}">
                    <a16:creationId xmlns:a16="http://schemas.microsoft.com/office/drawing/2014/main" id="{08B504F7-ED9A-4886-9E75-3F824E52E622}"/>
                  </a:ext>
                </a:extLst>
              </p:cNvPr>
              <p:cNvGrpSpPr/>
              <p:nvPr/>
            </p:nvGrpSpPr>
            <p:grpSpPr>
              <a:xfrm>
                <a:off x="8858136" y="4986309"/>
                <a:ext cx="2011680" cy="548640"/>
                <a:chOff x="8182108" y="4973937"/>
                <a:chExt cx="2011680" cy="548640"/>
              </a:xfrm>
            </p:grpSpPr>
            <p:grpSp>
              <p:nvGrpSpPr>
                <p:cNvPr id="98" name="Group 97">
                  <a:extLst>
                    <a:ext uri="{FF2B5EF4-FFF2-40B4-BE49-F238E27FC236}">
                      <a16:creationId xmlns:a16="http://schemas.microsoft.com/office/drawing/2014/main" id="{792DD523-26E8-4FFC-B968-8E2014C75EFC}"/>
                    </a:ext>
                  </a:extLst>
                </p:cNvPr>
                <p:cNvGrpSpPr/>
                <p:nvPr/>
              </p:nvGrpSpPr>
              <p:grpSpPr>
                <a:xfrm>
                  <a:off x="8203854" y="5013307"/>
                  <a:ext cx="1960850" cy="480428"/>
                  <a:chOff x="8356932" y="5088443"/>
                  <a:chExt cx="1960850" cy="480428"/>
                </a:xfrm>
              </p:grpSpPr>
              <p:pic>
                <p:nvPicPr>
                  <p:cNvPr id="100" name="Graphic 99">
                    <a:extLst>
                      <a:ext uri="{FF2B5EF4-FFF2-40B4-BE49-F238E27FC236}">
                        <a16:creationId xmlns:a16="http://schemas.microsoft.com/office/drawing/2014/main" id="{90E8888D-FE77-4A6B-967F-762FDCB31706}"/>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8356932" y="5088443"/>
                    <a:ext cx="469900" cy="469900"/>
                  </a:xfrm>
                  <a:prstGeom prst="rect">
                    <a:avLst/>
                  </a:prstGeom>
                </p:spPr>
              </p:pic>
              <p:sp>
                <p:nvSpPr>
                  <p:cNvPr id="101" name="TextBox 100">
                    <a:extLst>
                      <a:ext uri="{FF2B5EF4-FFF2-40B4-BE49-F238E27FC236}">
                        <a16:creationId xmlns:a16="http://schemas.microsoft.com/office/drawing/2014/main" id="{45179E71-1B7A-48DE-9F90-C9AC998336FA}"/>
                      </a:ext>
                    </a:extLst>
                  </p:cNvPr>
                  <p:cNvSpPr txBox="1"/>
                  <p:nvPr/>
                </p:nvSpPr>
                <p:spPr>
                  <a:xfrm>
                    <a:off x="8789146" y="5107206"/>
                    <a:ext cx="1528636"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Definição de tarefas</a:t>
                    </a:r>
                    <a:r>
                      <a:rPr lang="pt-BR" sz="1200" dirty="0">
                        <a:latin typeface="Amazon Ember" panose="020B0603020204020204" pitchFamily="34" charset="0"/>
                        <a:ea typeface="Amazon Ember" panose="020B0603020204020204" pitchFamily="34" charset="0"/>
                        <a:cs typeface="Amazon Ember" panose="020B0603020204020204" pitchFamily="34" charset="0"/>
                      </a:rPr>
                      <a:t> de publicações</a:t>
                    </a:r>
                  </a:p>
                </p:txBody>
              </p:sp>
            </p:grpSp>
            <p:sp>
              <p:nvSpPr>
                <p:cNvPr id="99" name="Rectangle 98">
                  <a:extLst>
                    <a:ext uri="{FF2B5EF4-FFF2-40B4-BE49-F238E27FC236}">
                      <a16:creationId xmlns:a16="http://schemas.microsoft.com/office/drawing/2014/main" id="{695E13D2-2E89-4672-9383-5A68E3F1AABB}"/>
                    </a:ext>
                  </a:extLst>
                </p:cNvPr>
                <p:cNvSpPr/>
                <p:nvPr/>
              </p:nvSpPr>
              <p:spPr>
                <a:xfrm>
                  <a:off x="8182108" y="4973937"/>
                  <a:ext cx="2011680" cy="54864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solidFill>
                      <a:schemeClr val="tx1"/>
                    </a:solidFill>
                  </a:endParaRPr>
                </a:p>
              </p:txBody>
            </p:sp>
          </p:grpSp>
        </p:grpSp>
        <p:grpSp>
          <p:nvGrpSpPr>
            <p:cNvPr id="24" name="Group 23">
              <a:extLst>
                <a:ext uri="{FF2B5EF4-FFF2-40B4-BE49-F238E27FC236}">
                  <a16:creationId xmlns:a16="http://schemas.microsoft.com/office/drawing/2014/main" id="{0D4135F7-58DB-461E-8D51-7BF39D8076E5}"/>
                </a:ext>
              </a:extLst>
            </p:cNvPr>
            <p:cNvGrpSpPr/>
            <p:nvPr/>
          </p:nvGrpSpPr>
          <p:grpSpPr>
            <a:xfrm>
              <a:off x="5411491" y="1341997"/>
              <a:ext cx="2500632" cy="4937760"/>
              <a:chOff x="5411491" y="1341997"/>
              <a:chExt cx="2500632" cy="4937760"/>
            </a:xfrm>
          </p:grpSpPr>
          <p:sp>
            <p:nvSpPr>
              <p:cNvPr id="6" name="Rectangle 5">
                <a:extLst>
                  <a:ext uri="{FF2B5EF4-FFF2-40B4-BE49-F238E27FC236}">
                    <a16:creationId xmlns:a16="http://schemas.microsoft.com/office/drawing/2014/main" id="{FA3F8979-C91F-41C6-B010-0505E5ECD80E}"/>
                  </a:ext>
                </a:extLst>
              </p:cNvPr>
              <p:cNvSpPr/>
              <p:nvPr/>
            </p:nvSpPr>
            <p:spPr>
              <a:xfrm>
                <a:off x="5411491" y="1341997"/>
                <a:ext cx="2377440" cy="493776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5A6B86"/>
                    </a:solidFill>
                    <a:effectLst/>
                    <a:uLnTx/>
                    <a:uFillTx/>
                    <a:latin typeface="+mj-lt"/>
                    <a:ea typeface="+mn-ea"/>
                    <a:cs typeface="+mn-cs"/>
                  </a:rPr>
                  <a:t>Cluster do ECS</a:t>
                </a:r>
              </a:p>
            </p:txBody>
          </p:sp>
          <p:grpSp>
            <p:nvGrpSpPr>
              <p:cNvPr id="22" name="Group 21">
                <a:extLst>
                  <a:ext uri="{FF2B5EF4-FFF2-40B4-BE49-F238E27FC236}">
                    <a16:creationId xmlns:a16="http://schemas.microsoft.com/office/drawing/2014/main" id="{AD8B32A3-6C06-432A-9BB4-1340A6663C80}"/>
                  </a:ext>
                </a:extLst>
              </p:cNvPr>
              <p:cNvGrpSpPr/>
              <p:nvPr/>
            </p:nvGrpSpPr>
            <p:grpSpPr>
              <a:xfrm>
                <a:off x="5503243" y="1704033"/>
                <a:ext cx="2194560" cy="2080915"/>
                <a:chOff x="5503243" y="1704033"/>
                <a:chExt cx="2194560" cy="2080915"/>
              </a:xfrm>
            </p:grpSpPr>
            <p:grpSp>
              <p:nvGrpSpPr>
                <p:cNvPr id="30" name="Group 29">
                  <a:extLst>
                    <a:ext uri="{FF2B5EF4-FFF2-40B4-BE49-F238E27FC236}">
                      <a16:creationId xmlns:a16="http://schemas.microsoft.com/office/drawing/2014/main" id="{19E9FD60-9322-4DDE-A1DC-63AE9B70E3D0}"/>
                    </a:ext>
                  </a:extLst>
                </p:cNvPr>
                <p:cNvGrpSpPr/>
                <p:nvPr/>
              </p:nvGrpSpPr>
              <p:grpSpPr>
                <a:xfrm>
                  <a:off x="5503243" y="1704033"/>
                  <a:ext cx="2194560" cy="2080915"/>
                  <a:chOff x="5774715" y="1704033"/>
                  <a:chExt cx="2194560" cy="2080915"/>
                </a:xfrm>
              </p:grpSpPr>
              <p:pic>
                <p:nvPicPr>
                  <p:cNvPr id="7" name="Graphic 6">
                    <a:extLst>
                      <a:ext uri="{FF2B5EF4-FFF2-40B4-BE49-F238E27FC236}">
                        <a16:creationId xmlns:a16="http://schemas.microsoft.com/office/drawing/2014/main" id="{1F50AC75-FAB2-46BB-8CFD-A2704CDCA18F}"/>
                      </a:ext>
                      <a:ext uri="{C183D7F6-B498-43B3-948B-1728B52AA6E4}">
                        <adec:decorative xmlns="" xmlns:adec="http://schemas.microsoft.com/office/drawing/2017/decorative" val="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5774715" y="1704034"/>
                    <a:ext cx="457200" cy="457200"/>
                  </a:xfrm>
                  <a:prstGeom prst="rect">
                    <a:avLst/>
                  </a:prstGeom>
                </p:spPr>
              </p:pic>
              <p:sp>
                <p:nvSpPr>
                  <p:cNvPr id="9" name="Rectangle 8">
                    <a:extLst>
                      <a:ext uri="{FF2B5EF4-FFF2-40B4-BE49-F238E27FC236}">
                        <a16:creationId xmlns:a16="http://schemas.microsoft.com/office/drawing/2014/main" id="{DBAE61F9-8445-4048-9230-17FC78FB4125}"/>
                      </a:ext>
                    </a:extLst>
                  </p:cNvPr>
                  <p:cNvSpPr/>
                  <p:nvPr/>
                </p:nvSpPr>
                <p:spPr>
                  <a:xfrm>
                    <a:off x="5774715" y="1704033"/>
                    <a:ext cx="2194560" cy="2080915"/>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D86613"/>
                        </a:solidFill>
                        <a:effectLst/>
                        <a:uLnTx/>
                        <a:uFillTx/>
                        <a:latin typeface="+mj-lt"/>
                        <a:ea typeface="+mn-ea"/>
                        <a:cs typeface="+mn-cs"/>
                      </a:rPr>
                      <a:t>   Instância 1 do EC2</a:t>
                    </a:r>
                  </a:p>
                </p:txBody>
              </p:sp>
            </p:grpSp>
            <p:grpSp>
              <p:nvGrpSpPr>
                <p:cNvPr id="168" name="Group 167">
                  <a:extLst>
                    <a:ext uri="{FF2B5EF4-FFF2-40B4-BE49-F238E27FC236}">
                      <a16:creationId xmlns:a16="http://schemas.microsoft.com/office/drawing/2014/main" id="{C225FAA7-B58A-4A7B-8AC9-4D4E20DC464D}"/>
                    </a:ext>
                  </a:extLst>
                </p:cNvPr>
                <p:cNvGrpSpPr/>
                <p:nvPr/>
              </p:nvGrpSpPr>
              <p:grpSpPr>
                <a:xfrm>
                  <a:off x="5964760" y="2199500"/>
                  <a:ext cx="1385774" cy="1521608"/>
                  <a:chOff x="6711755" y="2199500"/>
                  <a:chExt cx="1385774" cy="1521608"/>
                </a:xfrm>
              </p:grpSpPr>
              <p:grpSp>
                <p:nvGrpSpPr>
                  <p:cNvPr id="81" name="Group 80">
                    <a:extLst>
                      <a:ext uri="{FF2B5EF4-FFF2-40B4-BE49-F238E27FC236}">
                        <a16:creationId xmlns:a16="http://schemas.microsoft.com/office/drawing/2014/main" id="{8C91818B-97BB-44BF-9BD1-8B727B796D54}"/>
                      </a:ext>
                    </a:extLst>
                  </p:cNvPr>
                  <p:cNvGrpSpPr/>
                  <p:nvPr/>
                </p:nvGrpSpPr>
                <p:grpSpPr>
                  <a:xfrm>
                    <a:off x="6711755" y="2199500"/>
                    <a:ext cx="1371576" cy="470187"/>
                    <a:chOff x="7464222" y="1939441"/>
                    <a:chExt cx="1371576" cy="470187"/>
                  </a:xfrm>
                </p:grpSpPr>
                <p:sp>
                  <p:nvSpPr>
                    <p:cNvPr id="75" name="Rectangle 74">
                      <a:extLst>
                        <a:ext uri="{FF2B5EF4-FFF2-40B4-BE49-F238E27FC236}">
                          <a16:creationId xmlns:a16="http://schemas.microsoft.com/office/drawing/2014/main" id="{D95B1803-FEE5-4DCD-B1DB-78291E74E053}"/>
                        </a:ext>
                      </a:extLst>
                    </p:cNvPr>
                    <p:cNvSpPr/>
                    <p:nvPr/>
                  </p:nvSpPr>
                  <p:spPr>
                    <a:xfrm>
                      <a:off x="7464222" y="1952428"/>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pic>
                  <p:nvPicPr>
                    <p:cNvPr id="10" name="Graphic 9">
                      <a:extLst>
                        <a:ext uri="{FF2B5EF4-FFF2-40B4-BE49-F238E27FC236}">
                          <a16:creationId xmlns:a16="http://schemas.microsoft.com/office/drawing/2014/main" id="{5EE9553F-4F40-4577-ACFE-B12FB459FBE0}"/>
                        </a:ext>
                        <a:ext uri="{C183D7F6-B498-43B3-948B-1728B52AA6E4}">
                          <adec:decorative xmlns="" xmlns:adec="http://schemas.microsoft.com/office/drawing/2017/decorative" val="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flipH="1">
                      <a:off x="7544184" y="2043868"/>
                      <a:ext cx="282310" cy="274320"/>
                    </a:xfrm>
                    <a:prstGeom prst="rect">
                      <a:avLst/>
                    </a:prstGeom>
                  </p:spPr>
                </p:pic>
                <p:sp>
                  <p:nvSpPr>
                    <p:cNvPr id="76" name="TextBox 75">
                      <a:extLst>
                        <a:ext uri="{FF2B5EF4-FFF2-40B4-BE49-F238E27FC236}">
                          <a16:creationId xmlns:a16="http://schemas.microsoft.com/office/drawing/2014/main" id="{A66F4F98-DCBE-47A1-A25F-C509D80A9A8B}"/>
                        </a:ext>
                      </a:extLst>
                    </p:cNvPr>
                    <p:cNvSpPr txBox="1"/>
                    <p:nvPr/>
                  </p:nvSpPr>
                  <p:spPr>
                    <a:xfrm>
                      <a:off x="7807952" y="1939441"/>
                      <a:ext cx="1027846"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Contêiner</a:t>
                      </a:r>
                      <a:r>
                        <a:rPr lang="pt-BR" sz="1200" dirty="0">
                          <a:latin typeface="Amazon Ember" panose="020B0603020204020204" pitchFamily="34" charset="0"/>
                          <a:ea typeface="Amazon Ember" panose="020B0603020204020204" pitchFamily="34" charset="0"/>
                          <a:cs typeface="Amazon Ember" panose="020B0603020204020204" pitchFamily="34" charset="0"/>
                        </a:rPr>
                        <a:t> de usuários</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2" name="Group 81">
                    <a:extLst>
                      <a:ext uri="{FF2B5EF4-FFF2-40B4-BE49-F238E27FC236}">
                        <a16:creationId xmlns:a16="http://schemas.microsoft.com/office/drawing/2014/main" id="{4350CEA1-9353-4828-AAAD-C12D7C49F74F}"/>
                      </a:ext>
                    </a:extLst>
                  </p:cNvPr>
                  <p:cNvGrpSpPr/>
                  <p:nvPr/>
                </p:nvGrpSpPr>
                <p:grpSpPr>
                  <a:xfrm>
                    <a:off x="6711755" y="2738197"/>
                    <a:ext cx="1385773" cy="474078"/>
                    <a:chOff x="7464222" y="2515889"/>
                    <a:chExt cx="1385773" cy="474078"/>
                  </a:xfrm>
                </p:grpSpPr>
                <p:grpSp>
                  <p:nvGrpSpPr>
                    <p:cNvPr id="48" name="Group 47">
                      <a:extLst>
                        <a:ext uri="{FF2B5EF4-FFF2-40B4-BE49-F238E27FC236}">
                          <a16:creationId xmlns:a16="http://schemas.microsoft.com/office/drawing/2014/main" id="{FAEAD7EA-FF6D-4012-88ED-EEFFC507AAB6}"/>
                        </a:ext>
                      </a:extLst>
                    </p:cNvPr>
                    <p:cNvGrpSpPr/>
                    <p:nvPr/>
                  </p:nvGrpSpPr>
                  <p:grpSpPr>
                    <a:xfrm>
                      <a:off x="7544184" y="2645587"/>
                      <a:ext cx="274320" cy="197804"/>
                      <a:chOff x="9547520" y="1909478"/>
                      <a:chExt cx="274320" cy="197804"/>
                    </a:xfrm>
                  </p:grpSpPr>
                  <p:sp>
                    <p:nvSpPr>
                      <p:cNvPr id="35" name="Rectangle 34">
                        <a:extLst>
                          <a:ext uri="{FF2B5EF4-FFF2-40B4-BE49-F238E27FC236}">
                            <a16:creationId xmlns:a16="http://schemas.microsoft.com/office/drawing/2014/main" id="{709F7C3E-189B-4407-80EF-9BA2E0E9C68B}"/>
                          </a:ext>
                        </a:extLst>
                      </p:cNvPr>
                      <p:cNvSpPr/>
                      <p:nvPr/>
                    </p:nvSpPr>
                    <p:spPr>
                      <a:xfrm>
                        <a:off x="9547520" y="1909478"/>
                        <a:ext cx="274320" cy="45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sp>
                    <p:nvSpPr>
                      <p:cNvPr id="36" name="Rectangle 35">
                        <a:extLst>
                          <a:ext uri="{FF2B5EF4-FFF2-40B4-BE49-F238E27FC236}">
                            <a16:creationId xmlns:a16="http://schemas.microsoft.com/office/drawing/2014/main" id="{06D4C7E0-8496-439D-BB11-473EA4A2EE6D}"/>
                          </a:ext>
                        </a:extLst>
                      </p:cNvPr>
                      <p:cNvSpPr/>
                      <p:nvPr/>
                    </p:nvSpPr>
                    <p:spPr>
                      <a:xfrm>
                        <a:off x="9547520" y="1985520"/>
                        <a:ext cx="274320" cy="457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sp>
                    <p:nvSpPr>
                      <p:cNvPr id="37" name="Rectangle 36">
                        <a:extLst>
                          <a:ext uri="{FF2B5EF4-FFF2-40B4-BE49-F238E27FC236}">
                            <a16:creationId xmlns:a16="http://schemas.microsoft.com/office/drawing/2014/main" id="{306AEDE2-B0A3-442D-9D69-2AFB6207447A}"/>
                          </a:ext>
                        </a:extLst>
                      </p:cNvPr>
                      <p:cNvSpPr/>
                      <p:nvPr/>
                    </p:nvSpPr>
                    <p:spPr>
                      <a:xfrm>
                        <a:off x="9547520" y="2061562"/>
                        <a:ext cx="274320" cy="45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grpSp>
                <p:sp>
                  <p:nvSpPr>
                    <p:cNvPr id="77" name="Rectangle 76">
                      <a:extLst>
                        <a:ext uri="{FF2B5EF4-FFF2-40B4-BE49-F238E27FC236}">
                          <a16:creationId xmlns:a16="http://schemas.microsoft.com/office/drawing/2014/main" id="{AFDEBBFF-EA9A-479E-AF73-6D9997D39493}"/>
                        </a:ext>
                      </a:extLst>
                    </p:cNvPr>
                    <p:cNvSpPr/>
                    <p:nvPr/>
                  </p:nvSpPr>
                  <p:spPr>
                    <a:xfrm>
                      <a:off x="7464222" y="2515889"/>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sp>
                  <p:nvSpPr>
                    <p:cNvPr id="78" name="TextBox 77">
                      <a:extLst>
                        <a:ext uri="{FF2B5EF4-FFF2-40B4-BE49-F238E27FC236}">
                          <a16:creationId xmlns:a16="http://schemas.microsoft.com/office/drawing/2014/main" id="{9CEE295C-71CE-4676-894D-A91D548FAC57}"/>
                        </a:ext>
                      </a:extLst>
                    </p:cNvPr>
                    <p:cNvSpPr txBox="1"/>
                    <p:nvPr/>
                  </p:nvSpPr>
                  <p:spPr>
                    <a:xfrm>
                      <a:off x="7793755" y="2528302"/>
                      <a:ext cx="1056240"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Contêiner</a:t>
                      </a:r>
                      <a:r>
                        <a:rPr lang="pt-BR" sz="1200" dirty="0">
                          <a:latin typeface="Amazon Ember" panose="020B0603020204020204" pitchFamily="34" charset="0"/>
                          <a:ea typeface="Amazon Ember" panose="020B0603020204020204" pitchFamily="34" charset="0"/>
                          <a:cs typeface="Amazon Ember" panose="020B0603020204020204" pitchFamily="34" charset="0"/>
                        </a:rPr>
                        <a:t> de threads</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3" name="Group 82">
                    <a:extLst>
                      <a:ext uri="{FF2B5EF4-FFF2-40B4-BE49-F238E27FC236}">
                        <a16:creationId xmlns:a16="http://schemas.microsoft.com/office/drawing/2014/main" id="{7385B554-0722-4416-A2A3-1B864327D7EA}"/>
                      </a:ext>
                    </a:extLst>
                  </p:cNvPr>
                  <p:cNvGrpSpPr/>
                  <p:nvPr/>
                </p:nvGrpSpPr>
                <p:grpSpPr>
                  <a:xfrm>
                    <a:off x="6711755" y="3250921"/>
                    <a:ext cx="1385774" cy="470187"/>
                    <a:chOff x="7464222" y="3091530"/>
                    <a:chExt cx="1385774" cy="470187"/>
                  </a:xfrm>
                </p:grpSpPr>
                <p:grpSp>
                  <p:nvGrpSpPr>
                    <p:cNvPr id="53" name="Group 52">
                      <a:extLst>
                        <a:ext uri="{FF2B5EF4-FFF2-40B4-BE49-F238E27FC236}">
                          <a16:creationId xmlns:a16="http://schemas.microsoft.com/office/drawing/2014/main" id="{9D9DE334-EE3F-4E66-B10D-6A3C11112D30}"/>
                        </a:ext>
                      </a:extLst>
                    </p:cNvPr>
                    <p:cNvGrpSpPr/>
                    <p:nvPr/>
                  </p:nvGrpSpPr>
                  <p:grpSpPr>
                    <a:xfrm>
                      <a:off x="7544184" y="3240815"/>
                      <a:ext cx="241947" cy="184604"/>
                      <a:chOff x="8284048" y="2277209"/>
                      <a:chExt cx="241947" cy="184604"/>
                    </a:xfrm>
                  </p:grpSpPr>
                  <p:sp>
                    <p:nvSpPr>
                      <p:cNvPr id="49" name="Speech Bubble: Rectangle with Corners Rounded 48">
                        <a:extLst>
                          <a:ext uri="{FF2B5EF4-FFF2-40B4-BE49-F238E27FC236}">
                            <a16:creationId xmlns:a16="http://schemas.microsoft.com/office/drawing/2014/main" id="{A8FDCE8A-D51E-4A17-8536-E2023157D87A}"/>
                          </a:ext>
                        </a:extLst>
                      </p:cNvPr>
                      <p:cNvSpPr/>
                      <p:nvPr/>
                    </p:nvSpPr>
                    <p:spPr>
                      <a:xfrm>
                        <a:off x="8284048" y="2277209"/>
                        <a:ext cx="137160" cy="118872"/>
                      </a:xfrm>
                      <a:prstGeom prst="wedgeRoundRectCallout">
                        <a:avLst>
                          <a:gd name="adj1" fmla="val -7930"/>
                          <a:gd name="adj2" fmla="val 92808"/>
                          <a:gd name="adj3" fmla="val 16667"/>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sp>
                    <p:nvSpPr>
                      <p:cNvPr id="51" name="Speech Bubble: Rectangle with Corners Rounded 50">
                        <a:extLst>
                          <a:ext uri="{FF2B5EF4-FFF2-40B4-BE49-F238E27FC236}">
                            <a16:creationId xmlns:a16="http://schemas.microsoft.com/office/drawing/2014/main" id="{2384D565-6CBC-4662-8592-1733BE3F7A1D}"/>
                          </a:ext>
                        </a:extLst>
                      </p:cNvPr>
                      <p:cNvSpPr/>
                      <p:nvPr/>
                    </p:nvSpPr>
                    <p:spPr>
                      <a:xfrm flipH="1">
                        <a:off x="8388835" y="2342941"/>
                        <a:ext cx="137160" cy="118872"/>
                      </a:xfrm>
                      <a:prstGeom prst="wedgeRoundRectCallout">
                        <a:avLst>
                          <a:gd name="adj1" fmla="val -7930"/>
                          <a:gd name="adj2" fmla="val 92808"/>
                          <a:gd name="adj3" fmla="val 16667"/>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grpSp>
                <p:sp>
                  <p:nvSpPr>
                    <p:cNvPr id="79" name="Rectangle 78">
                      <a:extLst>
                        <a:ext uri="{FF2B5EF4-FFF2-40B4-BE49-F238E27FC236}">
                          <a16:creationId xmlns:a16="http://schemas.microsoft.com/office/drawing/2014/main" id="{F6A77327-88D0-4BC3-BD7E-8D8E2D7F329B}"/>
                        </a:ext>
                      </a:extLst>
                    </p:cNvPr>
                    <p:cNvSpPr/>
                    <p:nvPr/>
                  </p:nvSpPr>
                  <p:spPr>
                    <a:xfrm>
                      <a:off x="7464222" y="3104517"/>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sp>
                  <p:nvSpPr>
                    <p:cNvPr id="80" name="TextBox 79">
                      <a:extLst>
                        <a:ext uri="{FF2B5EF4-FFF2-40B4-BE49-F238E27FC236}">
                          <a16:creationId xmlns:a16="http://schemas.microsoft.com/office/drawing/2014/main" id="{165C7EF2-D376-4A8E-B8AA-DB790CB0109D}"/>
                        </a:ext>
                      </a:extLst>
                    </p:cNvPr>
                    <p:cNvSpPr txBox="1"/>
                    <p:nvPr/>
                  </p:nvSpPr>
                  <p:spPr>
                    <a:xfrm>
                      <a:off x="7793754" y="3091530"/>
                      <a:ext cx="1056242"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Contêiner</a:t>
                      </a:r>
                      <a:r>
                        <a:rPr lang="pt-BR" sz="1200">
                          <a:latin typeface="Amazon Ember" panose="020B0603020204020204" pitchFamily="34" charset="0"/>
                          <a:ea typeface="Amazon Ember" panose="020B0603020204020204" pitchFamily="34" charset="0"/>
                          <a:cs typeface="Amazon Ember" panose="020B0603020204020204" pitchFamily="34" charset="0"/>
                        </a:rPr>
                        <a:t> de publicações</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grpSp>
            <p:nvGrpSpPr>
              <p:cNvPr id="23" name="Group 22">
                <a:extLst>
                  <a:ext uri="{FF2B5EF4-FFF2-40B4-BE49-F238E27FC236}">
                    <a16:creationId xmlns:a16="http://schemas.microsoft.com/office/drawing/2014/main" id="{B5C5CC06-9282-4D49-8382-23812E081564}"/>
                  </a:ext>
                </a:extLst>
              </p:cNvPr>
              <p:cNvGrpSpPr/>
              <p:nvPr/>
            </p:nvGrpSpPr>
            <p:grpSpPr>
              <a:xfrm>
                <a:off x="5717563" y="3981499"/>
                <a:ext cx="2194560" cy="2080915"/>
                <a:chOff x="5717563" y="3981499"/>
                <a:chExt cx="2194560" cy="2080915"/>
              </a:xfrm>
            </p:grpSpPr>
            <p:grpSp>
              <p:nvGrpSpPr>
                <p:cNvPr id="28" name="Group 27">
                  <a:extLst>
                    <a:ext uri="{FF2B5EF4-FFF2-40B4-BE49-F238E27FC236}">
                      <a16:creationId xmlns:a16="http://schemas.microsoft.com/office/drawing/2014/main" id="{8287FE22-BA95-476E-A07E-8A314F3A04A2}"/>
                    </a:ext>
                  </a:extLst>
                </p:cNvPr>
                <p:cNvGrpSpPr/>
                <p:nvPr/>
              </p:nvGrpSpPr>
              <p:grpSpPr>
                <a:xfrm>
                  <a:off x="5717563" y="3981499"/>
                  <a:ext cx="2194560" cy="2080915"/>
                  <a:chOff x="5774715" y="3981499"/>
                  <a:chExt cx="2194560" cy="2080915"/>
                </a:xfrm>
              </p:grpSpPr>
              <p:pic>
                <p:nvPicPr>
                  <p:cNvPr id="106" name="Graphic 105">
                    <a:extLst>
                      <a:ext uri="{FF2B5EF4-FFF2-40B4-BE49-F238E27FC236}">
                        <a16:creationId xmlns:a16="http://schemas.microsoft.com/office/drawing/2014/main" id="{AB31BED8-FC5C-424E-A11B-A5DFFBE9FDB6}"/>
                      </a:ext>
                      <a:ext uri="{C183D7F6-B498-43B3-948B-1728B52AA6E4}">
                        <adec:decorative xmlns="" xmlns:adec="http://schemas.microsoft.com/office/drawing/2017/decorative" val="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5774715" y="3981500"/>
                    <a:ext cx="457200" cy="457200"/>
                  </a:xfrm>
                  <a:prstGeom prst="rect">
                    <a:avLst/>
                  </a:prstGeom>
                </p:spPr>
              </p:pic>
              <p:sp>
                <p:nvSpPr>
                  <p:cNvPr id="107" name="Rectangle 106">
                    <a:extLst>
                      <a:ext uri="{FF2B5EF4-FFF2-40B4-BE49-F238E27FC236}">
                        <a16:creationId xmlns:a16="http://schemas.microsoft.com/office/drawing/2014/main" id="{16276025-BC1D-4D3B-A064-223AED83EA01}"/>
                      </a:ext>
                    </a:extLst>
                  </p:cNvPr>
                  <p:cNvSpPr/>
                  <p:nvPr/>
                </p:nvSpPr>
                <p:spPr>
                  <a:xfrm>
                    <a:off x="5774715" y="3981499"/>
                    <a:ext cx="2194560" cy="2080915"/>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050" b="0" i="0" u="none" strike="noStrike" kern="0" cap="none" spc="0" normalizeH="0" noProof="0">
                        <a:ln w="0"/>
                        <a:solidFill>
                          <a:srgbClr val="D86613"/>
                        </a:solidFill>
                        <a:effectLst/>
                        <a:uLnTx/>
                        <a:uFillTx/>
                        <a:latin typeface="+mj-lt"/>
                        <a:ea typeface="+mn-ea"/>
                        <a:cs typeface="+mn-cs"/>
                      </a:rPr>
                      <a:t>   </a:t>
                    </a:r>
                    <a:r>
                      <a:rPr lang="pt-BR" sz="1200" b="0" i="0" u="none" strike="noStrike" kern="0" cap="none" spc="0" normalizeH="0" noProof="0">
                        <a:ln w="0"/>
                        <a:solidFill>
                          <a:srgbClr val="D86613"/>
                        </a:solidFill>
                        <a:effectLst/>
                        <a:uLnTx/>
                        <a:uFillTx/>
                        <a:latin typeface="+mj-lt"/>
                        <a:ea typeface="+mn-ea"/>
                        <a:cs typeface="+mn-cs"/>
                      </a:rPr>
                      <a:t>Instância 2 do EC2</a:t>
                    </a:r>
                    <a:endParaRPr kumimoji="0" lang="en-US" sz="1050" b="0" i="0" u="none" strike="noStrike" kern="0" cap="none" spc="0" normalizeH="0" baseline="0" noProof="0" dirty="0">
                      <a:ln w="0"/>
                      <a:solidFill>
                        <a:srgbClr val="D86613"/>
                      </a:solidFill>
                      <a:effectLst/>
                      <a:uLnTx/>
                      <a:uFillTx/>
                      <a:latin typeface="+mj-lt"/>
                      <a:ea typeface="+mn-ea"/>
                      <a:cs typeface="+mn-cs"/>
                    </a:endParaRPr>
                  </a:p>
                </p:txBody>
              </p:sp>
            </p:grpSp>
            <p:grpSp>
              <p:nvGrpSpPr>
                <p:cNvPr id="169" name="Group 168">
                  <a:extLst>
                    <a:ext uri="{FF2B5EF4-FFF2-40B4-BE49-F238E27FC236}">
                      <a16:creationId xmlns:a16="http://schemas.microsoft.com/office/drawing/2014/main" id="{FAAC0B99-0FA1-4CE2-A3A9-4511B33B542E}"/>
                    </a:ext>
                  </a:extLst>
                </p:cNvPr>
                <p:cNvGrpSpPr/>
                <p:nvPr/>
              </p:nvGrpSpPr>
              <p:grpSpPr>
                <a:xfrm>
                  <a:off x="5964760" y="4489666"/>
                  <a:ext cx="1371576" cy="1517826"/>
                  <a:chOff x="6711755" y="4489666"/>
                  <a:chExt cx="1371576" cy="1517826"/>
                </a:xfrm>
              </p:grpSpPr>
              <p:grpSp>
                <p:nvGrpSpPr>
                  <p:cNvPr id="108" name="Group 107">
                    <a:extLst>
                      <a:ext uri="{FF2B5EF4-FFF2-40B4-BE49-F238E27FC236}">
                        <a16:creationId xmlns:a16="http://schemas.microsoft.com/office/drawing/2014/main" id="{DB484AA4-E7E4-49A1-95E9-C7779A039A43}"/>
                      </a:ext>
                    </a:extLst>
                  </p:cNvPr>
                  <p:cNvGrpSpPr/>
                  <p:nvPr/>
                </p:nvGrpSpPr>
                <p:grpSpPr>
                  <a:xfrm>
                    <a:off x="6711755" y="4489666"/>
                    <a:ext cx="1364973" cy="461665"/>
                    <a:chOff x="7464222" y="1952141"/>
                    <a:chExt cx="1364973" cy="461665"/>
                  </a:xfrm>
                </p:grpSpPr>
                <p:sp>
                  <p:nvSpPr>
                    <p:cNvPr id="122" name="Rectangle 121">
                      <a:extLst>
                        <a:ext uri="{FF2B5EF4-FFF2-40B4-BE49-F238E27FC236}">
                          <a16:creationId xmlns:a16="http://schemas.microsoft.com/office/drawing/2014/main" id="{97458F03-E58A-48B4-B6CA-A61FF61B25CF}"/>
                        </a:ext>
                      </a:extLst>
                    </p:cNvPr>
                    <p:cNvSpPr/>
                    <p:nvPr/>
                  </p:nvSpPr>
                  <p:spPr>
                    <a:xfrm>
                      <a:off x="7464222" y="1952428"/>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pic>
                  <p:nvPicPr>
                    <p:cNvPr id="123" name="Graphic 122">
                      <a:extLst>
                        <a:ext uri="{FF2B5EF4-FFF2-40B4-BE49-F238E27FC236}">
                          <a16:creationId xmlns:a16="http://schemas.microsoft.com/office/drawing/2014/main" id="{ACD71B3B-8B6D-4167-9285-1B3CFEC4AAFF}"/>
                        </a:ext>
                        <a:ext uri="{C183D7F6-B498-43B3-948B-1728B52AA6E4}">
                          <adec:decorative xmlns="" xmlns:adec="http://schemas.microsoft.com/office/drawing/2017/decorative" val="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flipH="1">
                      <a:off x="7544184" y="2043868"/>
                      <a:ext cx="282310" cy="274320"/>
                    </a:xfrm>
                    <a:prstGeom prst="rect">
                      <a:avLst/>
                    </a:prstGeom>
                  </p:spPr>
                </p:pic>
                <p:sp>
                  <p:nvSpPr>
                    <p:cNvPr id="124" name="TextBox 123">
                      <a:extLst>
                        <a:ext uri="{FF2B5EF4-FFF2-40B4-BE49-F238E27FC236}">
                          <a16:creationId xmlns:a16="http://schemas.microsoft.com/office/drawing/2014/main" id="{3498CBD7-B4B1-46C4-8199-0D9BAADF825E}"/>
                        </a:ext>
                      </a:extLst>
                    </p:cNvPr>
                    <p:cNvSpPr txBox="1"/>
                    <p:nvPr/>
                  </p:nvSpPr>
                  <p:spPr>
                    <a:xfrm>
                      <a:off x="7821317" y="1952141"/>
                      <a:ext cx="1001116"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Contêiner</a:t>
                      </a:r>
                      <a:r>
                        <a:rPr lang="pt-BR" sz="1200" dirty="0">
                          <a:latin typeface="Amazon Ember" panose="020B0603020204020204" pitchFamily="34" charset="0"/>
                          <a:ea typeface="Amazon Ember" panose="020B0603020204020204" pitchFamily="34" charset="0"/>
                          <a:cs typeface="Amazon Ember" panose="020B0603020204020204" pitchFamily="34" charset="0"/>
                        </a:rPr>
                        <a:t> de usuários</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09" name="Group 108">
                    <a:extLst>
                      <a:ext uri="{FF2B5EF4-FFF2-40B4-BE49-F238E27FC236}">
                        <a16:creationId xmlns:a16="http://schemas.microsoft.com/office/drawing/2014/main" id="{D9BDFEF6-D3DE-411E-9C82-8D5434AE9816}"/>
                      </a:ext>
                    </a:extLst>
                  </p:cNvPr>
                  <p:cNvGrpSpPr/>
                  <p:nvPr/>
                </p:nvGrpSpPr>
                <p:grpSpPr>
                  <a:xfrm>
                    <a:off x="6711755" y="5002676"/>
                    <a:ext cx="1364973" cy="470187"/>
                    <a:chOff x="7464222" y="2502902"/>
                    <a:chExt cx="1364973" cy="470187"/>
                  </a:xfrm>
                </p:grpSpPr>
                <p:grpSp>
                  <p:nvGrpSpPr>
                    <p:cNvPr id="116" name="Group 115">
                      <a:extLst>
                        <a:ext uri="{FF2B5EF4-FFF2-40B4-BE49-F238E27FC236}">
                          <a16:creationId xmlns:a16="http://schemas.microsoft.com/office/drawing/2014/main" id="{81DD3203-3EA8-4680-88EF-5D199A945FBA}"/>
                        </a:ext>
                      </a:extLst>
                    </p:cNvPr>
                    <p:cNvGrpSpPr/>
                    <p:nvPr/>
                  </p:nvGrpSpPr>
                  <p:grpSpPr>
                    <a:xfrm>
                      <a:off x="7544184" y="2645587"/>
                      <a:ext cx="274320" cy="197804"/>
                      <a:chOff x="9547520" y="1909478"/>
                      <a:chExt cx="274320" cy="197804"/>
                    </a:xfrm>
                  </p:grpSpPr>
                  <p:sp>
                    <p:nvSpPr>
                      <p:cNvPr id="119" name="Rectangle 118">
                        <a:extLst>
                          <a:ext uri="{FF2B5EF4-FFF2-40B4-BE49-F238E27FC236}">
                            <a16:creationId xmlns:a16="http://schemas.microsoft.com/office/drawing/2014/main" id="{DFBF4640-86B6-4FD4-B8CA-1BB71248824D}"/>
                          </a:ext>
                        </a:extLst>
                      </p:cNvPr>
                      <p:cNvSpPr/>
                      <p:nvPr/>
                    </p:nvSpPr>
                    <p:spPr>
                      <a:xfrm>
                        <a:off x="9547520" y="1909478"/>
                        <a:ext cx="274320" cy="45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sp>
                    <p:nvSpPr>
                      <p:cNvPr id="120" name="Rectangle 119">
                        <a:extLst>
                          <a:ext uri="{FF2B5EF4-FFF2-40B4-BE49-F238E27FC236}">
                            <a16:creationId xmlns:a16="http://schemas.microsoft.com/office/drawing/2014/main" id="{4B210B77-B05B-454D-AAB8-9B768B5FA00B}"/>
                          </a:ext>
                        </a:extLst>
                      </p:cNvPr>
                      <p:cNvSpPr/>
                      <p:nvPr/>
                    </p:nvSpPr>
                    <p:spPr>
                      <a:xfrm>
                        <a:off x="9547520" y="1985520"/>
                        <a:ext cx="274320" cy="457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sp>
                    <p:nvSpPr>
                      <p:cNvPr id="121" name="Rectangle 120">
                        <a:extLst>
                          <a:ext uri="{FF2B5EF4-FFF2-40B4-BE49-F238E27FC236}">
                            <a16:creationId xmlns:a16="http://schemas.microsoft.com/office/drawing/2014/main" id="{CBB39DA3-9BBB-4A64-B30F-D27FD9D6BC1A}"/>
                          </a:ext>
                        </a:extLst>
                      </p:cNvPr>
                      <p:cNvSpPr/>
                      <p:nvPr/>
                    </p:nvSpPr>
                    <p:spPr>
                      <a:xfrm>
                        <a:off x="9547520" y="2061562"/>
                        <a:ext cx="274320" cy="45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grpSp>
                <p:sp>
                  <p:nvSpPr>
                    <p:cNvPr id="117" name="Rectangle 116">
                      <a:extLst>
                        <a:ext uri="{FF2B5EF4-FFF2-40B4-BE49-F238E27FC236}">
                          <a16:creationId xmlns:a16="http://schemas.microsoft.com/office/drawing/2014/main" id="{D50421DE-0D1C-4CBA-A756-44488CB148B9}"/>
                        </a:ext>
                      </a:extLst>
                    </p:cNvPr>
                    <p:cNvSpPr/>
                    <p:nvPr/>
                  </p:nvSpPr>
                  <p:spPr>
                    <a:xfrm>
                      <a:off x="7464222" y="2515889"/>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sp>
                  <p:nvSpPr>
                    <p:cNvPr id="118" name="TextBox 117">
                      <a:extLst>
                        <a:ext uri="{FF2B5EF4-FFF2-40B4-BE49-F238E27FC236}">
                          <a16:creationId xmlns:a16="http://schemas.microsoft.com/office/drawing/2014/main" id="{20DE81C5-4E18-4DDB-BEE1-11A8CCC66478}"/>
                        </a:ext>
                      </a:extLst>
                    </p:cNvPr>
                    <p:cNvSpPr txBox="1"/>
                    <p:nvPr/>
                  </p:nvSpPr>
                  <p:spPr>
                    <a:xfrm>
                      <a:off x="7821317" y="2502902"/>
                      <a:ext cx="1001116"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Contêiner</a:t>
                      </a:r>
                      <a:r>
                        <a:rPr lang="pt-BR" sz="1200" dirty="0">
                          <a:latin typeface="Amazon Ember" panose="020B0603020204020204" pitchFamily="34" charset="0"/>
                          <a:ea typeface="Amazon Ember" panose="020B0603020204020204" pitchFamily="34" charset="0"/>
                          <a:cs typeface="Amazon Ember" panose="020B0603020204020204" pitchFamily="34" charset="0"/>
                        </a:rPr>
                        <a:t> de threads</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10" name="Group 109">
                    <a:extLst>
                      <a:ext uri="{FF2B5EF4-FFF2-40B4-BE49-F238E27FC236}">
                        <a16:creationId xmlns:a16="http://schemas.microsoft.com/office/drawing/2014/main" id="{0450E36D-63B8-473A-8035-1CED1DF7578E}"/>
                      </a:ext>
                    </a:extLst>
                  </p:cNvPr>
                  <p:cNvGrpSpPr/>
                  <p:nvPr/>
                </p:nvGrpSpPr>
                <p:grpSpPr>
                  <a:xfrm>
                    <a:off x="6711755" y="5541374"/>
                    <a:ext cx="1371576" cy="466118"/>
                    <a:chOff x="7464222" y="3104517"/>
                    <a:chExt cx="1371576" cy="466118"/>
                  </a:xfrm>
                </p:grpSpPr>
                <p:grpSp>
                  <p:nvGrpSpPr>
                    <p:cNvPr id="111" name="Group 110">
                      <a:extLst>
                        <a:ext uri="{FF2B5EF4-FFF2-40B4-BE49-F238E27FC236}">
                          <a16:creationId xmlns:a16="http://schemas.microsoft.com/office/drawing/2014/main" id="{58807072-691F-4531-9226-BFB5F9C89858}"/>
                        </a:ext>
                      </a:extLst>
                    </p:cNvPr>
                    <p:cNvGrpSpPr/>
                    <p:nvPr/>
                  </p:nvGrpSpPr>
                  <p:grpSpPr>
                    <a:xfrm>
                      <a:off x="7544184" y="3240815"/>
                      <a:ext cx="241947" cy="184604"/>
                      <a:chOff x="8284048" y="2277209"/>
                      <a:chExt cx="241947" cy="184604"/>
                    </a:xfrm>
                  </p:grpSpPr>
                  <p:sp>
                    <p:nvSpPr>
                      <p:cNvPr id="114" name="Speech Bubble: Rectangle with Corners Rounded 113">
                        <a:extLst>
                          <a:ext uri="{FF2B5EF4-FFF2-40B4-BE49-F238E27FC236}">
                            <a16:creationId xmlns:a16="http://schemas.microsoft.com/office/drawing/2014/main" id="{0295B5FC-4BAD-453D-AA3E-7699A175E749}"/>
                          </a:ext>
                        </a:extLst>
                      </p:cNvPr>
                      <p:cNvSpPr/>
                      <p:nvPr/>
                    </p:nvSpPr>
                    <p:spPr>
                      <a:xfrm>
                        <a:off x="8284048" y="2277209"/>
                        <a:ext cx="137160" cy="118872"/>
                      </a:xfrm>
                      <a:prstGeom prst="wedgeRoundRectCallout">
                        <a:avLst>
                          <a:gd name="adj1" fmla="val -7930"/>
                          <a:gd name="adj2" fmla="val 92808"/>
                          <a:gd name="adj3" fmla="val 16667"/>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sp>
                    <p:nvSpPr>
                      <p:cNvPr id="115" name="Speech Bubble: Rectangle with Corners Rounded 114">
                        <a:extLst>
                          <a:ext uri="{FF2B5EF4-FFF2-40B4-BE49-F238E27FC236}">
                            <a16:creationId xmlns:a16="http://schemas.microsoft.com/office/drawing/2014/main" id="{D916147A-FE82-4C9A-A420-F0195FEED885}"/>
                          </a:ext>
                        </a:extLst>
                      </p:cNvPr>
                      <p:cNvSpPr/>
                      <p:nvPr/>
                    </p:nvSpPr>
                    <p:spPr>
                      <a:xfrm flipH="1">
                        <a:off x="8388835" y="2342941"/>
                        <a:ext cx="137160" cy="118872"/>
                      </a:xfrm>
                      <a:prstGeom prst="wedgeRoundRectCallout">
                        <a:avLst>
                          <a:gd name="adj1" fmla="val -7930"/>
                          <a:gd name="adj2" fmla="val 92808"/>
                          <a:gd name="adj3" fmla="val 16667"/>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grpSp>
                <p:sp>
                  <p:nvSpPr>
                    <p:cNvPr id="112" name="Rectangle 111">
                      <a:extLst>
                        <a:ext uri="{FF2B5EF4-FFF2-40B4-BE49-F238E27FC236}">
                          <a16:creationId xmlns:a16="http://schemas.microsoft.com/office/drawing/2014/main" id="{3538F4B1-99E0-406B-B159-C629CACFE3BB}"/>
                        </a:ext>
                      </a:extLst>
                    </p:cNvPr>
                    <p:cNvSpPr/>
                    <p:nvPr/>
                  </p:nvSpPr>
                  <p:spPr>
                    <a:xfrm>
                      <a:off x="7464222" y="3104517"/>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p>
                  </p:txBody>
                </p:sp>
                <p:sp>
                  <p:nvSpPr>
                    <p:cNvPr id="113" name="TextBox 112">
                      <a:extLst>
                        <a:ext uri="{FF2B5EF4-FFF2-40B4-BE49-F238E27FC236}">
                          <a16:creationId xmlns:a16="http://schemas.microsoft.com/office/drawing/2014/main" id="{2070B283-4959-44EE-9D04-476E9200776E}"/>
                        </a:ext>
                      </a:extLst>
                    </p:cNvPr>
                    <p:cNvSpPr txBox="1"/>
                    <p:nvPr/>
                  </p:nvSpPr>
                  <p:spPr>
                    <a:xfrm>
                      <a:off x="7711419" y="3108970"/>
                      <a:ext cx="1124379"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Contêiner</a:t>
                      </a:r>
                      <a:r>
                        <a:rPr lang="pt-BR" sz="1200" dirty="0">
                          <a:latin typeface="Amazon Ember" panose="020B0603020204020204" pitchFamily="34" charset="0"/>
                          <a:ea typeface="Amazon Ember" panose="020B0603020204020204" pitchFamily="34" charset="0"/>
                          <a:cs typeface="Amazon Ember" panose="020B0603020204020204" pitchFamily="34" charset="0"/>
                        </a:rPr>
                        <a:t> de publicações</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grpSp>
        <p:grpSp>
          <p:nvGrpSpPr>
            <p:cNvPr id="145" name="Group 144">
              <a:extLst>
                <a:ext uri="{FF2B5EF4-FFF2-40B4-BE49-F238E27FC236}">
                  <a16:creationId xmlns:a16="http://schemas.microsoft.com/office/drawing/2014/main" id="{3B050BA0-E781-4C18-8153-CCE09CEB8AE6}"/>
                </a:ext>
                <a:ext uri="{C183D7F6-B498-43B3-948B-1728B52AA6E4}">
                  <adec:decorative xmlns="" xmlns:adec="http://schemas.microsoft.com/office/drawing/2017/decorative" val="1"/>
                </a:ext>
              </a:extLst>
            </p:cNvPr>
            <p:cNvGrpSpPr/>
            <p:nvPr/>
          </p:nvGrpSpPr>
          <p:grpSpPr>
            <a:xfrm>
              <a:off x="10814433" y="1667691"/>
              <a:ext cx="1087158" cy="1142706"/>
              <a:chOff x="10969720" y="1885805"/>
              <a:chExt cx="1087158" cy="1142706"/>
            </a:xfrm>
          </p:grpSpPr>
          <p:pic>
            <p:nvPicPr>
              <p:cNvPr id="12" name="Graphic 11">
                <a:extLst>
                  <a:ext uri="{FF2B5EF4-FFF2-40B4-BE49-F238E27FC236}">
                    <a16:creationId xmlns:a16="http://schemas.microsoft.com/office/drawing/2014/main" id="{76C96C4D-016E-432C-9ED5-8A4F07250BF6}"/>
                  </a:ext>
                  <a:ext uri="{C183D7F6-B498-43B3-948B-1728B52AA6E4}">
                    <adec:decorative xmlns="" xmlns:adec="http://schemas.microsoft.com/office/drawing/2017/decorative" val="1"/>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1278347" y="1885805"/>
                <a:ext cx="469900" cy="522094"/>
              </a:xfrm>
              <a:prstGeom prst="rect">
                <a:avLst/>
              </a:prstGeom>
            </p:spPr>
          </p:pic>
          <p:sp>
            <p:nvSpPr>
              <p:cNvPr id="131" name="TextBox 130">
                <a:extLst>
                  <a:ext uri="{FF2B5EF4-FFF2-40B4-BE49-F238E27FC236}">
                    <a16:creationId xmlns:a16="http://schemas.microsoft.com/office/drawing/2014/main" id="{494500E0-164D-4B6D-A79F-4AD5935CC472}"/>
                  </a:ext>
                </a:extLst>
              </p:cNvPr>
              <p:cNvSpPr txBox="1"/>
              <p:nvPr/>
            </p:nvSpPr>
            <p:spPr>
              <a:xfrm>
                <a:off x="10969720" y="2382180"/>
                <a:ext cx="1087158" cy="646331"/>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Repositório do ECR</a:t>
                </a:r>
                <a:r>
                  <a:rPr lang="pt-BR" sz="1200">
                    <a:latin typeface="Amazon Ember" panose="020B0603020204020204" pitchFamily="34" charset="0"/>
                    <a:ea typeface="Amazon Ember" panose="020B0603020204020204" pitchFamily="34" charset="0"/>
                    <a:cs typeface="Amazon Ember" panose="020B0603020204020204" pitchFamily="34" charset="0"/>
                  </a:rPr>
                  <a:t> de usuários</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46" name="Group 145">
              <a:extLst>
                <a:ext uri="{FF2B5EF4-FFF2-40B4-BE49-F238E27FC236}">
                  <a16:creationId xmlns:a16="http://schemas.microsoft.com/office/drawing/2014/main" id="{48BAF52C-F598-4076-B6E1-BF26E7258E8F}"/>
                </a:ext>
                <a:ext uri="{C183D7F6-B498-43B3-948B-1728B52AA6E4}">
                  <adec:decorative xmlns="" xmlns:adec="http://schemas.microsoft.com/office/drawing/2017/decorative" val="1"/>
                </a:ext>
              </a:extLst>
            </p:cNvPr>
            <p:cNvGrpSpPr/>
            <p:nvPr/>
          </p:nvGrpSpPr>
          <p:grpSpPr>
            <a:xfrm>
              <a:off x="10720854" y="3248407"/>
              <a:ext cx="1274316" cy="967767"/>
              <a:chOff x="10876141" y="3265185"/>
              <a:chExt cx="1274316" cy="967767"/>
            </a:xfrm>
          </p:grpSpPr>
          <p:pic>
            <p:nvPicPr>
              <p:cNvPr id="139" name="Graphic 138">
                <a:extLst>
                  <a:ext uri="{FF2B5EF4-FFF2-40B4-BE49-F238E27FC236}">
                    <a16:creationId xmlns:a16="http://schemas.microsoft.com/office/drawing/2014/main" id="{A088B909-2D9A-440E-940D-29434C629979}"/>
                  </a:ext>
                  <a:ext uri="{C183D7F6-B498-43B3-948B-1728B52AA6E4}">
                    <adec:decorative xmlns="" xmlns:adec="http://schemas.microsoft.com/office/drawing/2017/decorative" val="1"/>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1278347" y="3265185"/>
                <a:ext cx="469900" cy="522094"/>
              </a:xfrm>
              <a:prstGeom prst="rect">
                <a:avLst/>
              </a:prstGeom>
            </p:spPr>
          </p:pic>
          <p:sp>
            <p:nvSpPr>
              <p:cNvPr id="140" name="TextBox 139">
                <a:extLst>
                  <a:ext uri="{FF2B5EF4-FFF2-40B4-BE49-F238E27FC236}">
                    <a16:creationId xmlns:a16="http://schemas.microsoft.com/office/drawing/2014/main" id="{D80A97CE-D132-48E3-ABD6-882A04265185}"/>
                  </a:ext>
                </a:extLst>
              </p:cNvPr>
              <p:cNvSpPr txBox="1"/>
              <p:nvPr/>
            </p:nvSpPr>
            <p:spPr>
              <a:xfrm>
                <a:off x="10876141" y="3771287"/>
                <a:ext cx="1274316"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Repositório do ECR</a:t>
                </a:r>
                <a:r>
                  <a:rPr lang="pt-BR" sz="1200">
                    <a:latin typeface="Amazon Ember" panose="020B0603020204020204" pitchFamily="34" charset="0"/>
                    <a:ea typeface="Amazon Ember" panose="020B0603020204020204" pitchFamily="34" charset="0"/>
                    <a:cs typeface="Amazon Ember" panose="020B0603020204020204" pitchFamily="34" charset="0"/>
                  </a:rPr>
                  <a:t> de threads</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47" name="Group 146">
              <a:extLst>
                <a:ext uri="{FF2B5EF4-FFF2-40B4-BE49-F238E27FC236}">
                  <a16:creationId xmlns:a16="http://schemas.microsoft.com/office/drawing/2014/main" id="{512FED51-64FB-42CD-9FE9-DB935FA3F259}"/>
                </a:ext>
                <a:ext uri="{C183D7F6-B498-43B3-948B-1728B52AA6E4}">
                  <adec:decorative xmlns="" xmlns:adec="http://schemas.microsoft.com/office/drawing/2017/decorative" val="1"/>
                </a:ext>
              </a:extLst>
            </p:cNvPr>
            <p:cNvGrpSpPr/>
            <p:nvPr/>
          </p:nvGrpSpPr>
          <p:grpSpPr>
            <a:xfrm>
              <a:off x="10720855" y="4819438"/>
              <a:ext cx="1274314" cy="1103794"/>
              <a:chOff x="10876142" y="4626491"/>
              <a:chExt cx="1274314" cy="1103794"/>
            </a:xfrm>
          </p:grpSpPr>
          <p:pic>
            <p:nvPicPr>
              <p:cNvPr id="141" name="Graphic 140">
                <a:extLst>
                  <a:ext uri="{FF2B5EF4-FFF2-40B4-BE49-F238E27FC236}">
                    <a16:creationId xmlns:a16="http://schemas.microsoft.com/office/drawing/2014/main" id="{D245CC19-D38F-4857-A508-D66DD79AA196}"/>
                  </a:ext>
                  <a:ext uri="{C183D7F6-B498-43B3-948B-1728B52AA6E4}">
                    <adec:decorative xmlns="" xmlns:adec="http://schemas.microsoft.com/office/drawing/2017/decorative" val="1"/>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1278347" y="4626491"/>
                <a:ext cx="469900" cy="469900"/>
              </a:xfrm>
              <a:prstGeom prst="rect">
                <a:avLst/>
              </a:prstGeom>
            </p:spPr>
          </p:pic>
          <p:sp>
            <p:nvSpPr>
              <p:cNvPr id="142" name="TextBox 141">
                <a:extLst>
                  <a:ext uri="{FF2B5EF4-FFF2-40B4-BE49-F238E27FC236}">
                    <a16:creationId xmlns:a16="http://schemas.microsoft.com/office/drawing/2014/main" id="{1E146CBC-3AC8-4D0A-9EFC-0A3B33D32925}"/>
                  </a:ext>
                </a:extLst>
              </p:cNvPr>
              <p:cNvSpPr txBox="1"/>
              <p:nvPr/>
            </p:nvSpPr>
            <p:spPr>
              <a:xfrm>
                <a:off x="10876142" y="5083954"/>
                <a:ext cx="1274314" cy="646331"/>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Repositório do ECR</a:t>
                </a:r>
                <a:r>
                  <a:rPr lang="pt-BR" sz="1200">
                    <a:latin typeface="Amazon Ember" panose="020B0603020204020204" pitchFamily="34" charset="0"/>
                    <a:ea typeface="Amazon Ember" panose="020B0603020204020204" pitchFamily="34" charset="0"/>
                    <a:cs typeface="Amazon Ember" panose="020B0603020204020204" pitchFamily="34" charset="0"/>
                  </a:rPr>
                  <a:t> de publicações</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144" name="Connector: Elbow 143">
              <a:extLst>
                <a:ext uri="{FF2B5EF4-FFF2-40B4-BE49-F238E27FC236}">
                  <a16:creationId xmlns:a16="http://schemas.microsoft.com/office/drawing/2014/main" id="{09567121-6628-49A0-B3BF-093924944C5C}"/>
                </a:ext>
                <a:ext uri="{C183D7F6-B498-43B3-948B-1728B52AA6E4}">
                  <adec:decorative xmlns="" xmlns:adec="http://schemas.microsoft.com/office/drawing/2017/decorative" val="1"/>
                </a:ext>
              </a:extLst>
            </p:cNvPr>
            <p:cNvCxnSpPr>
              <a:stCxn id="60" idx="3"/>
              <a:endCxn id="12" idx="1"/>
            </p:cNvCxnSpPr>
            <p:nvPr/>
          </p:nvCxnSpPr>
          <p:spPr>
            <a:xfrm flipV="1">
              <a:off x="10480343" y="1928738"/>
              <a:ext cx="642717" cy="6252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7217A7C2-607A-438C-B6C4-9009E6E23B4F}"/>
                </a:ext>
                <a:ext uri="{C183D7F6-B498-43B3-948B-1728B52AA6E4}">
                  <adec:decorative xmlns="" xmlns:adec="http://schemas.microsoft.com/office/drawing/2017/decorative" val="1"/>
                </a:ext>
              </a:extLst>
            </p:cNvPr>
            <p:cNvCxnSpPr>
              <a:stCxn id="90" idx="3"/>
              <a:endCxn id="139" idx="1"/>
            </p:cNvCxnSpPr>
            <p:nvPr/>
          </p:nvCxnSpPr>
          <p:spPr>
            <a:xfrm flipV="1">
              <a:off x="10480343" y="3509454"/>
              <a:ext cx="642717" cy="6252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6963AC77-F8D1-4A1E-81CD-BE46FB1BCB78}"/>
                </a:ext>
                <a:ext uri="{C183D7F6-B498-43B3-948B-1728B52AA6E4}">
                  <adec:decorative xmlns="" xmlns:adec="http://schemas.microsoft.com/office/drawing/2017/decorative" val="1"/>
                </a:ext>
              </a:extLst>
            </p:cNvPr>
            <p:cNvCxnSpPr>
              <a:stCxn id="99" idx="3"/>
              <a:endCxn id="141" idx="1"/>
            </p:cNvCxnSpPr>
            <p:nvPr/>
          </p:nvCxnSpPr>
          <p:spPr>
            <a:xfrm flipV="1">
              <a:off x="10480343" y="5054388"/>
              <a:ext cx="642717" cy="6513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52B17D0E-87E4-4619-BCE4-DF3AAA8D0F6C}"/>
                </a:ext>
                <a:ext uri="{C183D7F6-B498-43B3-948B-1728B52AA6E4}">
                  <adec:decorative xmlns="" xmlns:adec="http://schemas.microsoft.com/office/drawing/2017/decorative" val="1"/>
                </a:ext>
              </a:extLst>
            </p:cNvPr>
            <p:cNvCxnSpPr>
              <a:stCxn id="32" idx="3"/>
              <a:endCxn id="75" idx="1"/>
            </p:cNvCxnSpPr>
            <p:nvPr/>
          </p:nvCxnSpPr>
          <p:spPr>
            <a:xfrm flipV="1">
              <a:off x="5005618" y="2441087"/>
              <a:ext cx="959142" cy="616266"/>
            </a:xfrm>
            <a:prstGeom prst="bentConnector3">
              <a:avLst>
                <a:gd name="adj1" fmla="val 14249"/>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14B9CF2E-2419-4362-B18F-CC84259987D1}"/>
                </a:ext>
                <a:ext uri="{C183D7F6-B498-43B3-948B-1728B52AA6E4}">
                  <adec:decorative xmlns="" xmlns:adec="http://schemas.microsoft.com/office/drawing/2017/decorative" val="1"/>
                </a:ext>
              </a:extLst>
            </p:cNvPr>
            <p:cNvCxnSpPr>
              <a:stCxn id="32" idx="3"/>
              <a:endCxn id="122" idx="1"/>
            </p:cNvCxnSpPr>
            <p:nvPr/>
          </p:nvCxnSpPr>
          <p:spPr>
            <a:xfrm>
              <a:off x="5005618" y="3057353"/>
              <a:ext cx="959142" cy="1661200"/>
            </a:xfrm>
            <a:prstGeom prst="bentConnector3">
              <a:avLst>
                <a:gd name="adj1" fmla="val 14249"/>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1780366E-0F26-4F1B-9D79-F66911DC93C1}"/>
                </a:ext>
                <a:ext uri="{C183D7F6-B498-43B3-948B-1728B52AA6E4}">
                  <adec:decorative xmlns="" xmlns:adec="http://schemas.microsoft.com/office/drawing/2017/decorative" val="1"/>
                </a:ext>
              </a:extLst>
            </p:cNvPr>
            <p:cNvCxnSpPr>
              <a:stCxn id="33" idx="3"/>
              <a:endCxn id="77" idx="1"/>
            </p:cNvCxnSpPr>
            <p:nvPr/>
          </p:nvCxnSpPr>
          <p:spPr>
            <a:xfrm flipV="1">
              <a:off x="4992228" y="2966797"/>
              <a:ext cx="972532" cy="901984"/>
            </a:xfrm>
            <a:prstGeom prst="bentConnector3">
              <a:avLst>
                <a:gd name="adj1" fmla="val 23556"/>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5255F1A0-9B7E-4988-90EB-07FC30690128}"/>
                </a:ext>
                <a:ext uri="{C183D7F6-B498-43B3-948B-1728B52AA6E4}">
                  <adec:decorative xmlns="" xmlns:adec="http://schemas.microsoft.com/office/drawing/2017/decorative" val="1"/>
                </a:ext>
              </a:extLst>
            </p:cNvPr>
            <p:cNvCxnSpPr>
              <a:stCxn id="33" idx="3"/>
              <a:endCxn id="117" idx="1"/>
            </p:cNvCxnSpPr>
            <p:nvPr/>
          </p:nvCxnSpPr>
          <p:spPr>
            <a:xfrm>
              <a:off x="4992228" y="3868781"/>
              <a:ext cx="972532" cy="1375482"/>
            </a:xfrm>
            <a:prstGeom prst="bentConnector3">
              <a:avLst>
                <a:gd name="adj1" fmla="val 23556"/>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4AC1F38C-10F8-440D-8BCC-5EC9D28FCC89}"/>
                </a:ext>
                <a:ext uri="{C183D7F6-B498-43B3-948B-1728B52AA6E4}">
                  <adec:decorative xmlns="" xmlns:adec="http://schemas.microsoft.com/office/drawing/2017/decorative" val="1"/>
                </a:ext>
              </a:extLst>
            </p:cNvPr>
            <p:cNvCxnSpPr>
              <a:stCxn id="34" idx="3"/>
              <a:endCxn id="79" idx="1"/>
            </p:cNvCxnSpPr>
            <p:nvPr/>
          </p:nvCxnSpPr>
          <p:spPr>
            <a:xfrm flipV="1">
              <a:off x="5005618" y="3492508"/>
              <a:ext cx="959142" cy="1174759"/>
            </a:xfrm>
            <a:prstGeom prst="bentConnector3">
              <a:avLst>
                <a:gd name="adj1" fmla="val 32125"/>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007AAD96-F944-4298-99D2-BC9BEDD829FA}"/>
                </a:ext>
                <a:ext uri="{C183D7F6-B498-43B3-948B-1728B52AA6E4}">
                  <adec:decorative xmlns="" xmlns:adec="http://schemas.microsoft.com/office/drawing/2017/decorative" val="1"/>
                </a:ext>
              </a:extLst>
            </p:cNvPr>
            <p:cNvCxnSpPr>
              <a:stCxn id="34" idx="3"/>
              <a:endCxn id="112" idx="1"/>
            </p:cNvCxnSpPr>
            <p:nvPr/>
          </p:nvCxnSpPr>
          <p:spPr>
            <a:xfrm>
              <a:off x="5005618" y="4667267"/>
              <a:ext cx="959142" cy="1102707"/>
            </a:xfrm>
            <a:prstGeom prst="bentConnector3">
              <a:avLst>
                <a:gd name="adj1" fmla="val 32125"/>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39B616BC-E489-47FE-AA26-B358E9D26330}"/>
                </a:ext>
                <a:ext uri="{C183D7F6-B498-43B3-948B-1728B52AA6E4}">
                  <adec:decorative xmlns="" xmlns:adec="http://schemas.microsoft.com/office/drawing/2017/decorative" val="1"/>
                </a:ext>
              </a:extLst>
            </p:cNvPr>
            <p:cNvCxnSpPr>
              <a:cxnSpLocks/>
              <a:stCxn id="56" idx="1"/>
              <a:endCxn id="76" idx="3"/>
            </p:cNvCxnSpPr>
            <p:nvPr/>
          </p:nvCxnSpPr>
          <p:spPr>
            <a:xfrm rot="10800000" flipV="1">
              <a:off x="7336336" y="2302193"/>
              <a:ext cx="1058504" cy="128140"/>
            </a:xfrm>
            <a:prstGeom prst="bentConnector3">
              <a:avLst>
                <a:gd name="adj1" fmla="val 50000"/>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247DE6C-A62A-4DBC-999C-AC8780909DE2}"/>
                </a:ext>
                <a:ext uri="{C183D7F6-B498-43B3-948B-1728B52AA6E4}">
                  <adec:decorative xmlns="" xmlns:adec="http://schemas.microsoft.com/office/drawing/2017/decorative" val="1"/>
                </a:ext>
              </a:extLst>
            </p:cNvPr>
            <p:cNvCxnSpPr>
              <a:cxnSpLocks/>
              <a:stCxn id="56" idx="1"/>
              <a:endCxn id="124" idx="3"/>
            </p:cNvCxnSpPr>
            <p:nvPr/>
          </p:nvCxnSpPr>
          <p:spPr>
            <a:xfrm rot="10800000" flipV="1">
              <a:off x="7322972" y="2302193"/>
              <a:ext cx="1071869" cy="2418306"/>
            </a:xfrm>
            <a:prstGeom prst="bentConnector3">
              <a:avLst>
                <a:gd name="adj1" fmla="val 50000"/>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A816DA1-5BF4-4B51-B254-FFD6FD46AF64}"/>
                </a:ext>
                <a:ext uri="{C183D7F6-B498-43B3-948B-1728B52AA6E4}">
                  <adec:decorative xmlns="" xmlns:adec="http://schemas.microsoft.com/office/drawing/2017/decorative" val="1"/>
                </a:ext>
              </a:extLst>
            </p:cNvPr>
            <p:cNvCxnSpPr>
              <a:cxnSpLocks/>
              <a:stCxn id="86" idx="1"/>
              <a:endCxn id="78" idx="3"/>
            </p:cNvCxnSpPr>
            <p:nvPr/>
          </p:nvCxnSpPr>
          <p:spPr>
            <a:xfrm rot="10800000">
              <a:off x="7350534" y="2981443"/>
              <a:ext cx="1044307" cy="901466"/>
            </a:xfrm>
            <a:prstGeom prst="bentConnector3">
              <a:avLst>
                <a:gd name="adj1" fmla="val 50000"/>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68ED20A8-1B86-4F46-BBF2-33B1DCFC9BD7}"/>
                </a:ext>
                <a:ext uri="{C183D7F6-B498-43B3-948B-1728B52AA6E4}">
                  <adec:decorative xmlns="" xmlns:adec="http://schemas.microsoft.com/office/drawing/2017/decorative" val="1"/>
                </a:ext>
              </a:extLst>
            </p:cNvPr>
            <p:cNvCxnSpPr>
              <a:cxnSpLocks/>
              <a:stCxn id="86" idx="1"/>
              <a:endCxn id="117" idx="3"/>
            </p:cNvCxnSpPr>
            <p:nvPr/>
          </p:nvCxnSpPr>
          <p:spPr>
            <a:xfrm rot="10800000" flipV="1">
              <a:off x="7329734" y="3882909"/>
              <a:ext cx="1065107" cy="1361354"/>
            </a:xfrm>
            <a:prstGeom prst="bentConnector3">
              <a:avLst>
                <a:gd name="adj1" fmla="val 21830"/>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7D0D96E8-18FB-42A7-9138-B98CF2DDFEA5}"/>
                </a:ext>
                <a:ext uri="{C183D7F6-B498-43B3-948B-1728B52AA6E4}">
                  <adec:decorative xmlns="" xmlns:adec="http://schemas.microsoft.com/office/drawing/2017/decorative" val="1"/>
                </a:ext>
              </a:extLst>
            </p:cNvPr>
            <p:cNvCxnSpPr>
              <a:cxnSpLocks/>
              <a:stCxn id="95" idx="1"/>
              <a:endCxn id="80" idx="3"/>
            </p:cNvCxnSpPr>
            <p:nvPr/>
          </p:nvCxnSpPr>
          <p:spPr>
            <a:xfrm rot="10800000">
              <a:off x="7350534" y="3481754"/>
              <a:ext cx="1044306" cy="1972186"/>
            </a:xfrm>
            <a:prstGeom prst="bentConnector3">
              <a:avLst>
                <a:gd name="adj1" fmla="val 50000"/>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40322BEB-E8A2-429D-9854-12726F034ED1}"/>
                </a:ext>
                <a:ext uri="{C183D7F6-B498-43B3-948B-1728B52AA6E4}">
                  <adec:decorative xmlns="" xmlns:adec="http://schemas.microsoft.com/office/drawing/2017/decorative" val="1"/>
                </a:ext>
              </a:extLst>
            </p:cNvPr>
            <p:cNvCxnSpPr>
              <a:cxnSpLocks/>
              <a:stCxn id="95" idx="1"/>
              <a:endCxn id="113" idx="3"/>
            </p:cNvCxnSpPr>
            <p:nvPr/>
          </p:nvCxnSpPr>
          <p:spPr>
            <a:xfrm rot="10800000" flipV="1">
              <a:off x="7336336" y="5453940"/>
              <a:ext cx="1058504" cy="322720"/>
            </a:xfrm>
            <a:prstGeom prst="bentConnector3">
              <a:avLst>
                <a:gd name="adj1" fmla="val 50000"/>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BC98A47-FC76-480F-9C57-7FCD8676D593}"/>
                </a:ext>
                <a:ext uri="{C183D7F6-B498-43B3-948B-1728B52AA6E4}">
                  <adec:decorative xmlns="" xmlns:adec="http://schemas.microsoft.com/office/drawing/2017/decorative" val="1"/>
                </a:ext>
              </a:extLst>
            </p:cNvPr>
            <p:cNvCxnSpPr>
              <a:stCxn id="11" idx="3"/>
              <a:endCxn id="15" idx="1"/>
            </p:cNvCxnSpPr>
            <p:nvPr/>
          </p:nvCxnSpPr>
          <p:spPr>
            <a:xfrm flipV="1">
              <a:off x="716732" y="3884450"/>
              <a:ext cx="593514" cy="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642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223001" y="2172918"/>
            <a:ext cx="5549900" cy="3770682"/>
          </a:xfrm>
        </p:spPr>
        <p:txBody>
          <a:bodyPr rtlCol="0"/>
          <a:lstStyle/>
          <a:p>
            <a:pPr rtl="0"/>
            <a:r>
              <a:rPr lang="pt-BR" dirty="0">
                <a:solidFill>
                  <a:srgbClr val="FFFFFF"/>
                </a:solidFill>
              </a:rPr>
              <a:t>Começar o Módulo 13 – Laboratório guiado 1: Dividir uma aplicação monolítica Node.js em </a:t>
            </a:r>
            <a:r>
              <a:rPr lang="pt-BR" dirty="0" err="1">
                <a:solidFill>
                  <a:srgbClr val="FFFFFF"/>
                </a:solidFill>
              </a:rPr>
              <a:t>microsserviços</a:t>
            </a:r>
            <a:r>
              <a:rPr lang="pt-BR" dirty="0">
                <a:solidFill>
                  <a:srgbClr val="FFFFFF"/>
                </a:solidFill>
              </a:rPr>
              <a:t>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20" y="1030397"/>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Aproximadamente 3 horas</a:t>
            </a:r>
          </a:p>
        </p:txBody>
      </p:sp>
    </p:spTree>
    <p:custDataLst>
      <p:tags r:id="rId1"/>
    </p:custDataLst>
    <p:extLst>
      <p:ext uri="{BB962C8B-B14F-4D97-AF65-F5344CB8AC3E}">
        <p14:creationId xmlns:p14="http://schemas.microsoft.com/office/powerpoint/2010/main" val="589197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a:t>Resumo do laboratório guiado 1: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1684187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buNone/>
            </a:pPr>
            <a:r>
              <a:rPr lang="pt-BR" dirty="0"/>
              <a:t>Ao final deste módulo, você deverá ser capaz de:</a:t>
            </a:r>
          </a:p>
          <a:p>
            <a:pPr lvl="1" rtl="0"/>
            <a:r>
              <a:rPr lang="pt-BR" dirty="0"/>
              <a:t>Indicar as características dos </a:t>
            </a:r>
            <a:r>
              <a:rPr lang="pt-BR" dirty="0" err="1"/>
              <a:t>microsserviços</a:t>
            </a:r>
            <a:endParaRPr lang="pt-BR" dirty="0"/>
          </a:p>
          <a:p>
            <a:pPr lvl="1" rtl="0"/>
            <a:r>
              <a:rPr lang="pt-BR" dirty="0" err="1"/>
              <a:t>Refatorar</a:t>
            </a:r>
            <a:r>
              <a:rPr lang="pt-BR" dirty="0"/>
              <a:t> uma aplicação monolítica em </a:t>
            </a:r>
            <a:r>
              <a:rPr lang="pt-BR" dirty="0" err="1"/>
              <a:t>microsserviços</a:t>
            </a:r>
            <a:r>
              <a:rPr lang="pt-BR" dirty="0"/>
              <a:t> e usar o </a:t>
            </a:r>
            <a:r>
              <a:rPr lang="pt-BR" dirty="0" err="1"/>
              <a:t>Amazon</a:t>
            </a:r>
            <a:r>
              <a:rPr lang="pt-BR" dirty="0"/>
              <a:t> ECS para implantar os </a:t>
            </a:r>
            <a:r>
              <a:rPr lang="pt-BR" dirty="0" err="1"/>
              <a:t>microsserviços</a:t>
            </a:r>
            <a:r>
              <a:rPr lang="pt-BR" dirty="0"/>
              <a:t> em contêineres</a:t>
            </a:r>
          </a:p>
          <a:p>
            <a:pPr lvl="1" rtl="0"/>
            <a:r>
              <a:rPr lang="pt-BR" dirty="0"/>
              <a:t>Explicar a arquitetura sem servidor</a:t>
            </a:r>
          </a:p>
          <a:p>
            <a:pPr lvl="1" rtl="0"/>
            <a:r>
              <a:rPr lang="pt-BR" dirty="0"/>
              <a:t>Implementar uma arquitetura sem servidor com o AWS Lambda</a:t>
            </a:r>
          </a:p>
          <a:p>
            <a:pPr lvl="1" rtl="0"/>
            <a:r>
              <a:rPr lang="pt-BR" dirty="0"/>
              <a:t>Descrever uma arquitetura comum para o </a:t>
            </a:r>
            <a:r>
              <a:rPr lang="pt-BR" dirty="0" err="1"/>
              <a:t>Amazon</a:t>
            </a:r>
            <a:r>
              <a:rPr lang="pt-BR" dirty="0"/>
              <a:t> API Gateway</a:t>
            </a:r>
          </a:p>
          <a:p>
            <a:pPr lvl="1" rtl="0"/>
            <a:r>
              <a:rPr lang="pt-BR" dirty="0"/>
              <a:t>Descrever os tipos de fluxos de trabalho compatíveis com o </a:t>
            </a:r>
            <a:r>
              <a:rPr lang="pt-BR" dirty="0" smtClean="0"/>
              <a:t/>
            </a:r>
            <a:br>
              <a:rPr lang="pt-BR" dirty="0" smtClean="0"/>
            </a:br>
            <a:r>
              <a:rPr lang="pt-BR" dirty="0" smtClean="0"/>
              <a:t>AWS </a:t>
            </a:r>
            <a:r>
              <a:rPr lang="pt-BR" dirty="0" err="1"/>
              <a:t>Step</a:t>
            </a:r>
            <a:r>
              <a:rPr lang="pt-BR" dirty="0"/>
              <a:t> </a:t>
            </a:r>
            <a:r>
              <a:rPr lang="pt-BR" dirty="0" err="1"/>
              <a:t>Functions</a:t>
            </a:r>
            <a:endParaRPr lang="pt-BR"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13: Criar microsserviços e arquiteturas sem servidor</a:t>
            </a:r>
          </a:p>
        </p:txBody>
      </p:sp>
      <p:sp>
        <p:nvSpPr>
          <p:cNvPr id="2" name="Title 1"/>
          <p:cNvSpPr>
            <a:spLocks noGrp="1"/>
          </p:cNvSpPr>
          <p:nvPr>
            <p:ph type="title"/>
          </p:nvPr>
        </p:nvSpPr>
        <p:spPr/>
        <p:txBody>
          <a:bodyPr rtlCol="0">
            <a:noAutofit/>
          </a:bodyPr>
          <a:lstStyle/>
          <a:p>
            <a:pPr rtl="0"/>
            <a:r>
              <a:rPr lang="pt-BR" sz="4000"/>
              <a:t>Seção 4: Introdução a arquiteturas sem servidor</a:t>
            </a:r>
          </a:p>
        </p:txBody>
      </p:sp>
    </p:spTree>
    <p:custDataLst>
      <p:tags r:id="rId1"/>
    </p:custDataLst>
    <p:extLst>
      <p:ext uri="{BB962C8B-B14F-4D97-AF65-F5344CB8AC3E}">
        <p14:creationId xmlns:p14="http://schemas.microsoft.com/office/powerpoint/2010/main" val="441109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rtlCol="0"/>
          <a:lstStyle/>
          <a:p>
            <a:pPr rtl="0"/>
            <a:r>
              <a:rPr lang="pt-BR"/>
              <a:t>O que significa sem servidor?</a:t>
            </a:r>
          </a:p>
        </p:txBody>
      </p:sp>
      <p:sp>
        <p:nvSpPr>
          <p:cNvPr id="25" name="TextBox 24">
            <a:extLst>
              <a:ext uri="{FF2B5EF4-FFF2-40B4-BE49-F238E27FC236}">
                <a16:creationId xmlns:a16="http://schemas.microsoft.com/office/drawing/2014/main" id="{B01A9834-CF81-4CFE-A618-C177EBD04AA6}"/>
              </a:ext>
            </a:extLst>
          </p:cNvPr>
          <p:cNvSpPr txBox="1"/>
          <p:nvPr/>
        </p:nvSpPr>
        <p:spPr>
          <a:xfrm>
            <a:off x="1304194" y="3304923"/>
            <a:ext cx="9499794" cy="892552"/>
          </a:xfrm>
          <a:prstGeom prst="rect">
            <a:avLst/>
          </a:prstGeom>
          <a:noFill/>
          <a:ln>
            <a:noFill/>
          </a:ln>
        </p:spPr>
        <p:txBody>
          <a:bodyPr wrap="square" rtlCol="0">
            <a:spAutoFit/>
          </a:bodyPr>
          <a:lstStyle/>
          <a:p>
            <a:pPr algn="ctr" rtl="0"/>
            <a:r>
              <a:rPr lang="pt-BR" sz="2600" dirty="0">
                <a:solidFill>
                  <a:schemeClr val="tx1">
                    <a:lumMod val="75000"/>
                    <a:lumOff val="25000"/>
                  </a:schemeClr>
                </a:solidFill>
                <a:ea typeface="Amazon Ember" panose="020B0603020204020204" pitchFamily="34" charset="0"/>
                <a:cs typeface="Amazon Ember" panose="020B0603020204020204" pitchFamily="34" charset="0"/>
              </a:rPr>
              <a:t>Uma maneira </a:t>
            </a:r>
            <a:r>
              <a:rPr lang="pt-BR" sz="2600" dirty="0">
                <a:ea typeface="Amazon Ember" panose="020B0603020204020204" pitchFamily="34" charset="0"/>
                <a:cs typeface="Amazon Ember" panose="020B0603020204020204" pitchFamily="34" charset="0"/>
              </a:rPr>
              <a:t>de </a:t>
            </a:r>
            <a:r>
              <a:rPr lang="pt-BR"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criar e executar aplicações e serviços sem </a:t>
            </a:r>
            <a:r>
              <a:rPr lang="pt-BR" sz="26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
            <a:br>
              <a:rPr lang="pt-BR" sz="26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pt-BR" sz="26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 </a:t>
            </a:r>
            <a:r>
              <a:rPr lang="pt-BR"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preocupar com servidores</a:t>
            </a:r>
          </a:p>
        </p:txBody>
      </p:sp>
    </p:spTree>
    <p:custDataLst>
      <p:tags r:id="rId1"/>
    </p:custDataLst>
    <p:extLst>
      <p:ext uri="{BB962C8B-B14F-4D97-AF65-F5344CB8AC3E}">
        <p14:creationId xmlns:p14="http://schemas.microsoft.com/office/powerpoint/2010/main" val="1685452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rtlCol="0"/>
          <a:lstStyle/>
          <a:p>
            <a:pPr rtl="0"/>
            <a:r>
              <a:rPr lang="pt-BR"/>
              <a:t>Princípios de arquiteturas sem servidor</a:t>
            </a:r>
          </a:p>
        </p:txBody>
      </p:sp>
      <p:grpSp>
        <p:nvGrpSpPr>
          <p:cNvPr id="16" name="Group 15" descr="Tenets of serverless architecture described in notes.">
            <a:extLst>
              <a:ext uri="{FF2B5EF4-FFF2-40B4-BE49-F238E27FC236}">
                <a16:creationId xmlns:a16="http://schemas.microsoft.com/office/drawing/2014/main" id="{9B9CE166-066A-4D9C-B0D4-D1153FD4ED48}"/>
              </a:ext>
              <a:ext uri="{C183D7F6-B498-43B3-948B-1728B52AA6E4}">
                <adec:decorative xmlns="" xmlns:adec="http://schemas.microsoft.com/office/drawing/2017/decorative" val="0"/>
              </a:ext>
            </a:extLst>
          </p:cNvPr>
          <p:cNvGrpSpPr/>
          <p:nvPr/>
        </p:nvGrpSpPr>
        <p:grpSpPr>
          <a:xfrm>
            <a:off x="780279" y="1574271"/>
            <a:ext cx="10631447" cy="4381597"/>
            <a:chOff x="2072640" y="2026180"/>
            <a:chExt cx="10485120" cy="4321290"/>
          </a:xfrm>
        </p:grpSpPr>
        <p:grpSp>
          <p:nvGrpSpPr>
            <p:cNvPr id="4" name="Group 3">
              <a:extLst>
                <a:ext uri="{FF2B5EF4-FFF2-40B4-BE49-F238E27FC236}">
                  <a16:creationId xmlns:a16="http://schemas.microsoft.com/office/drawing/2014/main" id="{2C59833F-EDCA-514C-8B13-A5DD16AA1000}"/>
                </a:ext>
              </a:extLst>
            </p:cNvPr>
            <p:cNvGrpSpPr>
              <a:grpSpLocks noChangeAspect="1"/>
            </p:cNvGrpSpPr>
            <p:nvPr/>
          </p:nvGrpSpPr>
          <p:grpSpPr>
            <a:xfrm>
              <a:off x="4258320" y="2409060"/>
              <a:ext cx="871200" cy="731192"/>
              <a:chOff x="1005162" y="2155695"/>
              <a:chExt cx="1260803" cy="1058185"/>
            </a:xfrm>
          </p:grpSpPr>
          <p:sp>
            <p:nvSpPr>
              <p:cNvPr id="5" name="Rounded Rectangle 4">
                <a:extLst>
                  <a:ext uri="{FF2B5EF4-FFF2-40B4-BE49-F238E27FC236}">
                    <a16:creationId xmlns:a16="http://schemas.microsoft.com/office/drawing/2014/main" id="{B0CDB9F0-99EE-3441-A81C-53C6DDDE983D}"/>
                  </a:ext>
                </a:extLst>
              </p:cNvPr>
              <p:cNvSpPr/>
              <p:nvPr/>
            </p:nvSpPr>
            <p:spPr>
              <a:xfrm>
                <a:off x="1005162" y="2155695"/>
                <a:ext cx="1056849" cy="869848"/>
              </a:xfrm>
              <a:prstGeom prst="roundRect">
                <a:avLst>
                  <a:gd name="adj" fmla="val 8687"/>
                </a:avLst>
              </a:prstGeom>
              <a:noFill/>
              <a:ln w="34925">
                <a:solidFill>
                  <a:srgbClr val="D26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4" rtl="0"/>
                <a:endParaRPr lang="en-CA" sz="2333" dirty="0">
                  <a:solidFill>
                    <a:srgbClr val="FFFFFF"/>
                  </a:solidFill>
                  <a:latin typeface="Amazon Ember"/>
                  <a:ea typeface="Amazon Ember" panose="020B0603020204020204" pitchFamily="34" charset="0"/>
                  <a:cs typeface="Amazon Ember" panose="020B0603020204020204" pitchFamily="34" charset="0"/>
                </a:endParaRPr>
              </a:p>
            </p:txBody>
          </p:sp>
          <p:cxnSp>
            <p:nvCxnSpPr>
              <p:cNvPr id="6" name="Straight Connector 5">
                <a:extLst>
                  <a:ext uri="{FF2B5EF4-FFF2-40B4-BE49-F238E27FC236}">
                    <a16:creationId xmlns:a16="http://schemas.microsoft.com/office/drawing/2014/main" id="{8F8E11DB-080E-3A49-A862-0739BB232A56}"/>
                  </a:ext>
                </a:extLst>
              </p:cNvPr>
              <p:cNvCxnSpPr>
                <a:stCxn id="9" idx="3"/>
                <a:endCxn id="9" idx="3"/>
              </p:cNvCxnSpPr>
              <p:nvPr/>
            </p:nvCxnSpPr>
            <p:spPr>
              <a:xfrm>
                <a:off x="1838543" y="3140546"/>
                <a:ext cx="0" cy="0"/>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67E1B427-871E-6B4F-A92F-2B6760DEC5E5}"/>
                  </a:ext>
                </a:extLst>
              </p:cNvPr>
              <p:cNvGrpSpPr/>
              <p:nvPr/>
            </p:nvGrpSpPr>
            <p:grpSpPr>
              <a:xfrm>
                <a:off x="1765210" y="2713125"/>
                <a:ext cx="500755" cy="500755"/>
                <a:chOff x="1820290" y="4580173"/>
                <a:chExt cx="365760" cy="365760"/>
              </a:xfrm>
              <a:solidFill>
                <a:srgbClr val="282828"/>
              </a:solidFill>
            </p:grpSpPr>
            <p:sp>
              <p:nvSpPr>
                <p:cNvPr id="9" name="Oval 8">
                  <a:extLst>
                    <a:ext uri="{FF2B5EF4-FFF2-40B4-BE49-F238E27FC236}">
                      <a16:creationId xmlns:a16="http://schemas.microsoft.com/office/drawing/2014/main" id="{D4C37E1E-4D26-4145-92DE-4EFE49EE570B}"/>
                    </a:ext>
                  </a:extLst>
                </p:cNvPr>
                <p:cNvSpPr/>
                <p:nvPr/>
              </p:nvSpPr>
              <p:spPr>
                <a:xfrm>
                  <a:off x="1820290" y="4580173"/>
                  <a:ext cx="365760" cy="365760"/>
                </a:xfrm>
                <a:prstGeom prst="ellipse">
                  <a:avLst/>
                </a:prstGeom>
                <a:grpFill/>
                <a:ln w="34925">
                  <a:solidFill>
                    <a:srgbClr val="D26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4" rtl="0"/>
                  <a:endParaRPr lang="en-CA" sz="2333" dirty="0">
                    <a:solidFill>
                      <a:srgbClr val="FFFFFF"/>
                    </a:solidFill>
                    <a:latin typeface="Amazon Ember"/>
                    <a:ea typeface="Amazon Ember" panose="020B0603020204020204" pitchFamily="34" charset="0"/>
                    <a:cs typeface="Amazon Ember" panose="020B0603020204020204" pitchFamily="34" charset="0"/>
                  </a:endParaRPr>
                </a:p>
              </p:txBody>
            </p:sp>
            <p:cxnSp>
              <p:nvCxnSpPr>
                <p:cNvPr id="10" name="Straight Connector 9">
                  <a:extLst>
                    <a:ext uri="{FF2B5EF4-FFF2-40B4-BE49-F238E27FC236}">
                      <a16:creationId xmlns:a16="http://schemas.microsoft.com/office/drawing/2014/main" id="{6E5A7BC5-F1F3-F74E-BD4A-33E64CE1845B}"/>
                    </a:ext>
                  </a:extLst>
                </p:cNvPr>
                <p:cNvCxnSpPr>
                  <a:stCxn id="9" idx="3"/>
                  <a:endCxn id="9" idx="7"/>
                </p:cNvCxnSpPr>
                <p:nvPr/>
              </p:nvCxnSpPr>
              <p:spPr>
                <a:xfrm flipV="1">
                  <a:off x="1873854" y="4633737"/>
                  <a:ext cx="258632" cy="258632"/>
                </a:xfrm>
                <a:prstGeom prst="line">
                  <a:avLst/>
                </a:prstGeom>
                <a:grpFill/>
                <a:ln w="34925">
                  <a:solidFill>
                    <a:srgbClr val="D26F00"/>
                  </a:solidFill>
                </a:ln>
                <a:effectLst/>
              </p:spPr>
              <p:style>
                <a:lnRef idx="2">
                  <a:schemeClr val="accent1"/>
                </a:lnRef>
                <a:fillRef idx="0">
                  <a:schemeClr val="accent1"/>
                </a:fillRef>
                <a:effectRef idx="1">
                  <a:schemeClr val="accent1"/>
                </a:effectRef>
                <a:fontRef idx="minor">
                  <a:schemeClr val="tx1"/>
                </a:fontRef>
              </p:style>
            </p:cxnSp>
          </p:grpSp>
          <p:pic>
            <p:nvPicPr>
              <p:cNvPr id="8" name="Picture 7">
                <a:extLst>
                  <a:ext uri="{FF2B5EF4-FFF2-40B4-BE49-F238E27FC236}">
                    <a16:creationId xmlns:a16="http://schemas.microsoft.com/office/drawing/2014/main" id="{212B5ED3-D2AA-6141-AFE4-148A13B4FF82}"/>
                  </a:ext>
                  <a:ext uri="{C183D7F6-B498-43B3-948B-1728B52AA6E4}">
                    <adec:decorative xmlns="" xmlns:adec="http://schemas.microsoft.com/office/drawing/2017/decorative" val="1"/>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234522" y="2295460"/>
                <a:ext cx="590315" cy="590315"/>
              </a:xfrm>
              <a:prstGeom prst="rect">
                <a:avLst/>
              </a:prstGeom>
            </p:spPr>
          </p:pic>
        </p:grpSp>
        <p:pic>
          <p:nvPicPr>
            <p:cNvPr id="11" name="Picture 10">
              <a:extLst>
                <a:ext uri="{FF2B5EF4-FFF2-40B4-BE49-F238E27FC236}">
                  <a16:creationId xmlns:a16="http://schemas.microsoft.com/office/drawing/2014/main" id="{CA9562B9-9001-3E44-849D-DACD6F942235}"/>
                </a:ext>
                <a:ext uri="{C183D7F6-B498-43B3-948B-1728B52AA6E4}">
                  <adec:decorative xmlns="" xmlns:adec="http://schemas.microsoft.com/office/drawing/2017/decorative" val="1"/>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360283" y="5195076"/>
              <a:ext cx="1152394" cy="1152394"/>
            </a:xfrm>
            <a:prstGeom prst="rect">
              <a:avLst/>
            </a:prstGeom>
          </p:spPr>
        </p:pic>
        <p:pic>
          <p:nvPicPr>
            <p:cNvPr id="12" name="Picture 11">
              <a:extLst>
                <a:ext uri="{FF2B5EF4-FFF2-40B4-BE49-F238E27FC236}">
                  <a16:creationId xmlns:a16="http://schemas.microsoft.com/office/drawing/2014/main" id="{1B2CFE86-9DCD-AF4D-B65D-E0FEE3282D21}"/>
                </a:ext>
                <a:ext uri="{C183D7F6-B498-43B3-948B-1728B52AA6E4}">
                  <adec:decorative xmlns="" xmlns:adec="http://schemas.microsoft.com/office/drawing/2017/decorative" val="1"/>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515860" y="2285009"/>
              <a:ext cx="841241" cy="979294"/>
            </a:xfrm>
            <a:prstGeom prst="rect">
              <a:avLst/>
            </a:prstGeom>
          </p:spPr>
        </p:pic>
        <p:pic>
          <p:nvPicPr>
            <p:cNvPr id="13" name="Picture 12">
              <a:extLst>
                <a:ext uri="{FF2B5EF4-FFF2-40B4-BE49-F238E27FC236}">
                  <a16:creationId xmlns:a16="http://schemas.microsoft.com/office/drawing/2014/main" id="{E55E776B-65D4-8B47-B8FA-9D3EDB65DECD}"/>
                </a:ext>
                <a:ext uri="{C183D7F6-B498-43B3-948B-1728B52AA6E4}">
                  <adec:decorative xmlns="" xmlns:adec="http://schemas.microsoft.com/office/drawing/2017/decorative" val="1"/>
                </a:ext>
              </a:extLst>
            </p:cNvPr>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382720" y="5324094"/>
              <a:ext cx="622400" cy="894358"/>
            </a:xfrm>
            <a:prstGeom prst="rect">
              <a:avLst/>
            </a:prstGeom>
          </p:spPr>
        </p:pic>
        <p:cxnSp>
          <p:nvCxnSpPr>
            <p:cNvPr id="14" name="Straight Connector 13">
              <a:extLst>
                <a:ext uri="{FF2B5EF4-FFF2-40B4-BE49-F238E27FC236}">
                  <a16:creationId xmlns:a16="http://schemas.microsoft.com/office/drawing/2014/main" id="{71F857B1-336F-A84D-B79E-D360CA1CC44F}"/>
                </a:ext>
              </a:extLst>
            </p:cNvPr>
            <p:cNvCxnSpPr>
              <a:cxnSpLocks/>
            </p:cNvCxnSpPr>
            <p:nvPr/>
          </p:nvCxnSpPr>
          <p:spPr>
            <a:xfrm>
              <a:off x="2072640" y="4183664"/>
              <a:ext cx="10485120" cy="0"/>
            </a:xfrm>
            <a:prstGeom prst="line">
              <a:avLst/>
            </a:prstGeom>
            <a:ln w="25400">
              <a:gradFill flip="none" rotWithShape="1">
                <a:gsLst>
                  <a:gs pos="0">
                    <a:schemeClr val="accent1"/>
                  </a:gs>
                  <a:gs pos="100000">
                    <a:schemeClr val="accent5"/>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D882A3E-7519-3F4F-86DD-C1269BD686A2}"/>
                </a:ext>
              </a:extLst>
            </p:cNvPr>
            <p:cNvSpPr/>
            <p:nvPr/>
          </p:nvSpPr>
          <p:spPr>
            <a:xfrm>
              <a:off x="2191455" y="3258218"/>
              <a:ext cx="5004929" cy="799197"/>
            </a:xfrm>
            <a:prstGeom prst="rect">
              <a:avLst/>
            </a:prstGeom>
          </p:spPr>
          <p:txBody>
            <a:bodyPr wrap="square" rtlCol="0">
              <a:spAutoFit/>
            </a:bodyPr>
            <a:lstStyle/>
            <a:p>
              <a:pPr algn="ctr" defTabSz="914284" rtl="0"/>
              <a:r>
                <a:rPr lang="pt-BR" sz="2333">
                  <a:solidFill>
                    <a:schemeClr val="accent1"/>
                  </a:solidFill>
                  <a:latin typeface="Amazon Ember"/>
                  <a:ea typeface="Amazon Ember" panose="020B0603020204020204" pitchFamily="34" charset="0"/>
                  <a:cs typeface="Amazon Ember" panose="020B0603020204020204" pitchFamily="34" charset="0"/>
                </a:rPr>
                <a:t>Sem provisionamento de infraestrutura, sem gerenciamento</a:t>
              </a:r>
            </a:p>
          </p:txBody>
        </p:sp>
        <p:cxnSp>
          <p:nvCxnSpPr>
            <p:cNvPr id="19" name="Straight Connector 18">
              <a:extLst>
                <a:ext uri="{FF2B5EF4-FFF2-40B4-BE49-F238E27FC236}">
                  <a16:creationId xmlns:a16="http://schemas.microsoft.com/office/drawing/2014/main" id="{9F2F1017-3B65-8741-9548-CE4EB7A426F7}"/>
                </a:ext>
              </a:extLst>
            </p:cNvPr>
            <p:cNvCxnSpPr>
              <a:cxnSpLocks/>
            </p:cNvCxnSpPr>
            <p:nvPr/>
          </p:nvCxnSpPr>
          <p:spPr>
            <a:xfrm>
              <a:off x="7315200" y="2026180"/>
              <a:ext cx="0" cy="4314969"/>
            </a:xfrm>
            <a:prstGeom prst="line">
              <a:avLst/>
            </a:prstGeom>
            <a:ln w="25400">
              <a:gradFill flip="none" rotWithShape="1">
                <a:gsLst>
                  <a:gs pos="0">
                    <a:schemeClr val="accent1"/>
                  </a:gs>
                  <a:gs pos="100000">
                    <a:schemeClr val="accent5"/>
                  </a:gs>
                </a:gsLst>
                <a:lin ang="27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F2CB629-248F-4C3C-82EA-AAC4848D0984}"/>
                </a:ext>
              </a:extLst>
            </p:cNvPr>
            <p:cNvSpPr/>
            <p:nvPr/>
          </p:nvSpPr>
          <p:spPr>
            <a:xfrm>
              <a:off x="7315201" y="3258218"/>
              <a:ext cx="5242559" cy="445130"/>
            </a:xfrm>
            <a:prstGeom prst="rect">
              <a:avLst/>
            </a:prstGeom>
          </p:spPr>
          <p:txBody>
            <a:bodyPr wrap="square" rtlCol="0">
              <a:spAutoFit/>
            </a:bodyPr>
            <a:lstStyle/>
            <a:p>
              <a:pPr algn="ctr" defTabSz="914284" rtl="0"/>
              <a:r>
                <a:rPr lang="pt-BR" sz="2333">
                  <a:solidFill>
                    <a:schemeClr val="accent1"/>
                  </a:solidFill>
                  <a:latin typeface="Amazon Ember"/>
                  <a:ea typeface="Amazon Ember" panose="020B0603020204020204" pitchFamily="34" charset="0"/>
                  <a:cs typeface="Amazon Ember" panose="020B0603020204020204" pitchFamily="34" charset="0"/>
                </a:rPr>
                <a:t>Escalabilidade automática</a:t>
              </a:r>
            </a:p>
          </p:txBody>
        </p:sp>
        <p:sp>
          <p:nvSpPr>
            <p:cNvPr id="23" name="Rectangle 22">
              <a:extLst>
                <a:ext uri="{FF2B5EF4-FFF2-40B4-BE49-F238E27FC236}">
                  <a16:creationId xmlns:a16="http://schemas.microsoft.com/office/drawing/2014/main" id="{E9FABBA0-E2EF-488D-9E9E-C10736B9298F}"/>
                </a:ext>
              </a:extLst>
            </p:cNvPr>
            <p:cNvSpPr/>
            <p:nvPr/>
          </p:nvSpPr>
          <p:spPr>
            <a:xfrm>
              <a:off x="2072640" y="4576565"/>
              <a:ext cx="5242559" cy="445130"/>
            </a:xfrm>
            <a:prstGeom prst="rect">
              <a:avLst/>
            </a:prstGeom>
          </p:spPr>
          <p:txBody>
            <a:bodyPr wrap="square" rtlCol="0">
              <a:spAutoFit/>
            </a:bodyPr>
            <a:lstStyle/>
            <a:p>
              <a:pPr algn="ctr" defTabSz="914284" rtl="0"/>
              <a:r>
                <a:rPr lang="pt-BR" sz="2333">
                  <a:solidFill>
                    <a:schemeClr val="accent1"/>
                  </a:solidFill>
                  <a:latin typeface="Amazon Ember"/>
                  <a:ea typeface="Amazon Ember" panose="020B0603020204020204" pitchFamily="34" charset="0"/>
                  <a:cs typeface="Amazon Ember" panose="020B0603020204020204" pitchFamily="34" charset="0"/>
                </a:rPr>
                <a:t>Pagamento pelo valor</a:t>
              </a:r>
            </a:p>
          </p:txBody>
        </p:sp>
        <p:sp>
          <p:nvSpPr>
            <p:cNvPr id="24" name="Rectangle 23">
              <a:extLst>
                <a:ext uri="{FF2B5EF4-FFF2-40B4-BE49-F238E27FC236}">
                  <a16:creationId xmlns:a16="http://schemas.microsoft.com/office/drawing/2014/main" id="{4348A47F-5BFF-4668-8737-BCA75A5B6C94}"/>
                </a:ext>
              </a:extLst>
            </p:cNvPr>
            <p:cNvSpPr/>
            <p:nvPr/>
          </p:nvSpPr>
          <p:spPr>
            <a:xfrm>
              <a:off x="7315201" y="4576565"/>
              <a:ext cx="5242559" cy="445130"/>
            </a:xfrm>
            <a:prstGeom prst="rect">
              <a:avLst/>
            </a:prstGeom>
          </p:spPr>
          <p:txBody>
            <a:bodyPr wrap="square" rtlCol="0">
              <a:spAutoFit/>
            </a:bodyPr>
            <a:lstStyle/>
            <a:p>
              <a:pPr algn="ctr" defTabSz="914284" rtl="0"/>
              <a:r>
                <a:rPr lang="pt-BR" sz="2333">
                  <a:solidFill>
                    <a:schemeClr val="accent1"/>
                  </a:solidFill>
                  <a:latin typeface="Amazon Ember"/>
                  <a:ea typeface="Amazon Ember" panose="020B0603020204020204" pitchFamily="34" charset="0"/>
                  <a:cs typeface="Amazon Ember" panose="020B0603020204020204" pitchFamily="34" charset="0"/>
                </a:rPr>
                <a:t>Altamente disponível e protegido</a:t>
              </a:r>
            </a:p>
          </p:txBody>
        </p:sp>
      </p:grpSp>
    </p:spTree>
    <p:custDataLst>
      <p:tags r:id="rId1"/>
    </p:custDataLst>
    <p:extLst>
      <p:ext uri="{BB962C8B-B14F-4D97-AF65-F5344CB8AC3E}">
        <p14:creationId xmlns:p14="http://schemas.microsoft.com/office/powerpoint/2010/main" val="4050257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D798-7132-7344-8A1C-0B5D77B30361}"/>
              </a:ext>
            </a:extLst>
          </p:cNvPr>
          <p:cNvSpPr>
            <a:spLocks noGrp="1"/>
          </p:cNvSpPr>
          <p:nvPr>
            <p:ph type="title"/>
          </p:nvPr>
        </p:nvSpPr>
        <p:spPr/>
        <p:txBody>
          <a:bodyPr rtlCol="0"/>
          <a:lstStyle/>
          <a:p>
            <a:pPr rtl="0"/>
            <a:r>
              <a:rPr lang="pt-BR"/>
              <a:t>Benefícios de ser sem servidor</a:t>
            </a:r>
          </a:p>
        </p:txBody>
      </p:sp>
      <p:grpSp>
        <p:nvGrpSpPr>
          <p:cNvPr id="12" name="Group 11" descr="Benefits of serverless described in notes.">
            <a:extLst>
              <a:ext uri="{FF2B5EF4-FFF2-40B4-BE49-F238E27FC236}">
                <a16:creationId xmlns:a16="http://schemas.microsoft.com/office/drawing/2014/main" id="{92187037-6E51-4C60-9B40-2EC8F8D3B9FF}"/>
              </a:ext>
            </a:extLst>
          </p:cNvPr>
          <p:cNvGrpSpPr/>
          <p:nvPr/>
        </p:nvGrpSpPr>
        <p:grpSpPr>
          <a:xfrm>
            <a:off x="608021" y="2295463"/>
            <a:ext cx="11084814" cy="3274723"/>
            <a:chOff x="765515" y="2295463"/>
            <a:chExt cx="11084814" cy="3274723"/>
          </a:xfrm>
        </p:grpSpPr>
        <p:grpSp>
          <p:nvGrpSpPr>
            <p:cNvPr id="10" name="Group 9">
              <a:extLst>
                <a:ext uri="{FF2B5EF4-FFF2-40B4-BE49-F238E27FC236}">
                  <a16:creationId xmlns:a16="http://schemas.microsoft.com/office/drawing/2014/main" id="{68915EB2-A1C4-4765-853D-928DC68E171E}"/>
                </a:ext>
              </a:extLst>
            </p:cNvPr>
            <p:cNvGrpSpPr/>
            <p:nvPr/>
          </p:nvGrpSpPr>
          <p:grpSpPr>
            <a:xfrm>
              <a:off x="765515" y="2421630"/>
              <a:ext cx="3236045" cy="3148556"/>
              <a:chOff x="4643204" y="2421630"/>
              <a:chExt cx="3236045" cy="3148556"/>
            </a:xfrm>
          </p:grpSpPr>
          <p:grpSp>
            <p:nvGrpSpPr>
              <p:cNvPr id="6" name="Group 5">
                <a:extLst>
                  <a:ext uri="{FF2B5EF4-FFF2-40B4-BE49-F238E27FC236}">
                    <a16:creationId xmlns:a16="http://schemas.microsoft.com/office/drawing/2014/main" id="{EFE9D45A-241F-774D-B62D-2179F54FBBD7}"/>
                  </a:ext>
                </a:extLst>
              </p:cNvPr>
              <p:cNvGrpSpPr/>
              <p:nvPr/>
            </p:nvGrpSpPr>
            <p:grpSpPr>
              <a:xfrm>
                <a:off x="5417449" y="2421630"/>
                <a:ext cx="1687554" cy="2209985"/>
                <a:chOff x="5081130" y="2038193"/>
                <a:chExt cx="2376502" cy="3112216"/>
              </a:xfrm>
            </p:grpSpPr>
            <p:pic>
              <p:nvPicPr>
                <p:cNvPr id="21" name="Picture 20">
                  <a:extLst>
                    <a:ext uri="{C183D7F6-B498-43B3-948B-1728B52AA6E4}">
                      <adec:decorative xmlns=""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788" y="2038193"/>
                  <a:ext cx="1981844" cy="1981844"/>
                </a:xfrm>
                <a:prstGeom prst="rect">
                  <a:avLst/>
                </a:prstGeom>
              </p:spPr>
            </p:pic>
            <p:grpSp>
              <p:nvGrpSpPr>
                <p:cNvPr id="17" name="Group 16"/>
                <p:cNvGrpSpPr/>
                <p:nvPr/>
              </p:nvGrpSpPr>
              <p:grpSpPr>
                <a:xfrm>
                  <a:off x="5081130" y="3011967"/>
                  <a:ext cx="2148674" cy="2138442"/>
                  <a:chOff x="5351896" y="3499038"/>
                  <a:chExt cx="1903126" cy="1894063"/>
                </a:xfrm>
              </p:grpSpPr>
              <p:sp>
                <p:nvSpPr>
                  <p:cNvPr id="15" name="Oval 14"/>
                  <p:cNvSpPr/>
                  <p:nvPr/>
                </p:nvSpPr>
                <p:spPr>
                  <a:xfrm>
                    <a:off x="5431821" y="4184259"/>
                    <a:ext cx="385666" cy="12966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rtl="0"/>
                    <a:endParaRPr lang="en-US" dirty="0"/>
                  </a:p>
                </p:txBody>
              </p:sp>
              <p:sp>
                <p:nvSpPr>
                  <p:cNvPr id="14" name="Oval 13"/>
                  <p:cNvSpPr/>
                  <p:nvPr/>
                </p:nvSpPr>
                <p:spPr>
                  <a:xfrm>
                    <a:off x="5636515" y="4445773"/>
                    <a:ext cx="594522" cy="19988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rtl="0"/>
                    <a:endParaRPr lang="en-US" dirty="0"/>
                  </a:p>
                </p:txBody>
              </p:sp>
              <p:sp>
                <p:nvSpPr>
                  <p:cNvPr id="13" name="Oval 12"/>
                  <p:cNvSpPr/>
                  <p:nvPr/>
                </p:nvSpPr>
                <p:spPr>
                  <a:xfrm>
                    <a:off x="6395727" y="4590387"/>
                    <a:ext cx="744926" cy="25045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rtl="0"/>
                    <a:endParaRPr lang="en-US" dirty="0"/>
                  </a:p>
                </p:txBody>
              </p:sp>
              <p:pic>
                <p:nvPicPr>
                  <p:cNvPr id="8" name="Picture 7">
                    <a:extLst>
                      <a:ext uri="{C183D7F6-B498-43B3-948B-1728B52AA6E4}">
                        <adec:decorative xmlns=""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351896" y="3499038"/>
                    <a:ext cx="1903126" cy="1894063"/>
                  </a:xfrm>
                  <a:prstGeom prst="rect">
                    <a:avLst/>
                  </a:prstGeom>
                </p:spPr>
              </p:pic>
            </p:grpSp>
          </p:grpSp>
          <p:sp>
            <p:nvSpPr>
              <p:cNvPr id="16" name="TextBox 15">
                <a:extLst>
                  <a:ext uri="{FF2B5EF4-FFF2-40B4-BE49-F238E27FC236}">
                    <a16:creationId xmlns:a16="http://schemas.microsoft.com/office/drawing/2014/main" id="{4D2D75DA-8534-DF43-9645-8A50C4926782}"/>
                  </a:ext>
                </a:extLst>
              </p:cNvPr>
              <p:cNvSpPr txBox="1"/>
              <p:nvPr/>
            </p:nvSpPr>
            <p:spPr>
              <a:xfrm>
                <a:off x="4643204" y="4739189"/>
                <a:ext cx="3236045" cy="830997"/>
              </a:xfrm>
              <a:prstGeom prst="rect">
                <a:avLst/>
              </a:prstGeom>
              <a:noFill/>
            </p:spPr>
            <p:txBody>
              <a:bodyPr wrap="square" rtlCol="0">
                <a:spAutoFit/>
              </a:bodyPr>
              <a:lstStyle/>
              <a:p>
                <a:pPr algn="ct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Custo total de propriedade</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menor</a:t>
                </a:r>
                <a:endPar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 name="Group 8">
              <a:extLst>
                <a:ext uri="{FF2B5EF4-FFF2-40B4-BE49-F238E27FC236}">
                  <a16:creationId xmlns:a16="http://schemas.microsoft.com/office/drawing/2014/main" id="{9A3D4160-6BE5-45BC-B328-30BE85310A8B}"/>
                </a:ext>
              </a:extLst>
            </p:cNvPr>
            <p:cNvGrpSpPr/>
            <p:nvPr/>
          </p:nvGrpSpPr>
          <p:grpSpPr>
            <a:xfrm>
              <a:off x="4423966" y="2295463"/>
              <a:ext cx="3735458" cy="3274723"/>
              <a:chOff x="554008" y="2295463"/>
              <a:chExt cx="3735458" cy="3274723"/>
            </a:xfrm>
          </p:grpSpPr>
          <p:sp>
            <p:nvSpPr>
              <p:cNvPr id="5" name="TextBox 4">
                <a:extLst>
                  <a:ext uri="{FF2B5EF4-FFF2-40B4-BE49-F238E27FC236}">
                    <a16:creationId xmlns:a16="http://schemas.microsoft.com/office/drawing/2014/main" id="{4D2D75DA-8534-DF43-9645-8A50C4926782}"/>
                  </a:ext>
                </a:extLst>
              </p:cNvPr>
              <p:cNvSpPr txBox="1"/>
              <p:nvPr/>
            </p:nvSpPr>
            <p:spPr>
              <a:xfrm>
                <a:off x="554008" y="4739189"/>
                <a:ext cx="3735458" cy="830997"/>
              </a:xfrm>
              <a:prstGeom prst="rect">
                <a:avLst/>
              </a:prstGeom>
              <a:noFill/>
            </p:spPr>
            <p:txBody>
              <a:bodyPr wrap="square" rtlCol="0">
                <a:spAutoFit/>
              </a:bodyPr>
              <a:lstStyle/>
              <a:p>
                <a:pPr algn="ct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Concentre-se na sua aplicação</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 não na configuração</a:t>
                </a:r>
                <a:endParaRPr lang="en-US" sz="24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 name="Picture 2">
                <a:extLst>
                  <a:ext uri="{C183D7F6-B498-43B3-948B-1728B52AA6E4}">
                    <adec:decorative xmlns=""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143" y="2295463"/>
                <a:ext cx="1874789" cy="1874789"/>
              </a:xfrm>
              <a:prstGeom prst="rect">
                <a:avLst/>
              </a:prstGeom>
            </p:spPr>
          </p:pic>
        </p:grpSp>
        <p:grpSp>
          <p:nvGrpSpPr>
            <p:cNvPr id="11" name="Group 10">
              <a:extLst>
                <a:ext uri="{FF2B5EF4-FFF2-40B4-BE49-F238E27FC236}">
                  <a16:creationId xmlns:a16="http://schemas.microsoft.com/office/drawing/2014/main" id="{76DA3680-137E-422C-AA90-AEECEED73607}"/>
                </a:ext>
              </a:extLst>
            </p:cNvPr>
            <p:cNvGrpSpPr/>
            <p:nvPr/>
          </p:nvGrpSpPr>
          <p:grpSpPr>
            <a:xfrm>
              <a:off x="8614284" y="2367653"/>
              <a:ext cx="3236045" cy="3202533"/>
              <a:chOff x="8614284" y="2367653"/>
              <a:chExt cx="3236045" cy="3202533"/>
            </a:xfrm>
          </p:grpSpPr>
          <p:pic>
            <p:nvPicPr>
              <p:cNvPr id="18" name="Picture 17">
                <a:extLst>
                  <a:ext uri="{FF2B5EF4-FFF2-40B4-BE49-F238E27FC236}">
                    <a16:creationId xmlns:a16="http://schemas.microsoft.com/office/drawing/2014/main" id="{53C325CA-936B-744B-9ADE-1BA5B3FC1BB7}"/>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9295635" y="2367653"/>
                <a:ext cx="1655633" cy="1655633"/>
              </a:xfrm>
              <a:prstGeom prst="rect">
                <a:avLst/>
              </a:prstGeom>
            </p:spPr>
          </p:pic>
          <p:sp>
            <p:nvSpPr>
              <p:cNvPr id="19" name="TextBox 18">
                <a:extLst>
                  <a:ext uri="{FF2B5EF4-FFF2-40B4-BE49-F238E27FC236}">
                    <a16:creationId xmlns:a16="http://schemas.microsoft.com/office/drawing/2014/main" id="{4D2D75DA-8534-DF43-9645-8A50C4926782}"/>
                  </a:ext>
                </a:extLst>
              </p:cNvPr>
              <p:cNvSpPr txBox="1"/>
              <p:nvPr/>
            </p:nvSpPr>
            <p:spPr>
              <a:xfrm>
                <a:off x="8614284" y="4739189"/>
                <a:ext cx="3236045" cy="830997"/>
              </a:xfrm>
              <a:prstGeom prst="rect">
                <a:avLst/>
              </a:prstGeom>
              <a:noFill/>
            </p:spPr>
            <p:txBody>
              <a:bodyPr wrap="square" rtlCol="0">
                <a:spAutoFit/>
              </a:bodyPr>
              <a:lstStyle/>
              <a:p>
                <a:pPr algn="ct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Criar</a:t>
                </a:r>
                <a:r>
                  <a:rPr lang="pt-BR" sz="240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aplicações de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microsserviços</a:t>
                </a:r>
                <a:endParaRPr lang="en-US" sz="24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spTree>
    <p:custDataLst>
      <p:tags r:id="rId1"/>
    </p:custDataLst>
    <p:extLst>
      <p:ext uri="{BB962C8B-B14F-4D97-AF65-F5344CB8AC3E}">
        <p14:creationId xmlns:p14="http://schemas.microsoft.com/office/powerpoint/2010/main" val="3483038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90BFD-1446-4475-849E-4EA31EFF81F1}"/>
              </a:ext>
            </a:extLst>
          </p:cNvPr>
          <p:cNvSpPr>
            <a:spLocks noGrp="1"/>
          </p:cNvSpPr>
          <p:nvPr>
            <p:ph type="title"/>
          </p:nvPr>
        </p:nvSpPr>
        <p:spPr/>
        <p:txBody>
          <a:bodyPr rtlCol="0"/>
          <a:lstStyle/>
          <a:p>
            <a:pPr rtl="0"/>
            <a:r>
              <a:rPr lang="pt-BR"/>
              <a:t>Ofertas sem servidor da AWS</a:t>
            </a:r>
          </a:p>
        </p:txBody>
      </p:sp>
      <p:grpSp>
        <p:nvGrpSpPr>
          <p:cNvPr id="3" name="Group 2" descr="List of AWS serverless offerings described in notes.">
            <a:extLst>
              <a:ext uri="{FF2B5EF4-FFF2-40B4-BE49-F238E27FC236}">
                <a16:creationId xmlns:a16="http://schemas.microsoft.com/office/drawing/2014/main" id="{1923FA30-B2F6-4735-AD0D-949C9AFCFF48}"/>
              </a:ext>
            </a:extLst>
          </p:cNvPr>
          <p:cNvGrpSpPr/>
          <p:nvPr/>
        </p:nvGrpSpPr>
        <p:grpSpPr>
          <a:xfrm>
            <a:off x="1414933" y="1276681"/>
            <a:ext cx="9362134" cy="5021072"/>
            <a:chOff x="1414933" y="1276681"/>
            <a:chExt cx="9362134" cy="5021072"/>
          </a:xfrm>
        </p:grpSpPr>
        <p:grpSp>
          <p:nvGrpSpPr>
            <p:cNvPr id="55" name="Group 54" descr="AWS services described in notes.">
              <a:extLst>
                <a:ext uri="{FF2B5EF4-FFF2-40B4-BE49-F238E27FC236}">
                  <a16:creationId xmlns:a16="http://schemas.microsoft.com/office/drawing/2014/main" id="{D86B7983-EBF8-4D02-AB8D-5238CE66A6FD}"/>
                </a:ext>
              </a:extLst>
            </p:cNvPr>
            <p:cNvGrpSpPr/>
            <p:nvPr/>
          </p:nvGrpSpPr>
          <p:grpSpPr>
            <a:xfrm>
              <a:off x="1414933" y="1276681"/>
              <a:ext cx="2057400" cy="2377440"/>
              <a:chOff x="1414933" y="1448957"/>
              <a:chExt cx="2057400" cy="2377440"/>
            </a:xfrm>
          </p:grpSpPr>
          <p:sp>
            <p:nvSpPr>
              <p:cNvPr id="6" name="Rectangle 5">
                <a:extLst>
                  <a:ext uri="{FF2B5EF4-FFF2-40B4-BE49-F238E27FC236}">
                    <a16:creationId xmlns:a16="http://schemas.microsoft.com/office/drawing/2014/main" id="{F92A68EA-ABE5-4656-B5A9-A039F3F52C76}"/>
                  </a:ext>
                </a:extLst>
              </p:cNvPr>
              <p:cNvSpPr/>
              <p:nvPr/>
            </p:nvSpPr>
            <p:spPr>
              <a:xfrm>
                <a:off x="1414933" y="1448957"/>
                <a:ext cx="2057400" cy="2377440"/>
              </a:xfrm>
              <a:prstGeom prst="rect">
                <a:avLst/>
              </a:prstGeom>
              <a:no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Computação</a:t>
                </a:r>
              </a:p>
            </p:txBody>
          </p:sp>
          <p:pic>
            <p:nvPicPr>
              <p:cNvPr id="22" name="Graphic 21">
                <a:extLst>
                  <a:ext uri="{FF2B5EF4-FFF2-40B4-BE49-F238E27FC236}">
                    <a16:creationId xmlns:a16="http://schemas.microsoft.com/office/drawing/2014/main" id="{A36555E1-BA6D-4754-B3B1-C8B672042BB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215033" y="1828501"/>
                <a:ext cx="457200" cy="457200"/>
              </a:xfrm>
              <a:prstGeom prst="rect">
                <a:avLst/>
              </a:prstGeom>
            </p:spPr>
          </p:pic>
          <p:sp>
            <p:nvSpPr>
              <p:cNvPr id="36" name="TextBox 35">
                <a:extLst>
                  <a:ext uri="{FF2B5EF4-FFF2-40B4-BE49-F238E27FC236}">
                    <a16:creationId xmlns:a16="http://schemas.microsoft.com/office/drawing/2014/main" id="{9BB169AE-9479-40E5-9873-150A74EFB689}"/>
                  </a:ext>
                </a:extLst>
              </p:cNvPr>
              <p:cNvSpPr txBox="1"/>
              <p:nvPr/>
            </p:nvSpPr>
            <p:spPr>
              <a:xfrm>
                <a:off x="1550600" y="2279398"/>
                <a:ext cx="1877441"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AWS Lambda e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Lambda@Edge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1" name="Graphic 20">
                <a:extLst>
                  <a:ext uri="{FF2B5EF4-FFF2-40B4-BE49-F238E27FC236}">
                    <a16:creationId xmlns:a16="http://schemas.microsoft.com/office/drawing/2014/main" id="{F6528A53-FBC7-4FC0-BE2E-20E96661A479}"/>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215033" y="2985155"/>
                <a:ext cx="457200" cy="457200"/>
              </a:xfrm>
              <a:prstGeom prst="rect">
                <a:avLst/>
              </a:prstGeom>
            </p:spPr>
          </p:pic>
          <p:sp>
            <p:nvSpPr>
              <p:cNvPr id="37" name="TextBox 36">
                <a:extLst>
                  <a:ext uri="{FF2B5EF4-FFF2-40B4-BE49-F238E27FC236}">
                    <a16:creationId xmlns:a16="http://schemas.microsoft.com/office/drawing/2014/main" id="{4AD532C6-593B-4FE4-859C-E0E02A8C4A3F}"/>
                  </a:ext>
                </a:extLst>
              </p:cNvPr>
              <p:cNvSpPr txBox="1"/>
              <p:nvPr/>
            </p:nvSpPr>
            <p:spPr>
              <a:xfrm>
                <a:off x="1770211" y="3455318"/>
                <a:ext cx="1346844" cy="338554"/>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AWS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Fargate</a:t>
                </a:r>
                <a:endParaRPr lang="pt-BR"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69" name="Group 68">
              <a:extLst>
                <a:ext uri="{FF2B5EF4-FFF2-40B4-BE49-F238E27FC236}">
                  <a16:creationId xmlns:a16="http://schemas.microsoft.com/office/drawing/2014/main" id="{FD408ABA-8AA5-4340-9261-ABDA78E2520D}"/>
                </a:ext>
                <a:ext uri="{C183D7F6-B498-43B3-948B-1728B52AA6E4}">
                  <adec:decorative xmlns="" xmlns:adec="http://schemas.microsoft.com/office/drawing/2017/decorative" val="1"/>
                </a:ext>
              </a:extLst>
            </p:cNvPr>
            <p:cNvGrpSpPr/>
            <p:nvPr/>
          </p:nvGrpSpPr>
          <p:grpSpPr>
            <a:xfrm>
              <a:off x="3849844" y="1276681"/>
              <a:ext cx="2057400" cy="2377440"/>
              <a:chOff x="3907536" y="1448957"/>
              <a:chExt cx="2057400" cy="2377440"/>
            </a:xfrm>
          </p:grpSpPr>
          <p:sp>
            <p:nvSpPr>
              <p:cNvPr id="14" name="Rectangle 13">
                <a:extLst>
                  <a:ext uri="{FF2B5EF4-FFF2-40B4-BE49-F238E27FC236}">
                    <a16:creationId xmlns:a16="http://schemas.microsoft.com/office/drawing/2014/main" id="{94AB4EF1-A125-4DCF-B119-549120D78353}"/>
                  </a:ext>
                </a:extLst>
              </p:cNvPr>
              <p:cNvSpPr/>
              <p:nvPr/>
            </p:nvSpPr>
            <p:spPr>
              <a:xfrm>
                <a:off x="3907536" y="1448957"/>
                <a:ext cx="2057400" cy="23774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Armazenamento</a:t>
                </a:r>
              </a:p>
            </p:txBody>
          </p:sp>
          <p:grpSp>
            <p:nvGrpSpPr>
              <p:cNvPr id="64" name="Group 63">
                <a:extLst>
                  <a:ext uri="{FF2B5EF4-FFF2-40B4-BE49-F238E27FC236}">
                    <a16:creationId xmlns:a16="http://schemas.microsoft.com/office/drawing/2014/main" id="{4805022A-C89F-4703-9AA4-FB2977939B97}"/>
                  </a:ext>
                </a:extLst>
              </p:cNvPr>
              <p:cNvGrpSpPr/>
              <p:nvPr/>
            </p:nvGrpSpPr>
            <p:grpSpPr>
              <a:xfrm>
                <a:off x="4329339" y="1961021"/>
                <a:ext cx="1213794" cy="789451"/>
                <a:chOff x="4329339" y="1828501"/>
                <a:chExt cx="1213794" cy="789451"/>
              </a:xfrm>
            </p:grpSpPr>
            <p:pic>
              <p:nvPicPr>
                <p:cNvPr id="24" name="Graphic 23">
                  <a:extLst>
                    <a:ext uri="{FF2B5EF4-FFF2-40B4-BE49-F238E27FC236}">
                      <a16:creationId xmlns:a16="http://schemas.microsoft.com/office/drawing/2014/main" id="{2BB1ED48-8EE4-49AB-8EDF-1046A6F83F8C}"/>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707636" y="1828501"/>
                  <a:ext cx="457200" cy="457200"/>
                </a:xfrm>
                <a:prstGeom prst="rect">
                  <a:avLst/>
                </a:prstGeom>
              </p:spPr>
            </p:pic>
            <p:sp>
              <p:nvSpPr>
                <p:cNvPr id="38" name="TextBox 37">
                  <a:extLst>
                    <a:ext uri="{FF2B5EF4-FFF2-40B4-BE49-F238E27FC236}">
                      <a16:creationId xmlns:a16="http://schemas.microsoft.com/office/drawing/2014/main" id="{3DC992AB-1339-430F-A8BB-800EAFD66A8C}"/>
                    </a:ext>
                  </a:extLst>
                </p:cNvPr>
                <p:cNvSpPr txBox="1"/>
                <p:nvPr/>
              </p:nvSpPr>
              <p:spPr>
                <a:xfrm>
                  <a:off x="4329339" y="2279398"/>
                  <a:ext cx="1213794"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grpSp>
          <p:grpSp>
            <p:nvGrpSpPr>
              <p:cNvPr id="65" name="Group 64">
                <a:extLst>
                  <a:ext uri="{FF2B5EF4-FFF2-40B4-BE49-F238E27FC236}">
                    <a16:creationId xmlns:a16="http://schemas.microsoft.com/office/drawing/2014/main" id="{74845078-0DEE-4223-A991-631FFFA1C26F}"/>
                  </a:ext>
                </a:extLst>
              </p:cNvPr>
              <p:cNvGrpSpPr/>
              <p:nvPr/>
            </p:nvGrpSpPr>
            <p:grpSpPr>
              <a:xfrm>
                <a:off x="4281249" y="2879139"/>
                <a:ext cx="1309974" cy="808717"/>
                <a:chOff x="4281249" y="2985155"/>
                <a:chExt cx="1309974" cy="808717"/>
              </a:xfrm>
            </p:grpSpPr>
            <p:pic>
              <p:nvPicPr>
                <p:cNvPr id="23" name="Graphic 22">
                  <a:extLst>
                    <a:ext uri="{FF2B5EF4-FFF2-40B4-BE49-F238E27FC236}">
                      <a16:creationId xmlns:a16="http://schemas.microsoft.com/office/drawing/2014/main" id="{17A5BBDF-9134-4E89-8F14-762D6C7FAEB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707636" y="2985155"/>
                  <a:ext cx="457200" cy="457200"/>
                </a:xfrm>
                <a:prstGeom prst="rect">
                  <a:avLst/>
                </a:prstGeom>
              </p:spPr>
            </p:pic>
            <p:sp>
              <p:nvSpPr>
                <p:cNvPr id="39" name="TextBox 38">
                  <a:extLst>
                    <a:ext uri="{FF2B5EF4-FFF2-40B4-BE49-F238E27FC236}">
                      <a16:creationId xmlns:a16="http://schemas.microsoft.com/office/drawing/2014/main" id="{CEDE9F22-32BC-41B6-BB21-2578EFE55100}"/>
                    </a:ext>
                  </a:extLst>
                </p:cNvPr>
                <p:cNvSpPr txBox="1"/>
                <p:nvPr/>
              </p:nvSpPr>
              <p:spPr>
                <a:xfrm>
                  <a:off x="4281249" y="3455318"/>
                  <a:ext cx="1309974"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grpSp>
        </p:grpSp>
        <p:grpSp>
          <p:nvGrpSpPr>
            <p:cNvPr id="70" name="Group 69">
              <a:extLst>
                <a:ext uri="{FF2B5EF4-FFF2-40B4-BE49-F238E27FC236}">
                  <a16:creationId xmlns:a16="http://schemas.microsoft.com/office/drawing/2014/main" id="{A1639C1C-277E-4F2B-AFE5-326EDD9A95D9}"/>
                </a:ext>
                <a:ext uri="{C183D7F6-B498-43B3-948B-1728B52AA6E4}">
                  <adec:decorative xmlns="" xmlns:adec="http://schemas.microsoft.com/office/drawing/2017/decorative" val="1"/>
                </a:ext>
              </a:extLst>
            </p:cNvPr>
            <p:cNvGrpSpPr/>
            <p:nvPr/>
          </p:nvGrpSpPr>
          <p:grpSpPr>
            <a:xfrm>
              <a:off x="6284755" y="1276681"/>
              <a:ext cx="2248271" cy="2377440"/>
              <a:chOff x="6133383" y="1448957"/>
              <a:chExt cx="2248271" cy="2377440"/>
            </a:xfrm>
          </p:grpSpPr>
          <p:sp>
            <p:nvSpPr>
              <p:cNvPr id="15" name="Rectangle 14">
                <a:extLst>
                  <a:ext uri="{FF2B5EF4-FFF2-40B4-BE49-F238E27FC236}">
                    <a16:creationId xmlns:a16="http://schemas.microsoft.com/office/drawing/2014/main" id="{9EC137EB-F782-4B7A-8A72-450AF1959BD9}"/>
                  </a:ext>
                </a:extLst>
              </p:cNvPr>
              <p:cNvSpPr/>
              <p:nvPr/>
            </p:nvSpPr>
            <p:spPr>
              <a:xfrm>
                <a:off x="6133383" y="1448957"/>
                <a:ext cx="2057400" cy="23774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Armazenamentos de dados</a:t>
                </a:r>
              </a:p>
            </p:txBody>
          </p:sp>
          <p:grpSp>
            <p:nvGrpSpPr>
              <p:cNvPr id="63" name="Group 62">
                <a:extLst>
                  <a:ext uri="{FF2B5EF4-FFF2-40B4-BE49-F238E27FC236}">
                    <a16:creationId xmlns:a16="http://schemas.microsoft.com/office/drawing/2014/main" id="{741121B8-9F85-4018-B721-4BDAA4F51744}"/>
                  </a:ext>
                </a:extLst>
              </p:cNvPr>
              <p:cNvGrpSpPr/>
              <p:nvPr/>
            </p:nvGrpSpPr>
            <p:grpSpPr>
              <a:xfrm>
                <a:off x="6324253" y="1889255"/>
                <a:ext cx="2057401" cy="1777108"/>
                <a:chOff x="6455048" y="1743483"/>
                <a:chExt cx="2057401" cy="1777108"/>
              </a:xfrm>
            </p:grpSpPr>
            <p:grpSp>
              <p:nvGrpSpPr>
                <p:cNvPr id="61" name="Group 60">
                  <a:extLst>
                    <a:ext uri="{FF2B5EF4-FFF2-40B4-BE49-F238E27FC236}">
                      <a16:creationId xmlns:a16="http://schemas.microsoft.com/office/drawing/2014/main" id="{82C515E3-B307-4C07-9E66-AA497D3E8600}"/>
                    </a:ext>
                  </a:extLst>
                </p:cNvPr>
                <p:cNvGrpSpPr/>
                <p:nvPr/>
              </p:nvGrpSpPr>
              <p:grpSpPr>
                <a:xfrm>
                  <a:off x="6455048" y="1743483"/>
                  <a:ext cx="2057401" cy="584775"/>
                  <a:chOff x="6455048" y="1730231"/>
                  <a:chExt cx="2057401" cy="584775"/>
                </a:xfrm>
              </p:grpSpPr>
              <p:pic>
                <p:nvPicPr>
                  <p:cNvPr id="26" name="Graphic 25">
                    <a:extLst>
                      <a:ext uri="{FF2B5EF4-FFF2-40B4-BE49-F238E27FC236}">
                        <a16:creationId xmlns:a16="http://schemas.microsoft.com/office/drawing/2014/main" id="{A8636FF5-4020-4E8A-838C-FD6975F35EA4}"/>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455048" y="1794018"/>
                    <a:ext cx="457200" cy="457200"/>
                  </a:xfrm>
                  <a:prstGeom prst="rect">
                    <a:avLst/>
                  </a:prstGeom>
                </p:spPr>
              </p:pic>
              <p:sp>
                <p:nvSpPr>
                  <p:cNvPr id="40" name="TextBox 39">
                    <a:extLst>
                      <a:ext uri="{FF2B5EF4-FFF2-40B4-BE49-F238E27FC236}">
                        <a16:creationId xmlns:a16="http://schemas.microsoft.com/office/drawing/2014/main" id="{72435F9B-AD20-42CE-A1F0-C799FB559D78}"/>
                      </a:ext>
                    </a:extLst>
                  </p:cNvPr>
                  <p:cNvSpPr txBox="1"/>
                  <p:nvPr/>
                </p:nvSpPr>
                <p:spPr>
                  <a:xfrm>
                    <a:off x="6931343" y="1730231"/>
                    <a:ext cx="1581106" cy="584775"/>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DynamoDB</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60" name="Group 59">
                  <a:extLst>
                    <a:ext uri="{FF2B5EF4-FFF2-40B4-BE49-F238E27FC236}">
                      <a16:creationId xmlns:a16="http://schemas.microsoft.com/office/drawing/2014/main" id="{73EFADF4-0630-4062-BFC8-F3A86B0F1011}"/>
                    </a:ext>
                  </a:extLst>
                </p:cNvPr>
                <p:cNvGrpSpPr/>
                <p:nvPr/>
              </p:nvGrpSpPr>
              <p:grpSpPr>
                <a:xfrm>
                  <a:off x="6455048" y="2339649"/>
                  <a:ext cx="1814449" cy="584775"/>
                  <a:chOff x="6455048" y="2362927"/>
                  <a:chExt cx="1814449" cy="584775"/>
                </a:xfrm>
              </p:grpSpPr>
              <p:pic>
                <p:nvPicPr>
                  <p:cNvPr id="25" name="Graphic 24">
                    <a:extLst>
                      <a:ext uri="{FF2B5EF4-FFF2-40B4-BE49-F238E27FC236}">
                        <a16:creationId xmlns:a16="http://schemas.microsoft.com/office/drawing/2014/main" id="{32B42106-DAD2-4DF5-8B2D-1C652F942523}"/>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6455048" y="2426714"/>
                    <a:ext cx="457200" cy="457200"/>
                  </a:xfrm>
                  <a:prstGeom prst="rect">
                    <a:avLst/>
                  </a:prstGeom>
                </p:spPr>
              </p:pic>
              <p:sp>
                <p:nvSpPr>
                  <p:cNvPr id="41" name="TextBox 40">
                    <a:extLst>
                      <a:ext uri="{FF2B5EF4-FFF2-40B4-BE49-F238E27FC236}">
                        <a16:creationId xmlns:a16="http://schemas.microsoft.com/office/drawing/2014/main" id="{37DD6A87-891C-48F7-889B-B21BF1D5D9E4}"/>
                      </a:ext>
                    </a:extLst>
                  </p:cNvPr>
                  <p:cNvSpPr txBox="1"/>
                  <p:nvPr/>
                </p:nvSpPr>
                <p:spPr>
                  <a:xfrm>
                    <a:off x="6931342" y="2362927"/>
                    <a:ext cx="1338155" cy="584775"/>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Aurora</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62" name="Group 61">
                  <a:extLst>
                    <a:ext uri="{FF2B5EF4-FFF2-40B4-BE49-F238E27FC236}">
                      <a16:creationId xmlns:a16="http://schemas.microsoft.com/office/drawing/2014/main" id="{D28C22BA-9E5F-4838-BB3D-A23D7E914008}"/>
                    </a:ext>
                  </a:extLst>
                </p:cNvPr>
                <p:cNvGrpSpPr/>
                <p:nvPr/>
              </p:nvGrpSpPr>
              <p:grpSpPr>
                <a:xfrm>
                  <a:off x="6455048" y="2935816"/>
                  <a:ext cx="1644501" cy="584775"/>
                  <a:chOff x="6455048" y="2922564"/>
                  <a:chExt cx="1644501" cy="584775"/>
                </a:xfrm>
              </p:grpSpPr>
              <p:pic>
                <p:nvPicPr>
                  <p:cNvPr id="27" name="Graphic 26">
                    <a:extLst>
                      <a:ext uri="{FF2B5EF4-FFF2-40B4-BE49-F238E27FC236}">
                        <a16:creationId xmlns:a16="http://schemas.microsoft.com/office/drawing/2014/main" id="{4EB56CB8-C466-436D-9180-6482BF69CBBD}"/>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6455048" y="2986351"/>
                    <a:ext cx="457200" cy="457200"/>
                  </a:xfrm>
                  <a:prstGeom prst="rect">
                    <a:avLst/>
                  </a:prstGeom>
                </p:spPr>
              </p:pic>
              <p:sp>
                <p:nvSpPr>
                  <p:cNvPr id="42" name="TextBox 41">
                    <a:extLst>
                      <a:ext uri="{FF2B5EF4-FFF2-40B4-BE49-F238E27FC236}">
                        <a16:creationId xmlns:a16="http://schemas.microsoft.com/office/drawing/2014/main" id="{311E902C-7EEA-46B6-880B-4544861F153E}"/>
                      </a:ext>
                    </a:extLst>
                  </p:cNvPr>
                  <p:cNvSpPr txBox="1"/>
                  <p:nvPr/>
                </p:nvSpPr>
                <p:spPr>
                  <a:xfrm>
                    <a:off x="6931342" y="2922564"/>
                    <a:ext cx="1168207" cy="584775"/>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RDS Proxy</a:t>
                    </a:r>
                  </a:p>
                </p:txBody>
              </p:sp>
            </p:grpSp>
          </p:grpSp>
        </p:grpSp>
        <p:grpSp>
          <p:nvGrpSpPr>
            <p:cNvPr id="71" name="Group 70">
              <a:extLst>
                <a:ext uri="{FF2B5EF4-FFF2-40B4-BE49-F238E27FC236}">
                  <a16:creationId xmlns:a16="http://schemas.microsoft.com/office/drawing/2014/main" id="{03FFEFDD-DAAD-4A4F-BDE5-7D980432A989}"/>
                </a:ext>
                <a:ext uri="{C183D7F6-B498-43B3-948B-1728B52AA6E4}">
                  <adec:decorative xmlns="" xmlns:adec="http://schemas.microsoft.com/office/drawing/2017/decorative" val="1"/>
                </a:ext>
              </a:extLst>
            </p:cNvPr>
            <p:cNvGrpSpPr/>
            <p:nvPr/>
          </p:nvGrpSpPr>
          <p:grpSpPr>
            <a:xfrm>
              <a:off x="8719667" y="1276681"/>
              <a:ext cx="2057400" cy="2377440"/>
              <a:chOff x="8719667" y="1448957"/>
              <a:chExt cx="2057400" cy="2377440"/>
            </a:xfrm>
          </p:grpSpPr>
          <p:sp>
            <p:nvSpPr>
              <p:cNvPr id="16" name="Rectangle 15">
                <a:extLst>
                  <a:ext uri="{FF2B5EF4-FFF2-40B4-BE49-F238E27FC236}">
                    <a16:creationId xmlns:a16="http://schemas.microsoft.com/office/drawing/2014/main" id="{BB152102-4D3E-4160-A7D1-C405854F8E23}"/>
                  </a:ext>
                </a:extLst>
              </p:cNvPr>
              <p:cNvSpPr/>
              <p:nvPr/>
            </p:nvSpPr>
            <p:spPr>
              <a:xfrm>
                <a:off x="8719667" y="1448957"/>
                <a:ext cx="2057400" cy="2377440"/>
              </a:xfrm>
              <a:prstGeom prst="rect">
                <a:avLst/>
              </a:prstGeom>
              <a:no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Proxy de API</a:t>
                </a:r>
              </a:p>
            </p:txBody>
          </p:sp>
          <p:grpSp>
            <p:nvGrpSpPr>
              <p:cNvPr id="56" name="Group 55">
                <a:extLst>
                  <a:ext uri="{FF2B5EF4-FFF2-40B4-BE49-F238E27FC236}">
                    <a16:creationId xmlns:a16="http://schemas.microsoft.com/office/drawing/2014/main" id="{36BA33D4-A124-4F61-A0F0-DD83F0C67494}"/>
                  </a:ext>
                </a:extLst>
              </p:cNvPr>
              <p:cNvGrpSpPr/>
              <p:nvPr/>
            </p:nvGrpSpPr>
            <p:grpSpPr>
              <a:xfrm>
                <a:off x="9044439" y="2100507"/>
                <a:ext cx="1407856" cy="1061088"/>
                <a:chOff x="9044439" y="2097717"/>
                <a:chExt cx="1407856" cy="1061088"/>
              </a:xfrm>
            </p:grpSpPr>
            <p:pic>
              <p:nvPicPr>
                <p:cNvPr id="28" name="Graphic 27">
                  <a:extLst>
                    <a:ext uri="{FF2B5EF4-FFF2-40B4-BE49-F238E27FC236}">
                      <a16:creationId xmlns:a16="http://schemas.microsoft.com/office/drawing/2014/main" id="{A7246B02-6963-4A52-9321-CC5652FBB3B0}"/>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9519767" y="2097717"/>
                  <a:ext cx="457200" cy="457200"/>
                </a:xfrm>
                <a:prstGeom prst="rect">
                  <a:avLst/>
                </a:prstGeom>
              </p:spPr>
            </p:pic>
            <p:sp>
              <p:nvSpPr>
                <p:cNvPr id="43" name="TextBox 42">
                  <a:extLst>
                    <a:ext uri="{FF2B5EF4-FFF2-40B4-BE49-F238E27FC236}">
                      <a16:creationId xmlns:a16="http://schemas.microsoft.com/office/drawing/2014/main" id="{51353147-A89C-4193-948C-24B42CE93CF0}"/>
                    </a:ext>
                  </a:extLst>
                </p:cNvPr>
                <p:cNvSpPr txBox="1"/>
                <p:nvPr/>
              </p:nvSpPr>
              <p:spPr>
                <a:xfrm>
                  <a:off x="9044439" y="2574030"/>
                  <a:ext cx="140785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p:txBody>
            </p:sp>
          </p:grpSp>
        </p:grpSp>
        <p:grpSp>
          <p:nvGrpSpPr>
            <p:cNvPr id="75" name="Group 74">
              <a:extLst>
                <a:ext uri="{FF2B5EF4-FFF2-40B4-BE49-F238E27FC236}">
                  <a16:creationId xmlns:a16="http://schemas.microsoft.com/office/drawing/2014/main" id="{EE830A6D-37C3-4B4C-BE90-BE38FB3BAB46}"/>
                </a:ext>
                <a:ext uri="{C183D7F6-B498-43B3-948B-1728B52AA6E4}">
                  <adec:decorative xmlns="" xmlns:adec="http://schemas.microsoft.com/office/drawing/2017/decorative" val="1"/>
                </a:ext>
              </a:extLst>
            </p:cNvPr>
            <p:cNvGrpSpPr/>
            <p:nvPr/>
          </p:nvGrpSpPr>
          <p:grpSpPr>
            <a:xfrm>
              <a:off x="2199861" y="3920313"/>
              <a:ext cx="2914888" cy="2377440"/>
              <a:chOff x="2199861" y="3920313"/>
              <a:chExt cx="2914888" cy="2377440"/>
            </a:xfrm>
          </p:grpSpPr>
          <p:sp>
            <p:nvSpPr>
              <p:cNvPr id="17" name="Rectangle 16">
                <a:extLst>
                  <a:ext uri="{FF2B5EF4-FFF2-40B4-BE49-F238E27FC236}">
                    <a16:creationId xmlns:a16="http://schemas.microsoft.com/office/drawing/2014/main" id="{296E3A22-BB4F-44FA-AE6C-AB31CC377C47}"/>
                  </a:ext>
                </a:extLst>
              </p:cNvPr>
              <p:cNvSpPr/>
              <p:nvPr/>
            </p:nvSpPr>
            <p:spPr>
              <a:xfrm>
                <a:off x="2199861" y="3920313"/>
                <a:ext cx="2914888" cy="23774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Integração de aplicações</a:t>
                </a:r>
              </a:p>
            </p:txBody>
          </p:sp>
          <p:grpSp>
            <p:nvGrpSpPr>
              <p:cNvPr id="51" name="Group 50">
                <a:extLst>
                  <a:ext uri="{FF2B5EF4-FFF2-40B4-BE49-F238E27FC236}">
                    <a16:creationId xmlns:a16="http://schemas.microsoft.com/office/drawing/2014/main" id="{671F9693-003B-48AC-BAEA-F5E1AF6E6268}"/>
                  </a:ext>
                </a:extLst>
              </p:cNvPr>
              <p:cNvGrpSpPr/>
              <p:nvPr/>
            </p:nvGrpSpPr>
            <p:grpSpPr>
              <a:xfrm>
                <a:off x="2277576" y="4392704"/>
                <a:ext cx="2759459" cy="1850314"/>
                <a:chOff x="1033854" y="4392704"/>
                <a:chExt cx="2759459" cy="1850314"/>
              </a:xfrm>
            </p:grpSpPr>
            <p:pic>
              <p:nvPicPr>
                <p:cNvPr id="29" name="Graphic 28">
                  <a:extLst>
                    <a:ext uri="{FF2B5EF4-FFF2-40B4-BE49-F238E27FC236}">
                      <a16:creationId xmlns:a16="http://schemas.microsoft.com/office/drawing/2014/main" id="{D1BDF4EA-1FD4-41A8-99C3-6AB29621E6E7}"/>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1488294" y="4392704"/>
                  <a:ext cx="457200" cy="457200"/>
                </a:xfrm>
                <a:prstGeom prst="rect">
                  <a:avLst/>
                </a:prstGeom>
              </p:spPr>
            </p:pic>
            <p:pic>
              <p:nvPicPr>
                <p:cNvPr id="30" name="Graphic 29">
                  <a:extLst>
                    <a:ext uri="{FF2B5EF4-FFF2-40B4-BE49-F238E27FC236}">
                      <a16:creationId xmlns:a16="http://schemas.microsoft.com/office/drawing/2014/main" id="{457CAC66-0FD5-4F0C-8C03-F3B8C9DEF2C9}"/>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1488294" y="5190312"/>
                  <a:ext cx="457200" cy="457200"/>
                </a:xfrm>
                <a:prstGeom prst="rect">
                  <a:avLst/>
                </a:prstGeom>
              </p:spPr>
            </p:pic>
            <p:pic>
              <p:nvPicPr>
                <p:cNvPr id="31" name="Graphic 30">
                  <a:extLst>
                    <a:ext uri="{FF2B5EF4-FFF2-40B4-BE49-F238E27FC236}">
                      <a16:creationId xmlns:a16="http://schemas.microsoft.com/office/drawing/2014/main" id="{1EC117FA-9EA4-4A0F-83CB-AB06F5D27A11}"/>
                    </a:ext>
                    <a:ext uri="{C183D7F6-B498-43B3-948B-1728B52AA6E4}">
                      <adec:decorative xmlns="" xmlns:adec="http://schemas.microsoft.com/office/drawing/2017/decorative" val="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2838391" y="4392704"/>
                  <a:ext cx="457200" cy="457200"/>
                </a:xfrm>
                <a:prstGeom prst="rect">
                  <a:avLst/>
                </a:prstGeom>
              </p:spPr>
            </p:pic>
            <p:pic>
              <p:nvPicPr>
                <p:cNvPr id="32" name="Graphic 31">
                  <a:extLst>
                    <a:ext uri="{FF2B5EF4-FFF2-40B4-BE49-F238E27FC236}">
                      <a16:creationId xmlns:a16="http://schemas.microsoft.com/office/drawing/2014/main" id="{B645019D-6574-4DC9-B864-6BDBBDC132D4}"/>
                    </a:ext>
                    <a:ext uri="{C183D7F6-B498-43B3-948B-1728B52AA6E4}">
                      <adec:decorative xmlns="" xmlns:adec="http://schemas.microsoft.com/office/drawing/2017/decorative" val="1"/>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2838391" y="5190312"/>
                  <a:ext cx="457200" cy="457200"/>
                </a:xfrm>
                <a:prstGeom prst="rect">
                  <a:avLst/>
                </a:prstGeom>
              </p:spPr>
            </p:pic>
            <p:sp>
              <p:nvSpPr>
                <p:cNvPr id="44" name="TextBox 43">
                  <a:extLst>
                    <a:ext uri="{FF2B5EF4-FFF2-40B4-BE49-F238E27FC236}">
                      <a16:creationId xmlns:a16="http://schemas.microsoft.com/office/drawing/2014/main" id="{F97244EB-6DF0-4223-A91A-A213E92D2FD4}"/>
                    </a:ext>
                  </a:extLst>
                </p:cNvPr>
                <p:cNvSpPr txBox="1"/>
                <p:nvPr/>
              </p:nvSpPr>
              <p:spPr>
                <a:xfrm>
                  <a:off x="1041869" y="4847224"/>
                  <a:ext cx="1350050"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SNS</a:t>
                  </a:r>
                </a:p>
              </p:txBody>
            </p:sp>
            <p:sp>
              <p:nvSpPr>
                <p:cNvPr id="45" name="TextBox 44">
                  <a:extLst>
                    <a:ext uri="{FF2B5EF4-FFF2-40B4-BE49-F238E27FC236}">
                      <a16:creationId xmlns:a16="http://schemas.microsoft.com/office/drawing/2014/main" id="{CFA0C36D-5534-4599-8F57-AA171DE392EE}"/>
                    </a:ext>
                  </a:extLst>
                </p:cNvPr>
                <p:cNvSpPr txBox="1"/>
                <p:nvPr/>
              </p:nvSpPr>
              <p:spPr>
                <a:xfrm>
                  <a:off x="1033854" y="5658243"/>
                  <a:ext cx="1366080"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SQS</a:t>
                  </a:r>
                </a:p>
              </p:txBody>
            </p:sp>
            <p:sp>
              <p:nvSpPr>
                <p:cNvPr id="46" name="TextBox 45">
                  <a:extLst>
                    <a:ext uri="{FF2B5EF4-FFF2-40B4-BE49-F238E27FC236}">
                      <a16:creationId xmlns:a16="http://schemas.microsoft.com/office/drawing/2014/main" id="{7C2F3456-2365-4BF3-8399-5AB4920CF2E8}"/>
                    </a:ext>
                  </a:extLst>
                </p:cNvPr>
                <p:cNvSpPr txBox="1"/>
                <p:nvPr/>
              </p:nvSpPr>
              <p:spPr>
                <a:xfrm>
                  <a:off x="2340670" y="4847224"/>
                  <a:ext cx="1452642"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AppSync</a:t>
                  </a:r>
                </a:p>
              </p:txBody>
            </p:sp>
            <p:sp>
              <p:nvSpPr>
                <p:cNvPr id="47" name="TextBox 46">
                  <a:extLst>
                    <a:ext uri="{FF2B5EF4-FFF2-40B4-BE49-F238E27FC236}">
                      <a16:creationId xmlns:a16="http://schemas.microsoft.com/office/drawing/2014/main" id="{4ADA9760-8C5A-4B14-B91A-626EC78DD0FD}"/>
                    </a:ext>
                  </a:extLst>
                </p:cNvPr>
                <p:cNvSpPr txBox="1"/>
                <p:nvPr/>
              </p:nvSpPr>
              <p:spPr>
                <a:xfrm>
                  <a:off x="2340671" y="5658243"/>
                  <a:ext cx="1452642"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EventBridge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77" name="Group 76">
              <a:extLst>
                <a:ext uri="{FF2B5EF4-FFF2-40B4-BE49-F238E27FC236}">
                  <a16:creationId xmlns:a16="http://schemas.microsoft.com/office/drawing/2014/main" id="{754C1CD9-520F-48EA-8A1F-CC69E8C7DF18}"/>
                </a:ext>
                <a:ext uri="{C183D7F6-B498-43B3-948B-1728B52AA6E4}">
                  <adec:decorative xmlns="" xmlns:adec="http://schemas.microsoft.com/office/drawing/2017/decorative" val="1"/>
                </a:ext>
              </a:extLst>
            </p:cNvPr>
            <p:cNvGrpSpPr/>
            <p:nvPr/>
          </p:nvGrpSpPr>
          <p:grpSpPr>
            <a:xfrm>
              <a:off x="5470009" y="3920313"/>
              <a:ext cx="2057400" cy="2377440"/>
              <a:chOff x="5470009" y="3920313"/>
              <a:chExt cx="2057400" cy="2377440"/>
            </a:xfrm>
          </p:grpSpPr>
          <p:sp>
            <p:nvSpPr>
              <p:cNvPr id="18" name="Rectangle 17">
                <a:extLst>
                  <a:ext uri="{FF2B5EF4-FFF2-40B4-BE49-F238E27FC236}">
                    <a16:creationId xmlns:a16="http://schemas.microsoft.com/office/drawing/2014/main" id="{62064276-E1CE-4294-B55B-40C1DE1F335A}"/>
                  </a:ext>
                </a:extLst>
              </p:cNvPr>
              <p:cNvSpPr/>
              <p:nvPr/>
            </p:nvSpPr>
            <p:spPr>
              <a:xfrm>
                <a:off x="5470009" y="3920313"/>
                <a:ext cx="2057400" cy="2377440"/>
              </a:xfrm>
              <a:prstGeom prst="rect">
                <a:avLst/>
              </a:prstGeom>
              <a:no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Orquestração</a:t>
                </a:r>
              </a:p>
            </p:txBody>
          </p:sp>
          <p:grpSp>
            <p:nvGrpSpPr>
              <p:cNvPr id="76" name="Group 75">
                <a:extLst>
                  <a:ext uri="{FF2B5EF4-FFF2-40B4-BE49-F238E27FC236}">
                    <a16:creationId xmlns:a16="http://schemas.microsoft.com/office/drawing/2014/main" id="{F461CCFD-7FC6-4D59-9E53-73726E038A44}"/>
                  </a:ext>
                </a:extLst>
              </p:cNvPr>
              <p:cNvGrpSpPr/>
              <p:nvPr/>
            </p:nvGrpSpPr>
            <p:grpSpPr>
              <a:xfrm>
                <a:off x="5932689" y="4691235"/>
                <a:ext cx="1387337" cy="1056988"/>
                <a:chOff x="5932689" y="4691235"/>
                <a:chExt cx="1387337" cy="1056988"/>
              </a:xfrm>
            </p:grpSpPr>
            <p:pic>
              <p:nvPicPr>
                <p:cNvPr id="33" name="Graphic 32">
                  <a:extLst>
                    <a:ext uri="{FF2B5EF4-FFF2-40B4-BE49-F238E27FC236}">
                      <a16:creationId xmlns:a16="http://schemas.microsoft.com/office/drawing/2014/main" id="{BBD6976E-C870-49B1-9E94-D9176835613D}"/>
                    </a:ext>
                    <a:ext uri="{C183D7F6-B498-43B3-948B-1728B52AA6E4}">
                      <adec:decorative xmlns="" xmlns:adec="http://schemas.microsoft.com/office/drawing/2017/decorative" val="1"/>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6270109" y="4691235"/>
                  <a:ext cx="457200" cy="457200"/>
                </a:xfrm>
                <a:prstGeom prst="rect">
                  <a:avLst/>
                </a:prstGeom>
              </p:spPr>
            </p:pic>
            <p:sp>
              <p:nvSpPr>
                <p:cNvPr id="48" name="TextBox 47">
                  <a:extLst>
                    <a:ext uri="{FF2B5EF4-FFF2-40B4-BE49-F238E27FC236}">
                      <a16:creationId xmlns:a16="http://schemas.microsoft.com/office/drawing/2014/main" id="{99793BCC-48FD-4F12-B450-1D07DE109F30}"/>
                    </a:ext>
                  </a:extLst>
                </p:cNvPr>
                <p:cNvSpPr txBox="1"/>
                <p:nvPr/>
              </p:nvSpPr>
              <p:spPr>
                <a:xfrm>
                  <a:off x="5932689" y="5163448"/>
                  <a:ext cx="1387337" cy="584775"/>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Step Functions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78" name="Group 77">
              <a:extLst>
                <a:ext uri="{FF2B5EF4-FFF2-40B4-BE49-F238E27FC236}">
                  <a16:creationId xmlns:a16="http://schemas.microsoft.com/office/drawing/2014/main" id="{FC302828-F634-4EF7-9711-2B41A13478EF}"/>
                </a:ext>
                <a:ext uri="{C183D7F6-B498-43B3-948B-1728B52AA6E4}">
                  <adec:decorative xmlns="" xmlns:adec="http://schemas.microsoft.com/office/drawing/2017/decorative" val="1"/>
                </a:ext>
              </a:extLst>
            </p:cNvPr>
            <p:cNvGrpSpPr/>
            <p:nvPr/>
          </p:nvGrpSpPr>
          <p:grpSpPr>
            <a:xfrm>
              <a:off x="7882668" y="3920313"/>
              <a:ext cx="2057400" cy="2377440"/>
              <a:chOff x="7882668" y="3920313"/>
              <a:chExt cx="2057400" cy="2377440"/>
            </a:xfrm>
          </p:grpSpPr>
          <p:sp>
            <p:nvSpPr>
              <p:cNvPr id="19" name="Rectangle 18">
                <a:extLst>
                  <a:ext uri="{FF2B5EF4-FFF2-40B4-BE49-F238E27FC236}">
                    <a16:creationId xmlns:a16="http://schemas.microsoft.com/office/drawing/2014/main" id="{52BCDDB2-E2B5-4AC7-AA80-802DDF2D809D}"/>
                  </a:ext>
                </a:extLst>
              </p:cNvPr>
              <p:cNvSpPr/>
              <p:nvPr/>
            </p:nvSpPr>
            <p:spPr>
              <a:xfrm>
                <a:off x="7882668" y="3920313"/>
                <a:ext cx="2057400" cy="23774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Análise de dados</a:t>
                </a:r>
              </a:p>
            </p:txBody>
          </p:sp>
          <p:grpSp>
            <p:nvGrpSpPr>
              <p:cNvPr id="66" name="Group 65">
                <a:extLst>
                  <a:ext uri="{FF2B5EF4-FFF2-40B4-BE49-F238E27FC236}">
                    <a16:creationId xmlns:a16="http://schemas.microsoft.com/office/drawing/2014/main" id="{851E900F-3868-4A94-BEF3-3A5EAF18E48F}"/>
                  </a:ext>
                </a:extLst>
              </p:cNvPr>
              <p:cNvGrpSpPr/>
              <p:nvPr/>
            </p:nvGrpSpPr>
            <p:grpSpPr>
              <a:xfrm>
                <a:off x="8120126" y="4422653"/>
                <a:ext cx="1582484" cy="814642"/>
                <a:chOff x="6370841" y="4422653"/>
                <a:chExt cx="1582484" cy="814642"/>
              </a:xfrm>
            </p:grpSpPr>
            <p:pic>
              <p:nvPicPr>
                <p:cNvPr id="34" name="Graphic 33">
                  <a:extLst>
                    <a:ext uri="{FF2B5EF4-FFF2-40B4-BE49-F238E27FC236}">
                      <a16:creationId xmlns:a16="http://schemas.microsoft.com/office/drawing/2014/main" id="{CE10D7D8-89BE-4AE0-ABE0-43FFD59CFFED}"/>
                    </a:ext>
                    <a:ext uri="{C183D7F6-B498-43B3-948B-1728B52AA6E4}">
                      <adec:decorative xmlns="" xmlns:adec="http://schemas.microsoft.com/office/drawing/2017/decorative" val="1"/>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6933483" y="4422653"/>
                  <a:ext cx="457200" cy="457200"/>
                </a:xfrm>
                <a:prstGeom prst="rect">
                  <a:avLst/>
                </a:prstGeom>
              </p:spPr>
            </p:pic>
            <p:sp>
              <p:nvSpPr>
                <p:cNvPr id="49" name="TextBox 48">
                  <a:extLst>
                    <a:ext uri="{FF2B5EF4-FFF2-40B4-BE49-F238E27FC236}">
                      <a16:creationId xmlns:a16="http://schemas.microsoft.com/office/drawing/2014/main" id="{E78807A5-EFDF-47B4-AFEE-67E2E32A124A}"/>
                    </a:ext>
                  </a:extLst>
                </p:cNvPr>
                <p:cNvSpPr txBox="1"/>
                <p:nvPr/>
              </p:nvSpPr>
              <p:spPr>
                <a:xfrm>
                  <a:off x="6370841" y="4898741"/>
                  <a:ext cx="1582484"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Kinesis</a:t>
                  </a:r>
                </a:p>
              </p:txBody>
            </p:sp>
          </p:grpSp>
          <p:grpSp>
            <p:nvGrpSpPr>
              <p:cNvPr id="67" name="Group 66">
                <a:extLst>
                  <a:ext uri="{FF2B5EF4-FFF2-40B4-BE49-F238E27FC236}">
                    <a16:creationId xmlns:a16="http://schemas.microsoft.com/office/drawing/2014/main" id="{84658F55-2F69-40E5-848D-8E02B2F2BFCE}"/>
                  </a:ext>
                </a:extLst>
              </p:cNvPr>
              <p:cNvGrpSpPr/>
              <p:nvPr/>
            </p:nvGrpSpPr>
            <p:grpSpPr>
              <a:xfrm>
                <a:off x="8098485" y="5365644"/>
                <a:ext cx="1625766" cy="792629"/>
                <a:chOff x="6349200" y="5206620"/>
                <a:chExt cx="1625766" cy="792629"/>
              </a:xfrm>
            </p:grpSpPr>
            <p:pic>
              <p:nvPicPr>
                <p:cNvPr id="35" name="Graphic 34">
                  <a:extLst>
                    <a:ext uri="{FF2B5EF4-FFF2-40B4-BE49-F238E27FC236}">
                      <a16:creationId xmlns:a16="http://schemas.microsoft.com/office/drawing/2014/main" id="{CE8C32FC-CAD5-4DC2-9885-FA8E096B4989}"/>
                    </a:ext>
                    <a:ext uri="{C183D7F6-B498-43B3-948B-1728B52AA6E4}">
                      <adec:decorative xmlns="" xmlns:adec="http://schemas.microsoft.com/office/drawing/2017/decorative" val="1"/>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6933483" y="5206620"/>
                  <a:ext cx="457200" cy="457200"/>
                </a:xfrm>
                <a:prstGeom prst="rect">
                  <a:avLst/>
                </a:prstGeom>
              </p:spPr>
            </p:pic>
            <p:sp>
              <p:nvSpPr>
                <p:cNvPr id="50" name="TextBox 49">
                  <a:extLst>
                    <a:ext uri="{FF2B5EF4-FFF2-40B4-BE49-F238E27FC236}">
                      <a16:creationId xmlns:a16="http://schemas.microsoft.com/office/drawing/2014/main" id="{2074AB62-18AC-422D-9289-46F985AFEE2E}"/>
                    </a:ext>
                  </a:extLst>
                </p:cNvPr>
                <p:cNvSpPr txBox="1"/>
                <p:nvPr/>
              </p:nvSpPr>
              <p:spPr>
                <a:xfrm>
                  <a:off x="6349200" y="5660695"/>
                  <a:ext cx="1625766"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Athena</a:t>
                  </a:r>
                </a:p>
              </p:txBody>
            </p:sp>
          </p:grpSp>
        </p:grpSp>
      </p:grpSp>
    </p:spTree>
    <p:custDataLst>
      <p:tags r:id="rId1"/>
    </p:custDataLst>
    <p:extLst>
      <p:ext uri="{BB962C8B-B14F-4D97-AF65-F5344CB8AC3E}">
        <p14:creationId xmlns:p14="http://schemas.microsoft.com/office/powerpoint/2010/main" val="3345006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buClr>
                <a:schemeClr val="tx1"/>
              </a:buClr>
            </a:pP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 computação sem servidor </a:t>
            </a:r>
            <a:r>
              <a:rPr lang="pt-BR"/>
              <a:t>permite criar e executar aplicações e serviços sem provisionar ou gerenciar servidores</a:t>
            </a:r>
          </a:p>
          <a:p>
            <a:pPr rtl="0">
              <a:buClr>
                <a:schemeClr val="tx1"/>
              </a:buClr>
            </a:pPr>
            <a:r>
              <a:rPr lang="pt-BR"/>
              <a:t>As arquiteturas sem servidor oferecem os seguintes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benefícios</a:t>
            </a:r>
            <a:r>
              <a:rPr lang="pt-BR">
                <a:solidFill>
                  <a:schemeClr val="accent5"/>
                </a:solidFill>
                <a:latin typeface="+mn-lt"/>
                <a:ea typeface="Amazon Ember" panose="020B0603020204020204" pitchFamily="34" charset="0"/>
                <a:cs typeface="Amazon Ember" panose="020B0603020204020204" pitchFamily="34" charset="0"/>
              </a:rPr>
              <a:t>: </a:t>
            </a:r>
            <a:endParaRPr lang="en-US" dirty="0">
              <a:latin typeface="+mn-lt"/>
            </a:endParaRPr>
          </a:p>
          <a:p>
            <a:pPr lvl="1" rtl="0">
              <a:buClr>
                <a:schemeClr val="tx1"/>
              </a:buClr>
            </a:pPr>
            <a:r>
              <a:rPr lang="pt-BR"/>
              <a:t>Custo total de propriedade (TCO) menor</a:t>
            </a:r>
          </a:p>
          <a:p>
            <a:pPr lvl="1" rtl="0">
              <a:buClr>
                <a:schemeClr val="tx1"/>
              </a:buClr>
            </a:pPr>
            <a:r>
              <a:rPr lang="pt-BR"/>
              <a:t>Você pode se concentrar em sua aplicação</a:t>
            </a:r>
          </a:p>
          <a:p>
            <a:pPr lvl="1" rtl="0">
              <a:buClr>
                <a:schemeClr val="tx1"/>
              </a:buClr>
            </a:pPr>
            <a:r>
              <a:rPr lang="pt-BR"/>
              <a:t>Você pode usá-las para criar aplicações de microsserviços</a:t>
            </a:r>
          </a:p>
        </p:txBody>
      </p:sp>
    </p:spTree>
    <p:custDataLst>
      <p:tags r:id="rId1"/>
    </p:custDataLst>
    <p:extLst>
      <p:ext uri="{BB962C8B-B14F-4D97-AF65-F5344CB8AC3E}">
        <p14:creationId xmlns:p14="http://schemas.microsoft.com/office/powerpoint/2010/main" val="256625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13: Criar microsserviços e arquiteturas sem servidor</a:t>
            </a:r>
          </a:p>
        </p:txBody>
      </p:sp>
      <p:sp>
        <p:nvSpPr>
          <p:cNvPr id="2" name="Title 1"/>
          <p:cNvSpPr>
            <a:spLocks noGrp="1"/>
          </p:cNvSpPr>
          <p:nvPr>
            <p:ph type="title"/>
          </p:nvPr>
        </p:nvSpPr>
        <p:spPr>
          <a:xfrm>
            <a:off x="419100" y="3276815"/>
            <a:ext cx="11353800" cy="900000"/>
          </a:xfrm>
        </p:spPr>
        <p:txBody>
          <a:bodyPr rtlCol="0">
            <a:noAutofit/>
          </a:bodyPr>
          <a:lstStyle/>
          <a:p>
            <a:pPr rtl="0"/>
            <a:r>
              <a:rPr lang="pt-BR" sz="4000" dirty="0"/>
              <a:t>Seção 5: Criar arquiteturas sem servidor com </a:t>
            </a:r>
            <a:r>
              <a:rPr lang="pt-BR" sz="4000" dirty="0" smtClean="0"/>
              <a:t/>
            </a:r>
            <a:br>
              <a:rPr lang="pt-BR" sz="4000" dirty="0" smtClean="0"/>
            </a:br>
            <a:r>
              <a:rPr lang="pt-BR" sz="4000" dirty="0" smtClean="0"/>
              <a:t>o </a:t>
            </a:r>
            <a:r>
              <a:rPr lang="pt-BR" sz="4000" dirty="0"/>
              <a:t>AWS Lambda</a:t>
            </a:r>
          </a:p>
        </p:txBody>
      </p:sp>
    </p:spTree>
    <p:custDataLst>
      <p:tags r:id="rId1"/>
    </p:custDataLst>
    <p:extLst>
      <p:ext uri="{BB962C8B-B14F-4D97-AF65-F5344CB8AC3E}">
        <p14:creationId xmlns:p14="http://schemas.microsoft.com/office/powerpoint/2010/main" val="3828113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CB6E-157B-E945-B752-56AE07DED69F}"/>
              </a:ext>
            </a:extLst>
          </p:cNvPr>
          <p:cNvSpPr>
            <a:spLocks noGrp="1"/>
          </p:cNvSpPr>
          <p:nvPr>
            <p:ph type="title"/>
          </p:nvPr>
        </p:nvSpPr>
        <p:spPr/>
        <p:txBody>
          <a:bodyPr rtlCol="0"/>
          <a:lstStyle/>
          <a:p>
            <a:pPr rtl="0"/>
            <a:r>
              <a:rPr lang="pt-BR"/>
              <a:t>AWS Lambda</a:t>
            </a:r>
          </a:p>
        </p:txBody>
      </p:sp>
      <p:grpSp>
        <p:nvGrpSpPr>
          <p:cNvPr id="5" name="Group 4">
            <a:extLst>
              <a:ext uri="{FF2B5EF4-FFF2-40B4-BE49-F238E27FC236}">
                <a16:creationId xmlns:a16="http://schemas.microsoft.com/office/drawing/2014/main" id="{3D3A5A9C-A6EB-41F3-8985-40275698D147}"/>
              </a:ext>
              <a:ext uri="{C183D7F6-B498-43B3-948B-1728B52AA6E4}">
                <adec:decorative xmlns="" xmlns:adec="http://schemas.microsoft.com/office/drawing/2017/decorative" val="1"/>
              </a:ext>
            </a:extLst>
          </p:cNvPr>
          <p:cNvGrpSpPr/>
          <p:nvPr/>
        </p:nvGrpSpPr>
        <p:grpSpPr>
          <a:xfrm>
            <a:off x="764011" y="1916492"/>
            <a:ext cx="2885749" cy="4045058"/>
            <a:chOff x="764011" y="1916492"/>
            <a:chExt cx="2885749" cy="4045058"/>
          </a:xfrm>
        </p:grpSpPr>
        <p:pic>
          <p:nvPicPr>
            <p:cNvPr id="12" name="Graphic 44">
              <a:extLst>
                <a:ext uri="{FF2B5EF4-FFF2-40B4-BE49-F238E27FC236}">
                  <a16:creationId xmlns:a16="http://schemas.microsoft.com/office/drawing/2014/main" id="{14A337D4-EDFD-4018-B3FF-6F17B319A9D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521085" y="2743200"/>
              <a:ext cx="1371600" cy="1371600"/>
            </a:xfrm>
            <a:prstGeom prst="rect">
              <a:avLst/>
            </a:prstGeom>
          </p:spPr>
        </p:pic>
        <p:sp>
          <p:nvSpPr>
            <p:cNvPr id="6" name="TextBox 5">
              <a:extLst>
                <a:ext uri="{FF2B5EF4-FFF2-40B4-BE49-F238E27FC236}">
                  <a16:creationId xmlns:a16="http://schemas.microsoft.com/office/drawing/2014/main" id="{F401917E-735F-0941-A1C4-41F94BBFBDA2}"/>
                </a:ext>
              </a:extLst>
            </p:cNvPr>
            <p:cNvSpPr txBox="1"/>
            <p:nvPr/>
          </p:nvSpPr>
          <p:spPr>
            <a:xfrm>
              <a:off x="1300170" y="4331526"/>
              <a:ext cx="1813430"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AWS Lambda</a:t>
              </a:r>
              <a:endParaRPr lang="en-US" sz="2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ectangle 6">
              <a:extLst>
                <a:ext uri="{FF2B5EF4-FFF2-40B4-BE49-F238E27FC236}">
                  <a16:creationId xmlns:a16="http://schemas.microsoft.com/office/drawing/2014/main" id="{C31EFD06-94B8-A243-AAC7-3B467B92B058}"/>
                </a:ext>
                <a:ext uri="{C183D7F6-B498-43B3-948B-1728B52AA6E4}">
                  <adec:decorative xmlns="" xmlns:adec="http://schemas.microsoft.com/office/drawing/2017/decorative" val="1"/>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0" name="Rectangle 9">
            <a:extLst>
              <a:ext uri="{FF2B5EF4-FFF2-40B4-BE49-F238E27FC236}">
                <a16:creationId xmlns:a16="http://schemas.microsoft.com/office/drawing/2014/main" id="{7B5003F2-28CD-244C-BF96-23F934B99EC3}"/>
              </a:ext>
            </a:extLst>
          </p:cNvPr>
          <p:cNvSpPr/>
          <p:nvPr/>
        </p:nvSpPr>
        <p:spPr>
          <a:xfrm>
            <a:off x="4277819" y="1916492"/>
            <a:ext cx="7315200" cy="3342453"/>
          </a:xfrm>
          <a:prstGeom prst="rect">
            <a:avLst/>
          </a:prstGeom>
        </p:spPr>
        <p:txBody>
          <a:bodyPr wrap="square" rtlCol="0">
            <a:spAutoFit/>
          </a:bodyPr>
          <a:lstStyle/>
          <a:p>
            <a:pPr marL="342900" lvl="1" indent="-342900" rtl="0">
              <a:lnSpc>
                <a:spcPct val="90000"/>
              </a:lnSpc>
              <a:spcBef>
                <a:spcPts val="2400"/>
              </a:spcBef>
              <a:buClr>
                <a:schemeClr val="tx1">
                  <a:lumMod val="85000"/>
                  <a:lumOff val="15000"/>
                </a:schemeClr>
              </a:buClr>
              <a:buSzPct val="125000"/>
              <a:buFont typeface="Arial" panose="020B0604020202020204" pitchFamily="34" charset="0"/>
              <a:buChar char="•"/>
            </a:pPr>
            <a:r>
              <a:rPr lang="pt-BR" sz="2400">
                <a:ea typeface="Amazon Ember" panose="020B0603020204020204" pitchFamily="34" charset="0"/>
                <a:cs typeface="Amazon Ember" panose="020B0603020204020204" pitchFamily="34" charset="0"/>
              </a:rPr>
              <a:t>É um </a:t>
            </a:r>
            <a:r>
              <a:rPr lang="pt-BR" sz="2400">
                <a:latin typeface="Amazon Ember" panose="020B0603020204020204" pitchFamily="34" charset="0"/>
                <a:ea typeface="Amazon Ember" panose="020B0603020204020204" pitchFamily="34" charset="0"/>
                <a:cs typeface="Amazon Ember" panose="020B0603020204020204" pitchFamily="34" charset="0"/>
              </a:rPr>
              <a:t> </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serviço de computação</a:t>
            </a:r>
            <a:r>
              <a:rPr lang="pt-BR" sz="2400">
                <a:ea typeface="Amazon Ember" panose="020B0603020204020204" pitchFamily="34" charset="0"/>
                <a:cs typeface="Amazon Ember" panose="020B0603020204020204" pitchFamily="34" charset="0"/>
              </a:rPr>
              <a:t>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totalmente gerenciado </a:t>
            </a:r>
          </a:p>
          <a:p>
            <a:pPr marL="342900" lvl="1" indent="-342900" rtl="0">
              <a:lnSpc>
                <a:spcPct val="90000"/>
              </a:lnSpc>
              <a:spcBef>
                <a:spcPts val="2400"/>
              </a:spcBef>
              <a:buClr>
                <a:schemeClr val="tx1">
                  <a:lumMod val="85000"/>
                  <a:lumOff val="15000"/>
                </a:schemeClr>
              </a:buClr>
              <a:buSzPct val="125000"/>
              <a:buFont typeface="Arial" panose="020B0604020202020204" pitchFamily="34" charset="0"/>
              <a:buChar char="•"/>
            </a:pPr>
            <a:r>
              <a:rPr lang="pt-BR" sz="2400">
                <a:latin typeface="Amazon Ember Light" panose="020B0403020204020204" pitchFamily="34" charset="0"/>
                <a:ea typeface="Amazon Ember Light" panose="020B0403020204020204" pitchFamily="34" charset="0"/>
                <a:cs typeface="Amazon Ember Light" panose="020B0403020204020204" pitchFamily="34" charset="0"/>
              </a:rPr>
              <a:t>Executa seu código em uma programação ou em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resposta a eventos</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 (por exemplo, alterações em um bucket do Amazon S3 ou em uma tabela do Amazon DynamoDB)</a:t>
            </a:r>
          </a:p>
          <a:p>
            <a:pPr marL="342900" lvl="1" indent="-342900" rtl="0">
              <a:lnSpc>
                <a:spcPct val="90000"/>
              </a:lnSpc>
              <a:spcBef>
                <a:spcPts val="2400"/>
              </a:spcBef>
              <a:buClr>
                <a:schemeClr val="tx1">
                  <a:lumMod val="85000"/>
                  <a:lumOff val="15000"/>
                </a:schemeClr>
              </a:buClr>
              <a:buSzPct val="125000"/>
              <a:buFont typeface="Arial" panose="020B0604020202020204" pitchFamily="34" charset="0"/>
              <a:buChar char="•"/>
            </a:pPr>
            <a:r>
              <a:rPr lang="pt-BR" sz="2400">
                <a:latin typeface="Amazon Ember Light" panose="020B0403020204020204" pitchFamily="34" charset="0"/>
                <a:ea typeface="Amazon Ember Light" panose="020B0403020204020204" pitchFamily="34" charset="0"/>
                <a:cs typeface="Amazon Ember Light" panose="020B0403020204020204" pitchFamily="34" charset="0"/>
              </a:rPr>
              <a:t>Compatível com API de tempo de execução, Java, Go, PowerShell, Node.js, C#, Python e Ruby</a:t>
            </a:r>
          </a:p>
          <a:p>
            <a:pPr marL="342900" lvl="1" indent="-342900" rtl="0">
              <a:lnSpc>
                <a:spcPct val="90000"/>
              </a:lnSpc>
              <a:spcBef>
                <a:spcPts val="2400"/>
              </a:spcBef>
              <a:buClr>
                <a:schemeClr val="tx1">
                  <a:lumMod val="85000"/>
                  <a:lumOff val="15000"/>
                </a:schemeClr>
              </a:buClr>
              <a:buSzPct val="125000"/>
              <a:buFont typeface="Arial" panose="020B0604020202020204" pitchFamily="34" charset="0"/>
              <a:buChar char="•"/>
            </a:pPr>
            <a:r>
              <a:rPr lang="pt-BR" sz="2400">
                <a:latin typeface="Amazon Ember Light" panose="020B0403020204020204" pitchFamily="34" charset="0"/>
                <a:ea typeface="Amazon Ember Light" panose="020B0403020204020204" pitchFamily="34" charset="0"/>
                <a:cs typeface="Amazon Ember Light" panose="020B0403020204020204" pitchFamily="34" charset="0"/>
              </a:rPr>
              <a:t>Pode ser executado em pontos de presença mais próximos de seus usuários</a:t>
            </a:r>
          </a:p>
        </p:txBody>
      </p:sp>
    </p:spTree>
    <p:custDataLst>
      <p:tags r:id="rId1"/>
    </p:custDataLst>
    <p:extLst>
      <p:ext uri="{BB962C8B-B14F-4D97-AF65-F5344CB8AC3E}">
        <p14:creationId xmlns:p14="http://schemas.microsoft.com/office/powerpoint/2010/main" val="2250458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rtlCol="0"/>
          <a:lstStyle/>
          <a:p>
            <a:pPr rtl="0"/>
            <a:r>
              <a:rPr lang="pt-BR"/>
              <a:t>Como o AWS Lambda funciona</a:t>
            </a:r>
          </a:p>
        </p:txBody>
      </p:sp>
      <p:grpSp>
        <p:nvGrpSpPr>
          <p:cNvPr id="3" name="Group 2" descr="How Lambda works described in notes.">
            <a:extLst>
              <a:ext uri="{FF2B5EF4-FFF2-40B4-BE49-F238E27FC236}">
                <a16:creationId xmlns:a16="http://schemas.microsoft.com/office/drawing/2014/main" id="{E06A37E4-2D20-4156-97F8-7ECD388EE16F}"/>
              </a:ext>
            </a:extLst>
          </p:cNvPr>
          <p:cNvGrpSpPr/>
          <p:nvPr/>
        </p:nvGrpSpPr>
        <p:grpSpPr>
          <a:xfrm>
            <a:off x="466347" y="1336230"/>
            <a:ext cx="9707462" cy="4969110"/>
            <a:chOff x="466347" y="1650566"/>
            <a:chExt cx="9707462" cy="4969110"/>
          </a:xfrm>
        </p:grpSpPr>
        <p:sp>
          <p:nvSpPr>
            <p:cNvPr id="43" name="Rectangle 42">
              <a:extLst>
                <a:ext uri="{FF2B5EF4-FFF2-40B4-BE49-F238E27FC236}">
                  <a16:creationId xmlns:a16="http://schemas.microsoft.com/office/drawing/2014/main" id="{596DD5B8-C820-43A9-8AD4-FD46BCD24796}"/>
                </a:ext>
              </a:extLst>
            </p:cNvPr>
            <p:cNvSpPr/>
            <p:nvPr/>
          </p:nvSpPr>
          <p:spPr>
            <a:xfrm>
              <a:off x="9019807" y="3097462"/>
              <a:ext cx="1027845" cy="369332"/>
            </a:xfrm>
            <a:prstGeom prst="rect">
              <a:avLst/>
            </a:prstGeom>
          </p:spPr>
          <p:txBody>
            <a:bodyPr wrap="none" rtlCol="0">
              <a:spAutoFit/>
            </a:bodyPr>
            <a:lstStyle/>
            <a:p>
              <a:pPr algn="ctr" rtl="0">
                <a:spcBef>
                  <a:spcPts val="3500"/>
                </a:spcBef>
              </a:pPr>
              <a:r>
                <a:rPr lang="pt-BR">
                  <a:latin typeface="Amazon Ember" panose="020B0603020204020204" pitchFamily="34" charset="0"/>
                  <a:ea typeface="Amazon Ember" panose="020B0603020204020204" pitchFamily="34" charset="0"/>
                  <a:cs typeface="Amazon Ember" panose="020B0603020204020204" pitchFamily="34" charset="0"/>
                </a:rPr>
                <a:t>Serviços</a:t>
              </a:r>
            </a:p>
          </p:txBody>
        </p:sp>
        <p:pic>
          <p:nvPicPr>
            <p:cNvPr id="46" name="Graphic 45">
              <a:extLst>
                <a:ext uri="{FF2B5EF4-FFF2-40B4-BE49-F238E27FC236}">
                  <a16:creationId xmlns:a16="http://schemas.microsoft.com/office/drawing/2014/main" id="{AA245AE6-0194-4164-B8A6-3CB83F6CB33F}"/>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893649" y="1799981"/>
              <a:ext cx="1280160" cy="1280160"/>
            </a:xfrm>
            <a:prstGeom prst="rect">
              <a:avLst/>
            </a:prstGeom>
          </p:spPr>
        </p:pic>
        <p:grpSp>
          <p:nvGrpSpPr>
            <p:cNvPr id="48" name="Group 47">
              <a:extLst>
                <a:ext uri="{FF2B5EF4-FFF2-40B4-BE49-F238E27FC236}">
                  <a16:creationId xmlns:a16="http://schemas.microsoft.com/office/drawing/2014/main" id="{C6C9DA35-6B4D-49DF-8002-95BC32156C77}"/>
                </a:ext>
              </a:extLst>
            </p:cNvPr>
            <p:cNvGrpSpPr/>
            <p:nvPr/>
          </p:nvGrpSpPr>
          <p:grpSpPr>
            <a:xfrm>
              <a:off x="7080066" y="2005235"/>
              <a:ext cx="1371600" cy="516835"/>
              <a:chOff x="7155648" y="1975993"/>
              <a:chExt cx="1371600" cy="516835"/>
            </a:xfrm>
          </p:grpSpPr>
          <p:cxnSp>
            <p:nvCxnSpPr>
              <p:cNvPr id="49" name="Straight Arrow Connector 48">
                <a:extLst>
                  <a:ext uri="{FF2B5EF4-FFF2-40B4-BE49-F238E27FC236}">
                    <a16:creationId xmlns:a16="http://schemas.microsoft.com/office/drawing/2014/main" id="{0E94913E-9354-440C-8034-008C46094B93}"/>
                  </a:ext>
                </a:extLst>
              </p:cNvPr>
              <p:cNvCxnSpPr/>
              <p:nvPr/>
            </p:nvCxnSpPr>
            <p:spPr>
              <a:xfrm>
                <a:off x="7155648" y="2492828"/>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1BE9E7-6B1D-4250-8C08-F3FBA7F9E410}"/>
                  </a:ext>
                </a:extLst>
              </p:cNvPr>
              <p:cNvSpPr txBox="1"/>
              <p:nvPr/>
            </p:nvSpPr>
            <p:spPr>
              <a:xfrm>
                <a:off x="7552747" y="1975993"/>
                <a:ext cx="554960"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Chamar</a:t>
                </a:r>
              </a:p>
            </p:txBody>
          </p:sp>
        </p:grpSp>
        <p:sp>
          <p:nvSpPr>
            <p:cNvPr id="53" name="Rectangle 52">
              <a:extLst>
                <a:ext uri="{FF2B5EF4-FFF2-40B4-BE49-F238E27FC236}">
                  <a16:creationId xmlns:a16="http://schemas.microsoft.com/office/drawing/2014/main" id="{0CDD62F7-76EB-4A2C-9337-BDC4D8A772E1}"/>
                </a:ext>
              </a:extLst>
            </p:cNvPr>
            <p:cNvSpPr/>
            <p:nvPr/>
          </p:nvSpPr>
          <p:spPr>
            <a:xfrm>
              <a:off x="1976521" y="3097462"/>
              <a:ext cx="1519968" cy="369332"/>
            </a:xfrm>
            <a:prstGeom prst="rect">
              <a:avLst/>
            </a:prstGeom>
          </p:spPr>
          <p:txBody>
            <a:bodyPr wrap="none" rtlCol="0">
              <a:spAutoFit/>
            </a:bodyPr>
            <a:lstStyle/>
            <a:p>
              <a:pPr algn="ctr" rtl="0">
                <a:spcBef>
                  <a:spcPts val="3500"/>
                </a:spcBef>
              </a:pPr>
              <a:r>
                <a:rPr lang="pt-BR">
                  <a:latin typeface="Amazon Ember" panose="020B0603020204020204" pitchFamily="34" charset="0"/>
                  <a:ea typeface="Amazon Ember" panose="020B0603020204020204" pitchFamily="34" charset="0"/>
                  <a:cs typeface="Amazon Ember" panose="020B0603020204020204" pitchFamily="34" charset="0"/>
                </a:rPr>
                <a:t>Origem do evento</a:t>
              </a:r>
            </a:p>
          </p:txBody>
        </p:sp>
        <p:pic>
          <p:nvPicPr>
            <p:cNvPr id="54" name="Picture 53">
              <a:extLst>
                <a:ext uri="{FF2B5EF4-FFF2-40B4-BE49-F238E27FC236}">
                  <a16:creationId xmlns:a16="http://schemas.microsoft.com/office/drawing/2014/main" id="{F9693E10-F28E-4FEC-B479-A2774AED8862}"/>
                </a:ext>
                <a:ext uri="{C183D7F6-B498-43B3-948B-1728B52AA6E4}">
                  <adec:decorative xmlns=""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92688" y="1799981"/>
              <a:ext cx="1287634" cy="1280160"/>
            </a:xfrm>
            <a:prstGeom prst="rect">
              <a:avLst/>
            </a:prstGeom>
            <a:noFill/>
          </p:spPr>
        </p:pic>
        <p:grpSp>
          <p:nvGrpSpPr>
            <p:cNvPr id="59" name="Group 58">
              <a:extLst>
                <a:ext uri="{FF2B5EF4-FFF2-40B4-BE49-F238E27FC236}">
                  <a16:creationId xmlns:a16="http://schemas.microsoft.com/office/drawing/2014/main" id="{6AED044D-0F57-4E43-8393-406ED930995D}"/>
                </a:ext>
              </a:extLst>
            </p:cNvPr>
            <p:cNvGrpSpPr/>
            <p:nvPr/>
          </p:nvGrpSpPr>
          <p:grpSpPr>
            <a:xfrm>
              <a:off x="4825833" y="4661385"/>
              <a:ext cx="2603466" cy="1958291"/>
              <a:chOff x="4980956" y="3990283"/>
              <a:chExt cx="2603466" cy="1958291"/>
            </a:xfrm>
          </p:grpSpPr>
          <p:pic>
            <p:nvPicPr>
              <p:cNvPr id="60" name="Graphic 42">
                <a:extLst>
                  <a:ext uri="{FF2B5EF4-FFF2-40B4-BE49-F238E27FC236}">
                    <a16:creationId xmlns:a16="http://schemas.microsoft.com/office/drawing/2014/main" id="{6E9E820F-2F46-4E7D-97B6-AD51E37D9D49}"/>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642609" y="3990283"/>
                <a:ext cx="1280160" cy="1280160"/>
              </a:xfrm>
              <a:prstGeom prst="rect">
                <a:avLst/>
              </a:prstGeom>
            </p:spPr>
          </p:pic>
          <p:sp>
            <p:nvSpPr>
              <p:cNvPr id="61" name="TextBox 60">
                <a:extLst>
                  <a:ext uri="{FF2B5EF4-FFF2-40B4-BE49-F238E27FC236}">
                    <a16:creationId xmlns:a16="http://schemas.microsoft.com/office/drawing/2014/main" id="{29AB158D-8D83-41E2-935A-81802986D5A2}"/>
                  </a:ext>
                </a:extLst>
              </p:cNvPr>
              <p:cNvSpPr txBox="1"/>
              <p:nvPr/>
            </p:nvSpPr>
            <p:spPr>
              <a:xfrm>
                <a:off x="4980956" y="5302243"/>
                <a:ext cx="2603466" cy="646331"/>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Função do Lambda (código personalizado)</a:t>
                </a:r>
              </a:p>
            </p:txBody>
          </p:sp>
        </p:grpSp>
        <p:grpSp>
          <p:nvGrpSpPr>
            <p:cNvPr id="22" name="Group 21">
              <a:extLst>
                <a:ext uri="{FF2B5EF4-FFF2-40B4-BE49-F238E27FC236}">
                  <a16:creationId xmlns:a16="http://schemas.microsoft.com/office/drawing/2014/main" id="{A9A412C7-2ED1-48D3-BC6F-A2AC8523EFD9}"/>
                </a:ext>
              </a:extLst>
            </p:cNvPr>
            <p:cNvGrpSpPr/>
            <p:nvPr/>
          </p:nvGrpSpPr>
          <p:grpSpPr>
            <a:xfrm>
              <a:off x="5336323" y="1799981"/>
              <a:ext cx="1582484" cy="1666813"/>
              <a:chOff x="5336324" y="1799981"/>
              <a:chExt cx="1582484" cy="1666813"/>
            </a:xfrm>
          </p:grpSpPr>
          <p:pic>
            <p:nvPicPr>
              <p:cNvPr id="63" name="Graphic 44">
                <a:extLst>
                  <a:ext uri="{FF2B5EF4-FFF2-40B4-BE49-F238E27FC236}">
                    <a16:creationId xmlns:a16="http://schemas.microsoft.com/office/drawing/2014/main" id="{A0F6B039-0981-4525-96BE-2D35839F4DC3}"/>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5496906" y="1799981"/>
                <a:ext cx="1280160" cy="1280160"/>
              </a:xfrm>
              <a:prstGeom prst="rect">
                <a:avLst/>
              </a:prstGeom>
            </p:spPr>
          </p:pic>
          <p:sp>
            <p:nvSpPr>
              <p:cNvPr id="64" name="TextBox 63">
                <a:extLst>
                  <a:ext uri="{FF2B5EF4-FFF2-40B4-BE49-F238E27FC236}">
                    <a16:creationId xmlns:a16="http://schemas.microsoft.com/office/drawing/2014/main" id="{3BE1ACF9-7E12-43D5-A8F1-324F97D51B32}"/>
                  </a:ext>
                </a:extLst>
              </p:cNvPr>
              <p:cNvSpPr txBox="1"/>
              <p:nvPr/>
            </p:nvSpPr>
            <p:spPr>
              <a:xfrm>
                <a:off x="5336324" y="3097462"/>
                <a:ext cx="1582484" cy="369332"/>
              </a:xfrm>
              <a:prstGeom prst="rect">
                <a:avLst/>
              </a:prstGeom>
              <a:noFill/>
            </p:spPr>
            <p:txBody>
              <a:bodyPr wrap="non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AWS Lambda</a:t>
                </a:r>
              </a:p>
            </p:txBody>
          </p:sp>
        </p:grpSp>
        <p:grpSp>
          <p:nvGrpSpPr>
            <p:cNvPr id="65" name="Group 64">
              <a:extLst>
                <a:ext uri="{FF2B5EF4-FFF2-40B4-BE49-F238E27FC236}">
                  <a16:creationId xmlns:a16="http://schemas.microsoft.com/office/drawing/2014/main" id="{466ADB30-6CDC-490B-8353-686CA061FBD0}"/>
                </a:ext>
              </a:extLst>
            </p:cNvPr>
            <p:cNvGrpSpPr/>
            <p:nvPr/>
          </p:nvGrpSpPr>
          <p:grpSpPr>
            <a:xfrm>
              <a:off x="3727884" y="1650566"/>
              <a:ext cx="1371600" cy="521132"/>
              <a:chOff x="3727884" y="1650566"/>
              <a:chExt cx="1371600" cy="521132"/>
            </a:xfrm>
          </p:grpSpPr>
          <p:cxnSp>
            <p:nvCxnSpPr>
              <p:cNvPr id="66" name="Straight Arrow Connector 65">
                <a:extLst>
                  <a:ext uri="{FF2B5EF4-FFF2-40B4-BE49-F238E27FC236}">
                    <a16:creationId xmlns:a16="http://schemas.microsoft.com/office/drawing/2014/main" id="{C968AF2A-D07A-4F25-9F20-C98C55F8A2ED}"/>
                  </a:ext>
                </a:extLst>
              </p:cNvPr>
              <p:cNvCxnSpPr/>
              <p:nvPr/>
            </p:nvCxnSpPr>
            <p:spPr>
              <a:xfrm>
                <a:off x="3727884" y="2171698"/>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8AD14D-F9FD-4207-ABBF-639DE01E1772}"/>
                  </a:ext>
                </a:extLst>
              </p:cNvPr>
              <p:cNvSpPr txBox="1"/>
              <p:nvPr/>
            </p:nvSpPr>
            <p:spPr>
              <a:xfrm>
                <a:off x="3937432" y="1650566"/>
                <a:ext cx="95250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Publicar</a:t>
                </a:r>
              </a:p>
            </p:txBody>
          </p:sp>
        </p:grpSp>
        <p:grpSp>
          <p:nvGrpSpPr>
            <p:cNvPr id="68" name="Group 67">
              <a:extLst>
                <a:ext uri="{FF2B5EF4-FFF2-40B4-BE49-F238E27FC236}">
                  <a16:creationId xmlns:a16="http://schemas.microsoft.com/office/drawing/2014/main" id="{FD8B5D8A-23A1-43A7-8A8B-0B55205C9DF2}"/>
                </a:ext>
              </a:extLst>
            </p:cNvPr>
            <p:cNvGrpSpPr/>
            <p:nvPr/>
          </p:nvGrpSpPr>
          <p:grpSpPr>
            <a:xfrm>
              <a:off x="3461728" y="2666998"/>
              <a:ext cx="1874596" cy="799845"/>
              <a:chOff x="3461728" y="2928257"/>
              <a:chExt cx="1874596" cy="799845"/>
            </a:xfrm>
          </p:grpSpPr>
          <p:sp>
            <p:nvSpPr>
              <p:cNvPr id="69" name="TextBox 68">
                <a:extLst>
                  <a:ext uri="{FF2B5EF4-FFF2-40B4-BE49-F238E27FC236}">
                    <a16:creationId xmlns:a16="http://schemas.microsoft.com/office/drawing/2014/main" id="{160D6B96-4848-435C-B393-1B986438BF1A}"/>
                  </a:ext>
                </a:extLst>
              </p:cNvPr>
              <p:cNvSpPr txBox="1"/>
              <p:nvPr/>
            </p:nvSpPr>
            <p:spPr>
              <a:xfrm>
                <a:off x="3461728" y="3081771"/>
                <a:ext cx="1874596"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Resposta (opcional)</a:t>
                </a:r>
              </a:p>
            </p:txBody>
          </p:sp>
          <p:cxnSp>
            <p:nvCxnSpPr>
              <p:cNvPr id="70" name="Straight Arrow Connector 69">
                <a:extLst>
                  <a:ext uri="{FF2B5EF4-FFF2-40B4-BE49-F238E27FC236}">
                    <a16:creationId xmlns:a16="http://schemas.microsoft.com/office/drawing/2014/main" id="{A0E04AEB-86FF-4E8F-8F09-792A4CF0301C}"/>
                  </a:ext>
                </a:extLst>
              </p:cNvPr>
              <p:cNvCxnSpPr/>
              <p:nvPr/>
            </p:nvCxnSpPr>
            <p:spPr>
              <a:xfrm flipH="1">
                <a:off x="3713226" y="2928257"/>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8DE0169-E3B7-477A-8C09-35C95095BC68}"/>
                </a:ext>
              </a:extLst>
            </p:cNvPr>
            <p:cNvGrpSpPr/>
            <p:nvPr/>
          </p:nvGrpSpPr>
          <p:grpSpPr>
            <a:xfrm>
              <a:off x="6127565" y="3606890"/>
              <a:ext cx="731929" cy="914400"/>
              <a:chOff x="6127565" y="3554030"/>
              <a:chExt cx="731929" cy="914400"/>
            </a:xfrm>
          </p:grpSpPr>
          <p:cxnSp>
            <p:nvCxnSpPr>
              <p:cNvPr id="71" name="Straight Arrow Connector 70">
                <a:extLst>
                  <a:ext uri="{FF2B5EF4-FFF2-40B4-BE49-F238E27FC236}">
                    <a16:creationId xmlns:a16="http://schemas.microsoft.com/office/drawing/2014/main" id="{E95211DD-2A31-4EE7-B978-CEB26114C09F}"/>
                  </a:ext>
                </a:extLst>
              </p:cNvPr>
              <p:cNvCxnSpPr/>
              <p:nvPr/>
            </p:nvCxnSpPr>
            <p:spPr>
              <a:xfrm>
                <a:off x="6127565" y="3554030"/>
                <a:ext cx="0" cy="914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B5A3574-FAE8-4AA4-B627-8A45F419BF31}"/>
                  </a:ext>
                </a:extLst>
              </p:cNvPr>
              <p:cNvSpPr txBox="1"/>
              <p:nvPr/>
            </p:nvSpPr>
            <p:spPr>
              <a:xfrm>
                <a:off x="6278886" y="3826564"/>
                <a:ext cx="580608"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Executar</a:t>
                </a:r>
              </a:p>
            </p:txBody>
          </p:sp>
        </p:grpSp>
        <p:grpSp>
          <p:nvGrpSpPr>
            <p:cNvPr id="15" name="Group 14">
              <a:extLst>
                <a:ext uri="{FF2B5EF4-FFF2-40B4-BE49-F238E27FC236}">
                  <a16:creationId xmlns:a16="http://schemas.microsoft.com/office/drawing/2014/main" id="{EABE33B7-C6A9-44D5-B592-50091A4F58CA}"/>
                </a:ext>
              </a:extLst>
            </p:cNvPr>
            <p:cNvGrpSpPr/>
            <p:nvPr/>
          </p:nvGrpSpPr>
          <p:grpSpPr>
            <a:xfrm>
              <a:off x="466347" y="4175333"/>
              <a:ext cx="2622017" cy="731520"/>
              <a:chOff x="35026" y="4517099"/>
              <a:chExt cx="2622017" cy="731520"/>
            </a:xfrm>
          </p:grpSpPr>
          <p:sp>
            <p:nvSpPr>
              <p:cNvPr id="57" name="Rectangle 56">
                <a:extLst>
                  <a:ext uri="{FF2B5EF4-FFF2-40B4-BE49-F238E27FC236}">
                    <a16:creationId xmlns:a16="http://schemas.microsoft.com/office/drawing/2014/main" id="{10E8025E-B649-46AD-A7F6-7682F61D55E8}"/>
                  </a:ext>
                </a:extLst>
              </p:cNvPr>
              <p:cNvSpPr/>
              <p:nvPr/>
            </p:nvSpPr>
            <p:spPr>
              <a:xfrm>
                <a:off x="35026" y="4590472"/>
                <a:ext cx="1762021" cy="584775"/>
              </a:xfrm>
              <a:prstGeom prst="rect">
                <a:avLst/>
              </a:prstGeom>
            </p:spPr>
            <p:txBody>
              <a:bodyPr wrap="square" rtlCol="0">
                <a:spAutoFit/>
              </a:bodyPr>
              <a:lstStyle/>
              <a:p>
                <a:pPr algn="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Solicitações de endpoints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3" name="Graphic 72">
                <a:extLst>
                  <a:ext uri="{FF2B5EF4-FFF2-40B4-BE49-F238E27FC236}">
                    <a16:creationId xmlns:a16="http://schemas.microsoft.com/office/drawing/2014/main" id="{FC63894D-33B1-4D20-B3C5-AD8A79EB58A9}"/>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925523" y="4517099"/>
                <a:ext cx="731520" cy="731520"/>
              </a:xfrm>
              <a:prstGeom prst="rect">
                <a:avLst/>
              </a:prstGeom>
            </p:spPr>
          </p:pic>
        </p:grpSp>
        <p:grpSp>
          <p:nvGrpSpPr>
            <p:cNvPr id="17" name="Group 16">
              <a:extLst>
                <a:ext uri="{FF2B5EF4-FFF2-40B4-BE49-F238E27FC236}">
                  <a16:creationId xmlns:a16="http://schemas.microsoft.com/office/drawing/2014/main" id="{2CC992F3-FF2C-42AC-A923-0333DDC37A28}"/>
                </a:ext>
              </a:extLst>
            </p:cNvPr>
            <p:cNvGrpSpPr/>
            <p:nvPr/>
          </p:nvGrpSpPr>
          <p:grpSpPr>
            <a:xfrm>
              <a:off x="466347" y="3546823"/>
              <a:ext cx="2439137" cy="584775"/>
              <a:chOff x="466347" y="3546823"/>
              <a:chExt cx="2439137" cy="584775"/>
            </a:xfrm>
          </p:grpSpPr>
          <p:pic>
            <p:nvPicPr>
              <p:cNvPr id="81" name="Graphic 80">
                <a:extLst>
                  <a:ext uri="{FF2B5EF4-FFF2-40B4-BE49-F238E27FC236}">
                    <a16:creationId xmlns:a16="http://schemas.microsoft.com/office/drawing/2014/main" id="{A3C2424D-5FBD-45D9-97CC-CCAE8DCF87C5}"/>
                  </a:ext>
                  <a:ext uri="{C183D7F6-B498-43B3-948B-1728B52AA6E4}">
                    <adec:decorative xmlns="" xmlns:adec="http://schemas.microsoft.com/office/drawing/2017/decorative" val="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2356844" y="3575214"/>
                <a:ext cx="548640" cy="548640"/>
              </a:xfrm>
              <a:prstGeom prst="rect">
                <a:avLst/>
              </a:prstGeom>
            </p:spPr>
          </p:pic>
          <p:sp>
            <p:nvSpPr>
              <p:cNvPr id="56" name="Rectangle 55">
                <a:extLst>
                  <a:ext uri="{FF2B5EF4-FFF2-40B4-BE49-F238E27FC236}">
                    <a16:creationId xmlns:a16="http://schemas.microsoft.com/office/drawing/2014/main" id="{32325104-256A-44CC-A799-42FA74C7CAA2}"/>
                  </a:ext>
                </a:extLst>
              </p:cNvPr>
              <p:cNvSpPr/>
              <p:nvPr/>
            </p:nvSpPr>
            <p:spPr>
              <a:xfrm>
                <a:off x="466347" y="3546823"/>
                <a:ext cx="1762022" cy="584775"/>
              </a:xfrm>
              <a:prstGeom prst="rect">
                <a:avLst/>
              </a:prstGeom>
            </p:spPr>
            <p:txBody>
              <a:bodyPr wrap="square" rtlCol="0">
                <a:spAutoFit/>
              </a:bodyPr>
              <a:lstStyle/>
              <a:p>
                <a:pPr algn="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Alterações no estado dos dados</a:t>
                </a:r>
              </a:p>
            </p:txBody>
          </p:sp>
        </p:grpSp>
        <p:sp>
          <p:nvSpPr>
            <p:cNvPr id="75" name="Rectangle 74">
              <a:extLst>
                <a:ext uri="{FF2B5EF4-FFF2-40B4-BE49-F238E27FC236}">
                  <a16:creationId xmlns:a16="http://schemas.microsoft.com/office/drawing/2014/main" id="{B8E8787E-972C-4E00-94B5-38462DFD026C}"/>
                </a:ext>
              </a:extLst>
            </p:cNvPr>
            <p:cNvSpPr/>
            <p:nvPr/>
          </p:nvSpPr>
          <p:spPr>
            <a:xfrm>
              <a:off x="7429299" y="4333676"/>
              <a:ext cx="2286000" cy="2286000"/>
            </a:xfrm>
            <a:prstGeom prst="rect">
              <a:avLst/>
            </a:prstGeom>
          </p:spPr>
          <p:txBody>
            <a:bodyPr wrap="square" rtlCol="0">
              <a:spAutoFit/>
            </a:bodyPr>
            <a:lstStyle/>
            <a:p>
              <a:pPr defTabSz="380990" rtl="0">
                <a:defRPr/>
              </a:pPr>
              <a:r>
                <a:rPr lang="pt-BR" sz="1600">
                  <a:latin typeface="Amazon Ember" panose="020B0603020204020204" pitchFamily="34" charset="0"/>
                  <a:ea typeface="Amazon Ember" panose="020B0603020204020204" pitchFamily="34" charset="0"/>
                  <a:cs typeface="Amazon Ember" panose="020B0603020204020204" pitchFamily="34" charset="0"/>
                </a:rPr>
                <a:t>Idiomas aceitos</a:t>
              </a:r>
              <a:r>
                <a:rPr lang="pt-BR" sz="1600"/>
                <a:t>:</a:t>
              </a:r>
            </a:p>
            <a:p>
              <a:pPr marL="285750" indent="-285750" defTabSz="380990" rtl="0">
                <a:buFont typeface="Arial" panose="020B0604020202020204" pitchFamily="34" charset="0"/>
                <a:buChar char="•"/>
                <a:defRPr/>
              </a:pPr>
              <a:r>
                <a:rPr lang="pt-BR" sz="1600"/>
                <a:t>Node.js</a:t>
              </a:r>
            </a:p>
            <a:p>
              <a:pPr marL="285750" indent="-285750" defTabSz="380990" rtl="0">
                <a:buFont typeface="Arial" panose="020B0604020202020204" pitchFamily="34" charset="0"/>
                <a:buChar char="•"/>
                <a:defRPr/>
              </a:pPr>
              <a:r>
                <a:rPr lang="pt-BR" sz="1600"/>
                <a:t>Python</a:t>
              </a:r>
            </a:p>
            <a:p>
              <a:pPr marL="285750" indent="-285750" defTabSz="380990" rtl="0">
                <a:buFont typeface="Arial" panose="020B0604020202020204" pitchFamily="34" charset="0"/>
                <a:buChar char="•"/>
                <a:defRPr/>
              </a:pPr>
              <a:r>
                <a:rPr lang="pt-BR" sz="1600"/>
                <a:t>Java</a:t>
              </a:r>
            </a:p>
            <a:p>
              <a:pPr marL="285750" indent="-285750" defTabSz="380990" rtl="0">
                <a:buFont typeface="Arial" panose="020B0604020202020204" pitchFamily="34" charset="0"/>
                <a:buChar char="•"/>
                <a:defRPr/>
              </a:pPr>
              <a:r>
                <a:rPr lang="pt-BR" sz="1600"/>
                <a:t>C#</a:t>
              </a:r>
            </a:p>
            <a:p>
              <a:pPr marL="285750" indent="-285750" defTabSz="380990" rtl="0">
                <a:buFont typeface="Arial" panose="020B0604020202020204" pitchFamily="34" charset="0"/>
                <a:buChar char="•"/>
                <a:defRPr/>
              </a:pPr>
              <a:r>
                <a:rPr lang="pt-BR" sz="1600"/>
                <a:t>Go</a:t>
              </a:r>
            </a:p>
            <a:p>
              <a:pPr marL="285750" indent="-285750" defTabSz="380990" rtl="0">
                <a:buFont typeface="Arial" panose="020B0604020202020204" pitchFamily="34" charset="0"/>
                <a:buChar char="•"/>
                <a:defRPr/>
              </a:pPr>
              <a:r>
                <a:rPr lang="pt-BR" sz="1600"/>
                <a:t>Ruby</a:t>
              </a:r>
            </a:p>
            <a:p>
              <a:pPr marL="285750" indent="-285750" defTabSz="380990" rtl="0">
                <a:buFont typeface="Arial" panose="020B0604020202020204" pitchFamily="34" charset="0"/>
                <a:buChar char="•"/>
                <a:defRPr/>
              </a:pPr>
              <a:r>
                <a:rPr lang="pt-BR" sz="1600"/>
                <a:t>PowerShell</a:t>
              </a:r>
            </a:p>
            <a:p>
              <a:pPr marL="285750" lvl="0" indent="-285750" rtl="0">
                <a:buFont typeface="Arial" panose="020B0604020202020204" pitchFamily="34" charset="0"/>
                <a:buChar char="•"/>
              </a:pPr>
              <a:r>
                <a:rPr lang="pt-BR" sz="1600"/>
                <a:t>API de tempo de execução</a:t>
              </a:r>
            </a:p>
          </p:txBody>
        </p:sp>
        <p:grpSp>
          <p:nvGrpSpPr>
            <p:cNvPr id="14" name="Group 13">
              <a:extLst>
                <a:ext uri="{FF2B5EF4-FFF2-40B4-BE49-F238E27FC236}">
                  <a16:creationId xmlns:a16="http://schemas.microsoft.com/office/drawing/2014/main" id="{53FA6A6D-D022-460B-BEEF-6137438A017C}"/>
                </a:ext>
              </a:extLst>
            </p:cNvPr>
            <p:cNvGrpSpPr/>
            <p:nvPr/>
          </p:nvGrpSpPr>
          <p:grpSpPr>
            <a:xfrm>
              <a:off x="576775" y="4929940"/>
              <a:ext cx="2541285" cy="646092"/>
              <a:chOff x="145454" y="5228284"/>
              <a:chExt cx="2541285" cy="646092"/>
            </a:xfrm>
          </p:grpSpPr>
          <p:sp>
            <p:nvSpPr>
              <p:cNvPr id="58" name="Rectangle 57">
                <a:extLst>
                  <a:ext uri="{FF2B5EF4-FFF2-40B4-BE49-F238E27FC236}">
                    <a16:creationId xmlns:a16="http://schemas.microsoft.com/office/drawing/2014/main" id="{A888B7AF-068B-41F8-9ED9-594BDCF3F82E}"/>
                  </a:ext>
                </a:extLst>
              </p:cNvPr>
              <p:cNvSpPr/>
              <p:nvPr/>
            </p:nvSpPr>
            <p:spPr>
              <a:xfrm>
                <a:off x="145454" y="5248619"/>
                <a:ext cx="1651594" cy="584775"/>
              </a:xfrm>
              <a:prstGeom prst="rect">
                <a:avLst/>
              </a:prstGeom>
            </p:spPr>
            <p:txBody>
              <a:bodyPr wrap="square" rtlCol="0">
                <a:spAutoFit/>
              </a:bodyPr>
              <a:lstStyle/>
              <a:p>
                <a:pPr algn="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Alterações no estado do recurso</a:t>
                </a:r>
              </a:p>
            </p:txBody>
          </p:sp>
          <p:grpSp>
            <p:nvGrpSpPr>
              <p:cNvPr id="5" name="Group 4">
                <a:extLst>
                  <a:ext uri="{FF2B5EF4-FFF2-40B4-BE49-F238E27FC236}">
                    <a16:creationId xmlns:a16="http://schemas.microsoft.com/office/drawing/2014/main" id="{35AAAD03-D0F6-441C-99A1-0C7526C9C575}"/>
                  </a:ext>
                </a:extLst>
              </p:cNvPr>
              <p:cNvGrpSpPr/>
              <p:nvPr/>
            </p:nvGrpSpPr>
            <p:grpSpPr>
              <a:xfrm>
                <a:off x="1925523" y="5228284"/>
                <a:ext cx="761216" cy="646092"/>
                <a:chOff x="3463867" y="5223235"/>
                <a:chExt cx="761216" cy="646092"/>
              </a:xfrm>
            </p:grpSpPr>
            <p:pic>
              <p:nvPicPr>
                <p:cNvPr id="76" name="Picture 75">
                  <a:extLst>
                    <a:ext uri="{FF2B5EF4-FFF2-40B4-BE49-F238E27FC236}">
                      <a16:creationId xmlns:a16="http://schemas.microsoft.com/office/drawing/2014/main" id="{0E28B840-5E1F-47E3-9B88-46F72DAC78CD}"/>
                    </a:ext>
                    <a:ext uri="{C183D7F6-B498-43B3-948B-1728B52AA6E4}">
                      <adec:decorative xmlns="" xmlns:adec="http://schemas.microsoft.com/office/drawing/2017/decorative" val="1"/>
                    </a:ext>
                  </a:extLst>
                </p:cNvPr>
                <p:cNvPicPr>
                  <a:picLocks noChangeAspect="1"/>
                </p:cNvPicPr>
                <p:nvPr/>
              </p:nvPicPr>
              <p:blipFill>
                <a:blip r:embed="rId1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18255816">
                  <a:off x="3463866" y="5455735"/>
                  <a:ext cx="413593" cy="413592"/>
                </a:xfrm>
                <a:prstGeom prst="rect">
                  <a:avLst/>
                </a:prstGeom>
              </p:spPr>
            </p:pic>
            <p:pic>
              <p:nvPicPr>
                <p:cNvPr id="77" name="Picture 76">
                  <a:extLst>
                    <a:ext uri="{FF2B5EF4-FFF2-40B4-BE49-F238E27FC236}">
                      <a16:creationId xmlns:a16="http://schemas.microsoft.com/office/drawing/2014/main" id="{B52AD9A0-160D-4961-A097-E574FD1071D4}"/>
                    </a:ext>
                    <a:ext uri="{C183D7F6-B498-43B3-948B-1728B52AA6E4}">
                      <adec:decorative xmlns="" xmlns:adec="http://schemas.microsoft.com/office/drawing/2017/decorative" val="1"/>
                    </a:ext>
                  </a:extLst>
                </p:cNvPr>
                <p:cNvPicPr>
                  <a:picLocks noChangeAspect="1"/>
                </p:cNvPicPr>
                <p:nvPr/>
              </p:nvPicPr>
              <p:blipFill>
                <a:blip r:embed="rId1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19908494">
                  <a:off x="3811490" y="5223235"/>
                  <a:ext cx="413593" cy="413592"/>
                </a:xfrm>
                <a:prstGeom prst="rect">
                  <a:avLst/>
                </a:prstGeom>
              </p:spPr>
            </p:pic>
          </p:grpSp>
        </p:grpSp>
        <p:grpSp>
          <p:nvGrpSpPr>
            <p:cNvPr id="13" name="Group 12">
              <a:extLst>
                <a:ext uri="{FF2B5EF4-FFF2-40B4-BE49-F238E27FC236}">
                  <a16:creationId xmlns:a16="http://schemas.microsoft.com/office/drawing/2014/main" id="{D3453411-16D7-46EA-816A-A23BA3CCB97E}"/>
                </a:ext>
              </a:extLst>
            </p:cNvPr>
            <p:cNvGrpSpPr/>
            <p:nvPr/>
          </p:nvGrpSpPr>
          <p:grpSpPr>
            <a:xfrm>
              <a:off x="466348" y="5599118"/>
              <a:ext cx="2609698" cy="719202"/>
              <a:chOff x="35027" y="5857913"/>
              <a:chExt cx="2609698" cy="719202"/>
            </a:xfrm>
          </p:grpSpPr>
          <p:pic>
            <p:nvPicPr>
              <p:cNvPr id="79" name="Picture 78">
                <a:extLst>
                  <a:ext uri="{FF2B5EF4-FFF2-40B4-BE49-F238E27FC236}">
                    <a16:creationId xmlns:a16="http://schemas.microsoft.com/office/drawing/2014/main" id="{1652C481-3010-46F7-BAC9-99D252EB2381}"/>
                  </a:ext>
                  <a:ext uri="{C183D7F6-B498-43B3-948B-1728B52AA6E4}">
                    <adec:decorative xmlns="" xmlns:adec="http://schemas.microsoft.com/office/drawing/2017/decorative" val="1"/>
                  </a:ext>
                </a:extLst>
              </p:cNvPr>
              <p:cNvPicPr>
                <a:picLocks noChangeAspect="1"/>
              </p:cNvPicPr>
              <p:nvPr/>
            </p:nvPicPr>
            <p:blipFill>
              <a:blip r:embed="rId16">
                <a:duotone>
                  <a:prstClr val="black"/>
                  <a:srgbClr val="545B64">
                    <a:tint val="45000"/>
                    <a:satMod val="400000"/>
                  </a:srgbClr>
                </a:duotone>
                <a:extLst>
                  <a:ext uri="{28A0092B-C50C-407E-A947-70E740481C1C}">
                    <a14:useLocalDpi xmlns:a14="http://schemas.microsoft.com/office/drawing/2010/main" val="0"/>
                  </a:ext>
                </a:extLst>
              </a:blip>
              <a:stretch>
                <a:fillRect/>
              </a:stretch>
            </p:blipFill>
            <p:spPr>
              <a:xfrm>
                <a:off x="1925523" y="5857913"/>
                <a:ext cx="719202" cy="719202"/>
              </a:xfrm>
              <a:prstGeom prst="rect">
                <a:avLst/>
              </a:prstGeom>
              <a:noFill/>
              <a:ln>
                <a:noFill/>
              </a:ln>
            </p:spPr>
          </p:pic>
          <p:sp>
            <p:nvSpPr>
              <p:cNvPr id="80" name="Rectangle 79">
                <a:extLst>
                  <a:ext uri="{FF2B5EF4-FFF2-40B4-BE49-F238E27FC236}">
                    <a16:creationId xmlns:a16="http://schemas.microsoft.com/office/drawing/2014/main" id="{5FCBD60C-D9FF-4C4E-9738-BF985FA74B77}"/>
                  </a:ext>
                </a:extLst>
              </p:cNvPr>
              <p:cNvSpPr/>
              <p:nvPr/>
            </p:nvSpPr>
            <p:spPr>
              <a:xfrm>
                <a:off x="35027" y="6048237"/>
                <a:ext cx="1762021" cy="338554"/>
              </a:xfrm>
              <a:prstGeom prst="rect">
                <a:avLst/>
              </a:prstGeom>
            </p:spPr>
            <p:txBody>
              <a:bodyPr wrap="none" rtlCol="0">
                <a:spAutoFit/>
              </a:bodyPr>
              <a:lstStyle/>
              <a:p>
                <a:pPr algn="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Eventos programados</a:t>
                </a:r>
              </a:p>
            </p:txBody>
          </p:sp>
        </p:grpSp>
      </p:grpSp>
    </p:spTree>
    <p:custDataLst>
      <p:tags r:id="rId1"/>
    </p:custDataLst>
    <p:extLst>
      <p:ext uri="{BB962C8B-B14F-4D97-AF65-F5344CB8AC3E}">
        <p14:creationId xmlns:p14="http://schemas.microsoft.com/office/powerpoint/2010/main" val="1826842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Funções do Lambda</a:t>
            </a:r>
          </a:p>
        </p:txBody>
      </p:sp>
      <p:grpSp>
        <p:nvGrpSpPr>
          <p:cNvPr id="24" name="Group 23" descr="access permissions, triggering event, deployment package, and configuration must be defined when you create a lambda function. ">
            <a:extLst>
              <a:ext uri="{FF2B5EF4-FFF2-40B4-BE49-F238E27FC236}">
                <a16:creationId xmlns:a16="http://schemas.microsoft.com/office/drawing/2014/main" id="{C40F9403-851E-474B-BED5-A36EFF71C449}"/>
              </a:ext>
            </a:extLst>
          </p:cNvPr>
          <p:cNvGrpSpPr/>
          <p:nvPr/>
        </p:nvGrpSpPr>
        <p:grpSpPr>
          <a:xfrm>
            <a:off x="640250" y="1373455"/>
            <a:ext cx="10911500" cy="4850996"/>
            <a:chOff x="175603" y="1287727"/>
            <a:chExt cx="10911500" cy="4850996"/>
          </a:xfrm>
        </p:grpSpPr>
        <p:sp>
          <p:nvSpPr>
            <p:cNvPr id="38" name="Left Brace 37">
              <a:extLst>
                <a:ext uri="{C183D7F6-B498-43B3-948B-1728B52AA6E4}">
                  <adec:decorative xmlns="" xmlns:adec="http://schemas.microsoft.com/office/drawing/2017/decorative" val="1"/>
                </a:ext>
              </a:extLst>
            </p:cNvPr>
            <p:cNvSpPr/>
            <p:nvPr/>
          </p:nvSpPr>
          <p:spPr>
            <a:xfrm>
              <a:off x="1721219" y="2060172"/>
              <a:ext cx="221881" cy="40785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grpSp>
          <p:nvGrpSpPr>
            <p:cNvPr id="18" name="Group 17" descr="Lambda functions described in notes.">
              <a:extLst>
                <a:ext uri="{FF2B5EF4-FFF2-40B4-BE49-F238E27FC236}">
                  <a16:creationId xmlns:a16="http://schemas.microsoft.com/office/drawing/2014/main" id="{D16CB04B-CE92-4C77-95CE-ADAAD7FF7AD5}"/>
                </a:ext>
              </a:extLst>
            </p:cNvPr>
            <p:cNvGrpSpPr/>
            <p:nvPr/>
          </p:nvGrpSpPr>
          <p:grpSpPr>
            <a:xfrm>
              <a:off x="175603" y="1287727"/>
              <a:ext cx="10911500" cy="4585296"/>
              <a:chOff x="175603" y="1287727"/>
              <a:chExt cx="10911500" cy="4585296"/>
            </a:xfrm>
          </p:grpSpPr>
          <p:sp>
            <p:nvSpPr>
              <p:cNvPr id="35" name="Rectangle 34">
                <a:extLst>
                  <a:ext uri="{C183D7F6-B498-43B3-948B-1728B52AA6E4}">
                    <adec:decorative xmlns="" xmlns:adec="http://schemas.microsoft.com/office/drawing/2017/decorative" val="1"/>
                  </a:ext>
                </a:extLst>
              </p:cNvPr>
              <p:cNvSpPr/>
              <p:nvPr/>
            </p:nvSpPr>
            <p:spPr>
              <a:xfrm>
                <a:off x="2237017" y="2221019"/>
                <a:ext cx="8850086" cy="36520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20" name="Group 19"/>
              <p:cNvGrpSpPr/>
              <p:nvPr/>
            </p:nvGrpSpPr>
            <p:grpSpPr>
              <a:xfrm>
                <a:off x="2653882" y="2774402"/>
                <a:ext cx="1584247" cy="2535535"/>
                <a:chOff x="2653882" y="2809175"/>
                <a:chExt cx="1584247" cy="2535535"/>
              </a:xfrm>
            </p:grpSpPr>
            <p:pic>
              <p:nvPicPr>
                <p:cNvPr id="6" name="Graphic 52">
                  <a:extLst>
                    <a:ext uri="{FF2B5EF4-FFF2-40B4-BE49-F238E27FC236}">
                      <a16:creationId xmlns:a16="http://schemas.microsoft.com/office/drawing/2014/main" id="{90D5A9DB-EC7C-6342-9486-0A731DEC214E}"/>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53882" y="2809175"/>
                  <a:ext cx="1584246" cy="1584246"/>
                </a:xfrm>
                <a:prstGeom prst="rect">
                  <a:avLst/>
                </a:prstGeom>
              </p:spPr>
            </p:pic>
            <p:sp>
              <p:nvSpPr>
                <p:cNvPr id="17" name="TextBox 16"/>
                <p:cNvSpPr txBox="1"/>
                <p:nvPr/>
              </p:nvSpPr>
              <p:spPr>
                <a:xfrm>
                  <a:off x="2653883" y="4698379"/>
                  <a:ext cx="1584246" cy="646331"/>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Permissões de acesso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1" name="Group 20"/>
              <p:cNvGrpSpPr/>
              <p:nvPr/>
            </p:nvGrpSpPr>
            <p:grpSpPr>
              <a:xfrm>
                <a:off x="4481234" y="2838841"/>
                <a:ext cx="1579479" cy="2406656"/>
                <a:chOff x="4575050" y="2938054"/>
                <a:chExt cx="1579479" cy="2406656"/>
              </a:xfrm>
            </p:grpSpPr>
            <p:sp>
              <p:nvSpPr>
                <p:cNvPr id="7" name="Lightning Bolt 6"/>
                <p:cNvSpPr/>
                <p:nvPr/>
              </p:nvSpPr>
              <p:spPr>
                <a:xfrm rot="20053059" flipH="1">
                  <a:off x="4771264" y="2938054"/>
                  <a:ext cx="1170004" cy="1170004"/>
                </a:xfrm>
                <a:prstGeom prst="lightningBol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9" name="TextBox 18"/>
                <p:cNvSpPr txBox="1"/>
                <p:nvPr/>
              </p:nvSpPr>
              <p:spPr>
                <a:xfrm>
                  <a:off x="4575050" y="4698379"/>
                  <a:ext cx="1579479" cy="646331"/>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Eventos de acionamento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29" name="Straight Connector 28"/>
              <p:cNvCxnSpPr/>
              <p:nvPr/>
            </p:nvCxnSpPr>
            <p:spPr>
              <a:xfrm>
                <a:off x="4417185" y="2533409"/>
                <a:ext cx="0" cy="3017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107715" y="2533409"/>
                <a:ext cx="0" cy="3017520"/>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Graphic 44">
                <a:extLst>
                  <a:ext uri="{FF2B5EF4-FFF2-40B4-BE49-F238E27FC236}">
                    <a16:creationId xmlns:a16="http://schemas.microsoft.com/office/drawing/2014/main" id="{E2DAEC15-20F6-3647-8A23-EC2BA0B080D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1211" y="3622475"/>
                <a:ext cx="914400" cy="914400"/>
              </a:xfrm>
              <a:prstGeom prst="rect">
                <a:avLst/>
              </a:prstGeom>
            </p:spPr>
          </p:pic>
          <p:sp>
            <p:nvSpPr>
              <p:cNvPr id="34" name="TextBox 33"/>
              <p:cNvSpPr txBox="1"/>
              <p:nvPr/>
            </p:nvSpPr>
            <p:spPr>
              <a:xfrm>
                <a:off x="175603" y="4647063"/>
                <a:ext cx="1545616"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grpSp>
            <p:nvGrpSpPr>
              <p:cNvPr id="43" name="Group 42"/>
              <p:cNvGrpSpPr/>
              <p:nvPr/>
            </p:nvGrpSpPr>
            <p:grpSpPr>
              <a:xfrm>
                <a:off x="2487081" y="1287727"/>
                <a:ext cx="2260860" cy="1118015"/>
                <a:chOff x="3156554" y="1042800"/>
                <a:chExt cx="2260860" cy="1118015"/>
              </a:xfrm>
            </p:grpSpPr>
            <p:pic>
              <p:nvPicPr>
                <p:cNvPr id="22"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45368" y="1042800"/>
                  <a:ext cx="744629" cy="744629"/>
                </a:xfrm>
                <a:prstGeom prst="rect">
                  <a:avLst/>
                </a:prstGeom>
              </p:spPr>
            </p:pic>
            <p:sp>
              <p:nvSpPr>
                <p:cNvPr id="23" name="TextBox 22"/>
                <p:cNvSpPr txBox="1"/>
                <p:nvPr/>
              </p:nvSpPr>
              <p:spPr>
                <a:xfrm>
                  <a:off x="3156554" y="1791483"/>
                  <a:ext cx="2260860" cy="369332"/>
                </a:xfrm>
                <a:prstGeom prst="rect">
                  <a:avLst/>
                </a:prstGeom>
                <a:solidFill>
                  <a:schemeClr val="bg1"/>
                </a:solid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Função do Lambda</a:t>
                  </a:r>
                </a:p>
              </p:txBody>
            </p:sp>
          </p:grpSp>
          <p:grpSp>
            <p:nvGrpSpPr>
              <p:cNvPr id="16" name="Group 15"/>
              <p:cNvGrpSpPr/>
              <p:nvPr/>
            </p:nvGrpSpPr>
            <p:grpSpPr>
              <a:xfrm>
                <a:off x="9422107" y="2840022"/>
                <a:ext cx="1470274" cy="1679176"/>
                <a:chOff x="9254467" y="2940415"/>
                <a:chExt cx="1470274" cy="1679176"/>
              </a:xfrm>
            </p:grpSpPr>
            <p:sp>
              <p:nvSpPr>
                <p:cNvPr id="13" name="TextBox 12"/>
                <p:cNvSpPr txBox="1"/>
                <p:nvPr/>
              </p:nvSpPr>
              <p:spPr>
                <a:xfrm>
                  <a:off x="9254467" y="4281037"/>
                  <a:ext cx="1470274" cy="338554"/>
                </a:xfrm>
                <a:prstGeom prst="rect">
                  <a:avLst/>
                </a:prstGeom>
                <a:noFill/>
              </p:spPr>
              <p:txBody>
                <a:bodyPr wrap="non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Configuração</a:t>
                  </a:r>
                </a:p>
              </p:txBody>
            </p:sp>
            <p:pic>
              <p:nvPicPr>
                <p:cNvPr id="12" name="Picture 11">
                  <a:extLst>
                    <a:ext uri="{C183D7F6-B498-43B3-948B-1728B52AA6E4}">
                      <adec:decorative xmlns=""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1470" y="2940415"/>
                  <a:ext cx="1321766" cy="1321766"/>
                </a:xfrm>
                <a:prstGeom prst="rect">
                  <a:avLst/>
                </a:prstGeom>
                <a:ln>
                  <a:solidFill>
                    <a:schemeClr val="accent2"/>
                  </a:solidFill>
                </a:ln>
              </p:spPr>
            </p:pic>
          </p:grpSp>
          <p:grpSp>
            <p:nvGrpSpPr>
              <p:cNvPr id="25" name="Group 24"/>
              <p:cNvGrpSpPr/>
              <p:nvPr/>
            </p:nvGrpSpPr>
            <p:grpSpPr>
              <a:xfrm>
                <a:off x="6286772" y="2840022"/>
                <a:ext cx="2892228" cy="2422472"/>
                <a:chOff x="6503286" y="2840022"/>
                <a:chExt cx="2892228" cy="2422472"/>
              </a:xfrm>
            </p:grpSpPr>
            <p:grpSp>
              <p:nvGrpSpPr>
                <p:cNvPr id="8" name="Group 7"/>
                <p:cNvGrpSpPr/>
                <p:nvPr/>
              </p:nvGrpSpPr>
              <p:grpSpPr>
                <a:xfrm>
                  <a:off x="6503286" y="2840022"/>
                  <a:ext cx="1321766" cy="1925397"/>
                  <a:chOff x="6503286" y="2940415"/>
                  <a:chExt cx="1321766" cy="1925397"/>
                </a:xfrm>
              </p:grpSpPr>
              <p:sp>
                <p:nvSpPr>
                  <p:cNvPr id="11" name="TextBox 10"/>
                  <p:cNvSpPr txBox="1"/>
                  <p:nvPr/>
                </p:nvSpPr>
                <p:spPr>
                  <a:xfrm>
                    <a:off x="6503286" y="4281037"/>
                    <a:ext cx="1321766" cy="584775"/>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Código da aplicação</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C183D7F6-B498-43B3-948B-1728B52AA6E4}">
                        <adec:decorative xmlns=""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03286" y="2940415"/>
                    <a:ext cx="1321766" cy="1321766"/>
                  </a:xfrm>
                  <a:prstGeom prst="rect">
                    <a:avLst/>
                  </a:prstGeom>
                  <a:ln>
                    <a:solidFill>
                      <a:schemeClr val="accent2"/>
                    </a:solidFill>
                  </a:ln>
                </p:spPr>
              </p:pic>
            </p:grpSp>
            <p:grpSp>
              <p:nvGrpSpPr>
                <p:cNvPr id="9" name="Group 8"/>
                <p:cNvGrpSpPr/>
                <p:nvPr/>
              </p:nvGrpSpPr>
              <p:grpSpPr>
                <a:xfrm>
                  <a:off x="7684004" y="2852793"/>
                  <a:ext cx="1711510" cy="1912626"/>
                  <a:chOff x="7694577" y="2953186"/>
                  <a:chExt cx="1711510" cy="1912626"/>
                </a:xfrm>
              </p:grpSpPr>
              <p:sp>
                <p:nvSpPr>
                  <p:cNvPr id="15" name="TextBox 14"/>
                  <p:cNvSpPr txBox="1"/>
                  <p:nvPr/>
                </p:nvSpPr>
                <p:spPr>
                  <a:xfrm>
                    <a:off x="7694577" y="4281037"/>
                    <a:ext cx="1711510" cy="584775"/>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Dependências </a:t>
                    </a:r>
                    <a:r>
                      <a:rPr lang="pt-BR" sz="1600" dirty="0" smtClean="0">
                        <a:latin typeface="Amazon Ember" panose="020B0603020204020204" pitchFamily="34" charset="0"/>
                        <a:ea typeface="Amazon Ember" panose="020B0603020204020204" pitchFamily="34" charset="0"/>
                        <a:cs typeface="Amazon Ember" panose="020B0603020204020204" pitchFamily="34" charset="0"/>
                      </a:rPr>
                      <a:t/>
                    </a:r>
                    <a:br>
                      <a:rPr lang="pt-BR" sz="1600" dirty="0" smtClean="0">
                        <a:latin typeface="Amazon Ember" panose="020B0603020204020204" pitchFamily="34" charset="0"/>
                        <a:ea typeface="Amazon Ember" panose="020B0603020204020204" pitchFamily="34" charset="0"/>
                        <a:cs typeface="Amazon Ember" panose="020B0603020204020204" pitchFamily="34" charset="0"/>
                      </a:rPr>
                    </a:br>
                    <a:r>
                      <a:rPr lang="pt-BR" sz="1600" dirty="0" smtClean="0">
                        <a:latin typeface="Amazon Ember" panose="020B0603020204020204" pitchFamily="34" charset="0"/>
                        <a:ea typeface="Amazon Ember" panose="020B0603020204020204" pitchFamily="34" charset="0"/>
                        <a:cs typeface="Amazon Ember" panose="020B0603020204020204" pitchFamily="34" charset="0"/>
                      </a:rPr>
                      <a:t>e </a:t>
                    </a:r>
                    <a:r>
                      <a:rPr lang="pt-BR" sz="1600" dirty="0">
                        <a:latin typeface="Amazon Ember" panose="020B0603020204020204" pitchFamily="34" charset="0"/>
                        <a:ea typeface="Amazon Ember" panose="020B0603020204020204" pitchFamily="34" charset="0"/>
                        <a:cs typeface="Amazon Ember" panose="020B0603020204020204" pitchFamily="34" charset="0"/>
                      </a:rPr>
                      <a:t>bibliotecas</a:t>
                    </a:r>
                  </a:p>
                </p:txBody>
              </p:sp>
              <p:pic>
                <p:nvPicPr>
                  <p:cNvPr id="14" name="Picture 13">
                    <a:extLst>
                      <a:ext uri="{C183D7F6-B498-43B3-948B-1728B52AA6E4}">
                        <adec:decorative xmlns=""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00707" y="2953186"/>
                    <a:ext cx="1296225" cy="1296225"/>
                  </a:xfrm>
                  <a:prstGeom prst="rect">
                    <a:avLst/>
                  </a:prstGeom>
                  <a:ln>
                    <a:solidFill>
                      <a:schemeClr val="accent2"/>
                    </a:solidFill>
                  </a:ln>
                </p:spPr>
              </p:pic>
            </p:grpSp>
            <p:sp>
              <p:nvSpPr>
                <p:cNvPr id="5" name="TextBox 4"/>
                <p:cNvSpPr txBox="1"/>
                <p:nvPr/>
              </p:nvSpPr>
              <p:spPr>
                <a:xfrm>
                  <a:off x="6613626" y="4893162"/>
                  <a:ext cx="2396810" cy="369332"/>
                </a:xfrm>
                <a:prstGeom prst="rect">
                  <a:avLst/>
                </a:prstGeom>
                <a:noFill/>
              </p:spPr>
              <p:txBody>
                <a:bodyPr wrap="non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Pacote de implantação</a:t>
                  </a:r>
                </a:p>
              </p:txBody>
            </p:sp>
          </p:grpSp>
          <p:cxnSp>
            <p:nvCxnSpPr>
              <p:cNvPr id="39" name="Straight Connector 38"/>
              <p:cNvCxnSpPr/>
              <p:nvPr/>
            </p:nvCxnSpPr>
            <p:spPr>
              <a:xfrm>
                <a:off x="9243050" y="2533409"/>
                <a:ext cx="0" cy="3017520"/>
              </a:xfrm>
              <a:prstGeom prst="line">
                <a:avLst/>
              </a:prstGeom>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055643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13: Criar microsserviços e arquiteturas sem servidor </a:t>
            </a:r>
          </a:p>
        </p:txBody>
      </p:sp>
      <p:sp>
        <p:nvSpPr>
          <p:cNvPr id="2" name="Title 1"/>
          <p:cNvSpPr>
            <a:spLocks noGrp="1"/>
          </p:cNvSpPr>
          <p:nvPr>
            <p:ph type="title"/>
          </p:nvPr>
        </p:nvSpPr>
        <p:spPr/>
        <p:txBody>
          <a:bodyPr rtlCol="0">
            <a:noAutofit/>
          </a:bodyPr>
          <a:lstStyle/>
          <a:p>
            <a:pPr rtl="0"/>
            <a:r>
              <a:rPr lang="pt-BR" sz="4000"/>
              <a:t>Seção 1: Necessidade arquitetônica</a:t>
            </a:r>
          </a:p>
        </p:txBody>
      </p:sp>
    </p:spTree>
    <p:custDataLst>
      <p:tags r:id="rId1"/>
    </p:custDataLst>
    <p:extLst>
      <p:ext uri="{BB962C8B-B14F-4D97-AF65-F5344CB8AC3E}">
        <p14:creationId xmlns:p14="http://schemas.microsoft.com/office/powerpoint/2010/main" val="3016068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50990728-E0E3-614C-A447-A8557A39D80C}"/>
              </a:ext>
            </a:extLst>
          </p:cNvPr>
          <p:cNvSpPr>
            <a:spLocks noGrp="1"/>
          </p:cNvSpPr>
          <p:nvPr>
            <p:ph type="title"/>
          </p:nvPr>
        </p:nvSpPr>
        <p:spPr/>
        <p:txBody>
          <a:bodyPr rtlCol="0"/>
          <a:lstStyle/>
          <a:p>
            <a:pPr rtl="0"/>
            <a:r>
              <a:rPr lang="pt-BR"/>
              <a:t>Anatomia de uma função do Lambda</a:t>
            </a:r>
          </a:p>
        </p:txBody>
      </p:sp>
      <p:sp>
        <p:nvSpPr>
          <p:cNvPr id="12" name="Content Placeholder 3">
            <a:extLst>
              <a:ext uri="{FF2B5EF4-FFF2-40B4-BE49-F238E27FC236}">
                <a16:creationId xmlns:a16="http://schemas.microsoft.com/office/drawing/2014/main" id="{ED923833-6F15-1D4D-AB50-94ABE68B5CAC}"/>
              </a:ext>
            </a:extLst>
          </p:cNvPr>
          <p:cNvSpPr txBox="1">
            <a:spLocks/>
          </p:cNvSpPr>
          <p:nvPr/>
        </p:nvSpPr>
        <p:spPr>
          <a:xfrm>
            <a:off x="450025" y="1348723"/>
            <a:ext cx="3256844" cy="1188720"/>
          </a:xfrm>
          <a:prstGeom prst="rect">
            <a:avLst/>
          </a:prstGeom>
        </p:spPr>
        <p:txBody>
          <a:bodyPr rtlCol="0"/>
          <a:lstStyle>
            <a:lvl1pPr marL="0" indent="0" algn="l" defTabSz="457200" rtl="0" eaLnBrk="1" latinLnBrk="0" hangingPunct="1">
              <a:spcBef>
                <a:spcPct val="20000"/>
              </a:spcBef>
              <a:buFontTx/>
              <a:buNone/>
              <a:defRPr sz="24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rtl="0">
              <a:defRPr/>
            </a:pPr>
            <a:r>
              <a:rPr lang="pt-BR" b="1" u="sng">
                <a:solidFill>
                  <a:schemeClr val="accent3"/>
                </a:solidFill>
              </a:rPr>
              <a:t>Handler()</a:t>
            </a:r>
          </a:p>
          <a:p>
            <a:pPr defTabSz="609585" rtl="0">
              <a:defRPr/>
            </a:pPr>
            <a:r>
              <a:rPr lang="pt-BR" sz="2133">
                <a:solidFill>
                  <a:schemeClr val="tx1"/>
                </a:solidFill>
              </a:rPr>
              <a:t>Função a ser executada após a invocação</a:t>
            </a:r>
          </a:p>
        </p:txBody>
      </p:sp>
      <p:sp>
        <p:nvSpPr>
          <p:cNvPr id="13" name="Content Placeholder 1">
            <a:extLst>
              <a:ext uri="{FF2B5EF4-FFF2-40B4-BE49-F238E27FC236}">
                <a16:creationId xmlns:a16="http://schemas.microsoft.com/office/drawing/2014/main" id="{46D059F4-F518-D640-BFBF-84563DC33F90}"/>
              </a:ext>
            </a:extLst>
          </p:cNvPr>
          <p:cNvSpPr txBox="1">
            <a:spLocks/>
          </p:cNvSpPr>
          <p:nvPr/>
        </p:nvSpPr>
        <p:spPr>
          <a:xfrm>
            <a:off x="4081760" y="1348724"/>
            <a:ext cx="3256844" cy="1554480"/>
          </a:xfrm>
          <a:prstGeom prst="rect">
            <a:avLst/>
          </a:prstGeom>
        </p:spPr>
        <p:txBody>
          <a:bodyPr rtlCol="0">
            <a:normAutofit/>
          </a:bodyPr>
          <a:lstStyle>
            <a:lvl1pPr marL="0" indent="0" algn="l" defTabSz="457200" rtl="0" eaLnBrk="1" latinLnBrk="0" hangingPunct="1">
              <a:spcBef>
                <a:spcPct val="20000"/>
              </a:spcBef>
              <a:buFontTx/>
              <a:buNone/>
              <a:defRPr sz="24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rtl="0">
              <a:defRPr/>
            </a:pPr>
            <a:r>
              <a:rPr lang="pt-BR" b="1" u="sng" dirty="0">
                <a:solidFill>
                  <a:schemeClr val="accent5"/>
                </a:solidFill>
              </a:rPr>
              <a:t>Objeto de evento</a:t>
            </a:r>
            <a:endParaRPr lang="en-US" sz="2133" b="1" u="sng" dirty="0">
              <a:solidFill>
                <a:schemeClr val="accent5"/>
              </a:solidFill>
            </a:endParaRPr>
          </a:p>
          <a:p>
            <a:pPr defTabSz="609585" rtl="0">
              <a:defRPr/>
            </a:pPr>
            <a:r>
              <a:rPr lang="pt-BR" sz="2133" dirty="0">
                <a:solidFill>
                  <a:schemeClr val="tx1"/>
                </a:solidFill>
              </a:rPr>
              <a:t>Dados enviados durante a invocação da função do Lambda</a:t>
            </a:r>
          </a:p>
        </p:txBody>
      </p:sp>
      <p:sp>
        <p:nvSpPr>
          <p:cNvPr id="14" name="Content Placeholder 30">
            <a:extLst>
              <a:ext uri="{FF2B5EF4-FFF2-40B4-BE49-F238E27FC236}">
                <a16:creationId xmlns:a16="http://schemas.microsoft.com/office/drawing/2014/main" id="{8043F977-5644-6F4C-B9B3-95F6A4167CB3}"/>
              </a:ext>
            </a:extLst>
          </p:cNvPr>
          <p:cNvSpPr txBox="1">
            <a:spLocks/>
          </p:cNvSpPr>
          <p:nvPr/>
        </p:nvSpPr>
        <p:spPr>
          <a:xfrm>
            <a:off x="7713496" y="1319693"/>
            <a:ext cx="4173786" cy="1823459"/>
          </a:xfrm>
          <a:prstGeom prst="rect">
            <a:avLst/>
          </a:prstGeom>
        </p:spPr>
        <p:txBody>
          <a:bodyPr rtlCol="0">
            <a:noAutofit/>
          </a:bodyPr>
          <a:lstStyle>
            <a:lvl1pPr marL="0" indent="0" algn="l" defTabSz="457200" rtl="0" eaLnBrk="1" latinLnBrk="0" hangingPunct="1">
              <a:spcBef>
                <a:spcPct val="20000"/>
              </a:spcBef>
              <a:buFontTx/>
              <a:buNone/>
              <a:defRPr sz="24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rtl="0">
              <a:defRPr/>
            </a:pPr>
            <a:r>
              <a:rPr lang="pt-BR" b="1" u="sng" dirty="0">
                <a:solidFill>
                  <a:schemeClr val="accent6"/>
                </a:solidFill>
              </a:rPr>
              <a:t>Objeto de contexto</a:t>
            </a:r>
            <a:endParaRPr lang="en-US" sz="2133" b="1" u="sng" dirty="0">
              <a:solidFill>
                <a:schemeClr val="accent6"/>
              </a:solidFill>
            </a:endParaRPr>
          </a:p>
          <a:p>
            <a:pPr defTabSz="609585" rtl="0">
              <a:defRPr/>
            </a:pPr>
            <a:r>
              <a:rPr lang="pt-BR" sz="2133" dirty="0">
                <a:solidFill>
                  <a:schemeClr val="tx1"/>
                </a:solidFill>
              </a:rPr>
              <a:t>Métodos disponíveis para interagir com informações de tempo de execução (ID da solicitação, grupo de logs, mais)</a:t>
            </a:r>
          </a:p>
        </p:txBody>
      </p:sp>
      <p:sp>
        <p:nvSpPr>
          <p:cNvPr id="7" name="Rectangle 6">
            <a:extLst>
              <a:ext uri="{FF2B5EF4-FFF2-40B4-BE49-F238E27FC236}">
                <a16:creationId xmlns:a16="http://schemas.microsoft.com/office/drawing/2014/main" id="{1F44A93A-A88A-A54F-85DD-427A7BCE6EB4}"/>
              </a:ext>
            </a:extLst>
          </p:cNvPr>
          <p:cNvSpPr/>
          <p:nvPr/>
        </p:nvSpPr>
        <p:spPr>
          <a:xfrm>
            <a:off x="779363" y="3458733"/>
            <a:ext cx="10633275" cy="271818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lvl="0">
              <a:defRPr/>
            </a:pPr>
            <a:r>
              <a:rPr lang="en-US" sz="2133" dirty="0">
                <a:solidFill>
                  <a:schemeClr val="tx1"/>
                </a:solidFill>
                <a:latin typeface="Courier New" panose="02070309020205020404" pitchFamily="49" charset="0"/>
              </a:rPr>
              <a:t>import json</a:t>
            </a:r>
          </a:p>
          <a:p>
            <a:pPr lvl="0">
              <a:defRPr/>
            </a:pPr>
            <a:endParaRPr lang="en-US" sz="2133" dirty="0">
              <a:solidFill>
                <a:schemeClr val="tx1"/>
              </a:solidFill>
              <a:latin typeface="Courier New" panose="02070309020205020404" pitchFamily="49" charset="0"/>
            </a:endParaRPr>
          </a:p>
          <a:p>
            <a:pPr lvl="0">
              <a:defRPr/>
            </a:pPr>
            <a:r>
              <a:rPr lang="en-US" sz="2133" dirty="0">
                <a:solidFill>
                  <a:schemeClr val="tx1"/>
                </a:solidFill>
                <a:latin typeface="Courier New" panose="02070309020205020404" pitchFamily="49" charset="0"/>
              </a:rPr>
              <a:t>def lambda_</a:t>
            </a:r>
            <a:r>
              <a:rPr lang="en-US" sz="2133" b="1" dirty="0">
                <a:solidFill>
                  <a:schemeClr val="accent3"/>
                </a:solidFill>
                <a:latin typeface="Courier New" panose="02070309020205020404" pitchFamily="49" charset="0"/>
              </a:rPr>
              <a:t>handler(</a:t>
            </a:r>
            <a:r>
              <a:rPr lang="en-US" sz="2133" b="1" dirty="0">
                <a:solidFill>
                  <a:schemeClr val="accent5"/>
                </a:solidFill>
                <a:latin typeface="Courier New" panose="02070309020205020404" pitchFamily="49" charset="0"/>
              </a:rPr>
              <a:t>event</a:t>
            </a:r>
            <a:r>
              <a:rPr lang="en-US" sz="2133" b="1" dirty="0">
                <a:solidFill>
                  <a:schemeClr val="tx1"/>
                </a:solidFill>
                <a:latin typeface="Courier New" panose="02070309020205020404" pitchFamily="49" charset="0"/>
              </a:rPr>
              <a:t>, </a:t>
            </a:r>
            <a:r>
              <a:rPr lang="en-US" sz="2133" b="1" dirty="0">
                <a:solidFill>
                  <a:schemeClr val="accent6"/>
                </a:solidFill>
                <a:latin typeface="Courier New" panose="02070309020205020404" pitchFamily="49" charset="0"/>
              </a:rPr>
              <a:t>context</a:t>
            </a:r>
            <a:r>
              <a:rPr lang="en-US" sz="2133" b="1" dirty="0">
                <a:solidFill>
                  <a:schemeClr val="accent3"/>
                </a:solidFill>
                <a:latin typeface="Courier New" panose="02070309020205020404" pitchFamily="49" charset="0"/>
              </a:rPr>
              <a:t>)</a:t>
            </a:r>
            <a:r>
              <a:rPr lang="en-US" sz="2133" dirty="0">
                <a:solidFill>
                  <a:schemeClr val="tx1"/>
                </a:solidFill>
                <a:latin typeface="Courier New" panose="02070309020205020404" pitchFamily="49" charset="0"/>
              </a:rPr>
              <a:t>:</a:t>
            </a:r>
          </a:p>
          <a:p>
            <a:pPr lvl="0">
              <a:defRPr/>
            </a:pPr>
            <a:r>
              <a:rPr lang="en-US" sz="2133" dirty="0">
                <a:solidFill>
                  <a:schemeClr val="tx1"/>
                </a:solidFill>
                <a:latin typeface="Courier New" panose="02070309020205020404" pitchFamily="49" charset="0"/>
              </a:rPr>
              <a:t>    # TODO implement</a:t>
            </a:r>
          </a:p>
          <a:p>
            <a:pPr lvl="0">
              <a:defRPr/>
            </a:pPr>
            <a:r>
              <a:rPr lang="en-US" sz="2133" dirty="0">
                <a:solidFill>
                  <a:schemeClr val="tx1"/>
                </a:solidFill>
                <a:latin typeface="Courier New" panose="02070309020205020404" pitchFamily="49" charset="0"/>
              </a:rPr>
              <a:t>    return {</a:t>
            </a:r>
          </a:p>
          <a:p>
            <a:pPr lvl="0">
              <a:defRPr/>
            </a:pPr>
            <a:r>
              <a:rPr lang="en-US" sz="2133" dirty="0">
                <a:solidFill>
                  <a:schemeClr val="tx1"/>
                </a:solidFill>
                <a:latin typeface="Courier New" panose="02070309020205020404" pitchFamily="49" charset="0"/>
              </a:rPr>
              <a:t>        'statusCode': 200,</a:t>
            </a:r>
          </a:p>
          <a:p>
            <a:pPr lvl="0">
              <a:defRPr/>
            </a:pPr>
            <a:r>
              <a:rPr lang="en-US" sz="2133" dirty="0">
                <a:solidFill>
                  <a:schemeClr val="tx1"/>
                </a:solidFill>
                <a:latin typeface="Courier New" panose="02070309020205020404" pitchFamily="49" charset="0"/>
              </a:rPr>
              <a:t>        'body': json.dumps('Hello World')</a:t>
            </a:r>
          </a:p>
          <a:p>
            <a:pPr lvl="0">
              <a:defRPr/>
            </a:pPr>
            <a:r>
              <a:rPr lang="en-US" sz="2133" dirty="0">
                <a:solidFill>
                  <a:schemeClr val="tx1"/>
                </a:solidFill>
                <a:latin typeface="Courier New" panose="02070309020205020404" pitchFamily="49" charset="0"/>
              </a:rPr>
              <a:t>    }</a:t>
            </a:r>
            <a:endParaRPr lang="en-US" sz="2133" dirty="0">
              <a:solidFill>
                <a:schemeClr val="tx1"/>
              </a:solidFill>
              <a:latin typeface="Courier New" panose="02070309020205020404" pitchFamily="49" charset="0"/>
              <a:ea typeface="Courier New" charset="0"/>
              <a:cs typeface="Courier New" charset="0"/>
            </a:endParaRPr>
          </a:p>
        </p:txBody>
      </p:sp>
    </p:spTree>
    <p:custDataLst>
      <p:tags r:id="rId1"/>
    </p:custDataLst>
    <p:extLst>
      <p:ext uri="{BB962C8B-B14F-4D97-AF65-F5344CB8AC3E}">
        <p14:creationId xmlns:p14="http://schemas.microsoft.com/office/powerpoint/2010/main" val="1142545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600" dirty="0"/>
              <a:t>Configuração e faturamento da função </a:t>
            </a:r>
            <a:r>
              <a:rPr lang="pt-BR" sz="3600" dirty="0" smtClean="0"/>
              <a:t/>
            </a:r>
            <a:br>
              <a:rPr lang="pt-BR" sz="3600" dirty="0" smtClean="0"/>
            </a:br>
            <a:r>
              <a:rPr lang="pt-BR" sz="3600" dirty="0" smtClean="0"/>
              <a:t>do </a:t>
            </a:r>
            <a:r>
              <a:rPr lang="pt-BR" sz="3600" dirty="0"/>
              <a:t>Lambda</a:t>
            </a:r>
          </a:p>
        </p:txBody>
      </p:sp>
      <p:sp>
        <p:nvSpPr>
          <p:cNvPr id="14" name="Rounded Rectangle 13"/>
          <p:cNvSpPr/>
          <p:nvPr/>
        </p:nvSpPr>
        <p:spPr>
          <a:xfrm>
            <a:off x="2770414" y="1379621"/>
            <a:ext cx="3193657" cy="160900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00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rPr>
              <a:t>Memória – o custo por 100 ms de duração da função aumenta à medida que a memória aumenta.</a:t>
            </a:r>
          </a:p>
        </p:txBody>
      </p:sp>
      <p:sp>
        <p:nvSpPr>
          <p:cNvPr id="15" name="Rounded Rectangle 14"/>
          <p:cNvSpPr/>
          <p:nvPr/>
        </p:nvSpPr>
        <p:spPr>
          <a:xfrm>
            <a:off x="6678386" y="1379621"/>
            <a:ext cx="2743200" cy="16002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Tempo limite – Você controla a duração máxima da função.</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p:cNvSpPr/>
          <p:nvPr/>
        </p:nvSpPr>
        <p:spPr>
          <a:xfrm>
            <a:off x="4724400" y="4341813"/>
            <a:ext cx="2743200" cy="16002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Definição de preço – você é cobrado com base no número de solicitações e na duração.</a:t>
            </a:r>
          </a:p>
        </p:txBody>
      </p:sp>
      <p:cxnSp>
        <p:nvCxnSpPr>
          <p:cNvPr id="5" name="Straight Arrow Connector 4">
            <a:extLst>
              <a:ext uri="{C183D7F6-B498-43B3-948B-1728B52AA6E4}">
                <adec:decorative xmlns="" xmlns:adec="http://schemas.microsoft.com/office/drawing/2017/decorative" val="1"/>
              </a:ext>
            </a:extLst>
          </p:cNvPr>
          <p:cNvCxnSpPr>
            <a:stCxn id="14" idx="2"/>
          </p:cNvCxnSpPr>
          <p:nvPr/>
        </p:nvCxnSpPr>
        <p:spPr>
          <a:xfrm>
            <a:off x="4367243" y="2988628"/>
            <a:ext cx="1146372" cy="13531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C183D7F6-B498-43B3-948B-1728B52AA6E4}">
                <adec:decorative xmlns="" xmlns:adec="http://schemas.microsoft.com/office/drawing/2017/decorative" val="1"/>
              </a:ext>
            </a:extLst>
          </p:cNvPr>
          <p:cNvCxnSpPr>
            <a:stCxn id="15" idx="2"/>
          </p:cNvCxnSpPr>
          <p:nvPr/>
        </p:nvCxnSpPr>
        <p:spPr>
          <a:xfrm flipH="1">
            <a:off x="6882064" y="2979821"/>
            <a:ext cx="1167922" cy="13619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14092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923581"/>
            <a:ext cx="4268647" cy="1325563"/>
          </a:xfrm>
        </p:spPr>
        <p:txBody>
          <a:bodyPr rtlCol="0">
            <a:noAutofit/>
          </a:bodyPr>
          <a:lstStyle/>
          <a:p>
            <a:pPr rtl="0"/>
            <a:r>
              <a:rPr lang="pt-BR" sz="3600" dirty="0"/>
              <a:t>Demonstração: </a:t>
            </a:r>
            <a:r>
              <a:rPr lang="pt-BR" sz="3600" dirty="0" smtClean="0"/>
              <a:t/>
            </a:r>
            <a:br>
              <a:rPr lang="pt-BR" sz="3600" dirty="0" smtClean="0"/>
            </a:br>
            <a:r>
              <a:rPr lang="pt-BR" sz="3600" dirty="0" smtClean="0"/>
              <a:t>Criar </a:t>
            </a:r>
            <a:r>
              <a:rPr lang="pt-BR" sz="3600" dirty="0"/>
              <a:t>uma função </a:t>
            </a:r>
            <a:r>
              <a:rPr lang="pt-BR" sz="3600" dirty="0" smtClean="0"/>
              <a:t/>
            </a:r>
            <a:br>
              <a:rPr lang="pt-BR" sz="3600" dirty="0" smtClean="0"/>
            </a:br>
            <a:r>
              <a:rPr lang="pt-BR" sz="3600" dirty="0" smtClean="0"/>
              <a:t>do </a:t>
            </a:r>
            <a:r>
              <a:rPr lang="pt-BR" sz="3600" dirty="0"/>
              <a:t>AWS Lambda</a:t>
            </a:r>
          </a:p>
        </p:txBody>
      </p:sp>
      <p:pic>
        <p:nvPicPr>
          <p:cNvPr id="10" name="Picture 9">
            <a:extLst>
              <a:ext uri="{FF2B5EF4-FFF2-40B4-BE49-F238E27FC236}">
                <a16:creationId xmlns:a16="http://schemas.microsoft.com/office/drawing/2014/main" id="{37FF5558-25E7-43E3-A6BB-4E8FEB10E6FE}"/>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Tree>
    <p:custDataLst>
      <p:tags r:id="rId1"/>
    </p:custDataLst>
    <p:extLst>
      <p:ext uri="{BB962C8B-B14F-4D97-AF65-F5344CB8AC3E}">
        <p14:creationId xmlns:p14="http://schemas.microsoft.com/office/powerpoint/2010/main" val="1200713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BE13-794C-5F48-ACFC-335CE73E610C}"/>
              </a:ext>
            </a:extLst>
          </p:cNvPr>
          <p:cNvSpPr>
            <a:spLocks noGrp="1"/>
          </p:cNvSpPr>
          <p:nvPr>
            <p:ph type="title"/>
          </p:nvPr>
        </p:nvSpPr>
        <p:spPr/>
        <p:txBody>
          <a:bodyPr rtlCol="0">
            <a:noAutofit/>
          </a:bodyPr>
          <a:lstStyle/>
          <a:p>
            <a:pPr rtl="0"/>
            <a:r>
              <a:rPr lang="pt-BR" sz="3200" dirty="0"/>
              <a:t>Exemplo do AWS Lambda: Jogo de navegador </a:t>
            </a:r>
            <a:r>
              <a:rPr lang="pt-BR" sz="3200" dirty="0" smtClean="0"/>
              <a:t/>
            </a:r>
            <a:br>
              <a:rPr lang="pt-BR" sz="3200" dirty="0" smtClean="0"/>
            </a:br>
            <a:r>
              <a:rPr lang="pt-BR" sz="3200" dirty="0" smtClean="0"/>
              <a:t>de </a:t>
            </a:r>
            <a:r>
              <a:rPr lang="pt-BR" sz="3200" dirty="0"/>
              <a:t>máquina caça-níquel simulado</a:t>
            </a:r>
          </a:p>
        </p:txBody>
      </p:sp>
      <p:grpSp>
        <p:nvGrpSpPr>
          <p:cNvPr id="7" name="Group 6" descr="AWS Lambda example of a slot machine explained in notes.">
            <a:extLst>
              <a:ext uri="{FF2B5EF4-FFF2-40B4-BE49-F238E27FC236}">
                <a16:creationId xmlns:a16="http://schemas.microsoft.com/office/drawing/2014/main" id="{9428DE96-3DAF-4D61-8E9E-0387A953BC1A}"/>
              </a:ext>
            </a:extLst>
          </p:cNvPr>
          <p:cNvGrpSpPr/>
          <p:nvPr/>
        </p:nvGrpSpPr>
        <p:grpSpPr>
          <a:xfrm>
            <a:off x="374463" y="1170506"/>
            <a:ext cx="11625040" cy="2999937"/>
            <a:chOff x="374463" y="1170506"/>
            <a:chExt cx="11625040" cy="2999937"/>
          </a:xfrm>
        </p:grpSpPr>
        <p:sp>
          <p:nvSpPr>
            <p:cNvPr id="29" name="TextBox 28">
              <a:extLst>
                <a:ext uri="{FF2B5EF4-FFF2-40B4-BE49-F238E27FC236}">
                  <a16:creationId xmlns:a16="http://schemas.microsoft.com/office/drawing/2014/main" id="{A35F077D-9A5D-5345-BB82-195124CA82A9}"/>
                </a:ext>
              </a:extLst>
            </p:cNvPr>
            <p:cNvSpPr txBox="1"/>
            <p:nvPr/>
          </p:nvSpPr>
          <p:spPr>
            <a:xfrm>
              <a:off x="3514102" y="2625244"/>
              <a:ext cx="2428274" cy="36933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Retorna resposta</a:t>
              </a:r>
            </a:p>
          </p:txBody>
        </p:sp>
        <p:sp>
          <p:nvSpPr>
            <p:cNvPr id="31" name="TextBox 30">
              <a:extLst>
                <a:ext uri="{FF2B5EF4-FFF2-40B4-BE49-F238E27FC236}">
                  <a16:creationId xmlns:a16="http://schemas.microsoft.com/office/drawing/2014/main" id="{13B8BA88-3ED1-5647-A106-631920F005E0}"/>
                </a:ext>
              </a:extLst>
            </p:cNvPr>
            <p:cNvSpPr txBox="1"/>
            <p:nvPr/>
          </p:nvSpPr>
          <p:spPr>
            <a:xfrm>
              <a:off x="7472737" y="2625244"/>
              <a:ext cx="2428274" cy="36933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Retorna o resultado</a:t>
              </a:r>
            </a:p>
          </p:txBody>
        </p:sp>
        <p:sp>
          <p:nvSpPr>
            <p:cNvPr id="11" name="TextBox 10">
              <a:extLst>
                <a:ext uri="{FF2B5EF4-FFF2-40B4-BE49-F238E27FC236}">
                  <a16:creationId xmlns:a16="http://schemas.microsoft.com/office/drawing/2014/main" id="{335ACF0F-02EB-7C40-AA91-391CF3280743}"/>
                </a:ext>
              </a:extLst>
            </p:cNvPr>
            <p:cNvSpPr txBox="1"/>
            <p:nvPr/>
          </p:nvSpPr>
          <p:spPr>
            <a:xfrm>
              <a:off x="569756" y="3524112"/>
              <a:ext cx="2595282" cy="646331"/>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Script do navegador </a:t>
              </a: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da </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Web</a:t>
              </a:r>
            </a:p>
          </p:txBody>
        </p:sp>
        <p:pic>
          <p:nvPicPr>
            <p:cNvPr id="12" name="Picture 11">
              <a:extLst>
                <a:ext uri="{FF2B5EF4-FFF2-40B4-BE49-F238E27FC236}">
                  <a16:creationId xmlns:a16="http://schemas.microsoft.com/office/drawing/2014/main" id="{0113DCCE-74A1-D14F-8310-1FF33CD424DF}"/>
                </a:ext>
                <a:ext uri="{C183D7F6-B498-43B3-948B-1728B52AA6E4}">
                  <adec:decorative xmlns=""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744" y="2112958"/>
              <a:ext cx="944640" cy="1087766"/>
            </a:xfrm>
            <a:prstGeom prst="rect">
              <a:avLst/>
            </a:prstGeom>
          </p:spPr>
        </p:pic>
        <p:sp>
          <p:nvSpPr>
            <p:cNvPr id="13" name="TextBox 12">
              <a:extLst>
                <a:ext uri="{FF2B5EF4-FFF2-40B4-BE49-F238E27FC236}">
                  <a16:creationId xmlns:a16="http://schemas.microsoft.com/office/drawing/2014/main" id="{AEEB791D-8C1E-2849-A086-AF7E469A3968}"/>
                </a:ext>
              </a:extLst>
            </p:cNvPr>
            <p:cNvSpPr txBox="1"/>
            <p:nvPr/>
          </p:nvSpPr>
          <p:spPr>
            <a:xfrm>
              <a:off x="5417423" y="3363692"/>
              <a:ext cx="2595282"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SDK para JavaScript</a:t>
              </a:r>
            </a:p>
          </p:txBody>
        </p:sp>
        <p:cxnSp>
          <p:nvCxnSpPr>
            <p:cNvPr id="16" name="Straight Arrow Connector 15">
              <a:extLst>
                <a:ext uri="{FF2B5EF4-FFF2-40B4-BE49-F238E27FC236}">
                  <a16:creationId xmlns:a16="http://schemas.microsoft.com/office/drawing/2014/main" id="{3A85548A-7ECE-6147-8563-29687AD1DAF8}"/>
                </a:ext>
                <a:ext uri="{C183D7F6-B498-43B3-948B-1728B52AA6E4}">
                  <adec:decorative xmlns="" xmlns:adec="http://schemas.microsoft.com/office/drawing/2017/decorative" val="1"/>
                </a:ext>
              </a:extLst>
            </p:cNvPr>
            <p:cNvCxnSpPr>
              <a:cxnSpLocks/>
            </p:cNvCxnSpPr>
            <p:nvPr/>
          </p:nvCxnSpPr>
          <p:spPr>
            <a:xfrm>
              <a:off x="3578118" y="2464852"/>
              <a:ext cx="2327135" cy="0"/>
            </a:xfrm>
            <a:prstGeom prst="straightConnector1">
              <a:avLst/>
            </a:prstGeom>
            <a:ln w="38100">
              <a:solidFill>
                <a:srgbClr val="4AC1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8ABDCF-82BA-B148-88D1-858644A5E677}"/>
                </a:ext>
                <a:ext uri="{C183D7F6-B498-43B3-948B-1728B52AA6E4}">
                  <adec:decorative xmlns="" xmlns:adec="http://schemas.microsoft.com/office/drawing/2017/decorative" val="1"/>
                </a:ext>
              </a:extLst>
            </p:cNvPr>
            <p:cNvCxnSpPr>
              <a:cxnSpLocks/>
            </p:cNvCxnSpPr>
            <p:nvPr/>
          </p:nvCxnSpPr>
          <p:spPr>
            <a:xfrm flipH="1">
              <a:off x="3564672" y="3001188"/>
              <a:ext cx="23271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C9DE15-6DCD-CA4C-819F-F6E3112FCCDC}"/>
                </a:ext>
              </a:extLst>
            </p:cNvPr>
            <p:cNvSpPr txBox="1"/>
            <p:nvPr/>
          </p:nvSpPr>
          <p:spPr>
            <a:xfrm>
              <a:off x="9404221" y="3363692"/>
              <a:ext cx="2595282"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cxnSp>
          <p:nvCxnSpPr>
            <p:cNvPr id="26" name="Straight Arrow Connector 25">
              <a:extLst>
                <a:ext uri="{FF2B5EF4-FFF2-40B4-BE49-F238E27FC236}">
                  <a16:creationId xmlns:a16="http://schemas.microsoft.com/office/drawing/2014/main" id="{A5EB2F35-6150-A748-8A97-38D049FF69BE}"/>
                </a:ext>
                <a:ext uri="{C183D7F6-B498-43B3-948B-1728B52AA6E4}">
                  <adec:decorative xmlns="" xmlns:adec="http://schemas.microsoft.com/office/drawing/2017/decorative" val="1"/>
                </a:ext>
              </a:extLst>
            </p:cNvPr>
            <p:cNvCxnSpPr>
              <a:cxnSpLocks/>
            </p:cNvCxnSpPr>
            <p:nvPr/>
          </p:nvCxnSpPr>
          <p:spPr>
            <a:xfrm>
              <a:off x="7521094" y="2464852"/>
              <a:ext cx="2327135" cy="0"/>
            </a:xfrm>
            <a:prstGeom prst="straightConnector1">
              <a:avLst/>
            </a:prstGeom>
            <a:ln w="38100">
              <a:solidFill>
                <a:srgbClr val="4AC1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B3DDAD5-E3C3-EA47-9C86-2983E5CF351D}"/>
                </a:ext>
                <a:ext uri="{C183D7F6-B498-43B3-948B-1728B52AA6E4}">
                  <adec:decorative xmlns="" xmlns:adec="http://schemas.microsoft.com/office/drawing/2017/decorative" val="1"/>
                </a:ext>
              </a:extLst>
            </p:cNvPr>
            <p:cNvCxnSpPr>
              <a:cxnSpLocks/>
            </p:cNvCxnSpPr>
            <p:nvPr/>
          </p:nvCxnSpPr>
          <p:spPr>
            <a:xfrm flipH="1">
              <a:off x="7507648" y="3001188"/>
              <a:ext cx="23271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679AF9B-F031-BE4F-A890-DA0F240E2F06}"/>
                </a:ext>
              </a:extLst>
            </p:cNvPr>
            <p:cNvSpPr txBox="1"/>
            <p:nvPr/>
          </p:nvSpPr>
          <p:spPr>
            <a:xfrm>
              <a:off x="3499968" y="1810488"/>
              <a:ext cx="2428274" cy="646331"/>
            </a:xfrm>
            <a:prstGeom prst="rect">
              <a:avLst/>
            </a:prstGeom>
            <a:noFill/>
          </p:spPr>
          <p:txBody>
            <a:bodyPr wrap="square" rtlCol="0">
              <a:spAutoFit/>
            </a:bodyPr>
            <a:lstStyle/>
            <a:p>
              <a:pPr algn="ctr" rtl="0"/>
              <a:r>
                <a:rPr lang="pt-BR" dirty="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Chama métodos </a:t>
              </a:r>
              <a:r>
                <a:rPr lang="pt-BR" dirty="0" smtClean="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dirty="0" smtClean="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smtClean="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dirty="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serviço</a:t>
              </a:r>
            </a:p>
          </p:txBody>
        </p:sp>
        <p:sp>
          <p:nvSpPr>
            <p:cNvPr id="30" name="TextBox 29">
              <a:extLst>
                <a:ext uri="{FF2B5EF4-FFF2-40B4-BE49-F238E27FC236}">
                  <a16:creationId xmlns:a16="http://schemas.microsoft.com/office/drawing/2014/main" id="{46048D10-9B25-D241-A2EC-A681788A5AFC}"/>
                </a:ext>
              </a:extLst>
            </p:cNvPr>
            <p:cNvSpPr txBox="1"/>
            <p:nvPr/>
          </p:nvSpPr>
          <p:spPr>
            <a:xfrm>
              <a:off x="7507648" y="2094498"/>
              <a:ext cx="2428274" cy="369332"/>
            </a:xfrm>
            <a:prstGeom prst="rect">
              <a:avLst/>
            </a:prstGeom>
            <a:noFill/>
          </p:spPr>
          <p:txBody>
            <a:bodyPr wrap="square" rtlCol="0">
              <a:spAutoFit/>
            </a:bodyPr>
            <a:lstStyle/>
            <a:p>
              <a:pPr algn="ctr" rtl="0"/>
              <a:r>
                <a:rPr lang="pt-BR">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Invoca função</a:t>
              </a:r>
            </a:p>
          </p:txBody>
        </p:sp>
        <p:pic>
          <p:nvPicPr>
            <p:cNvPr id="25" name="Graphic 24">
              <a:extLst>
                <a:ext uri="{FF2B5EF4-FFF2-40B4-BE49-F238E27FC236}">
                  <a16:creationId xmlns:a16="http://schemas.microsoft.com/office/drawing/2014/main" id="{498DDCD1-9D42-40C7-A894-B72F663B7562}"/>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0244662" y="2168044"/>
              <a:ext cx="914400" cy="914400"/>
            </a:xfrm>
            <a:prstGeom prst="rect">
              <a:avLst/>
            </a:prstGeom>
          </p:spPr>
        </p:pic>
        <p:grpSp>
          <p:nvGrpSpPr>
            <p:cNvPr id="63" name="Group 62">
              <a:extLst>
                <a:ext uri="{FF2B5EF4-FFF2-40B4-BE49-F238E27FC236}">
                  <a16:creationId xmlns:a16="http://schemas.microsoft.com/office/drawing/2014/main" id="{CBE1D3C4-4DCB-4767-BBD6-26AC0B0F4BA8}"/>
                </a:ext>
                <a:ext uri="{C183D7F6-B498-43B3-948B-1728B52AA6E4}">
                  <adec:decorative xmlns="" xmlns:adec="http://schemas.microsoft.com/office/drawing/2017/decorative" val="1"/>
                </a:ext>
              </a:extLst>
            </p:cNvPr>
            <p:cNvGrpSpPr/>
            <p:nvPr/>
          </p:nvGrpSpPr>
          <p:grpSpPr>
            <a:xfrm>
              <a:off x="374463" y="2083498"/>
              <a:ext cx="2945102" cy="1325449"/>
              <a:chOff x="-4154905" y="2038243"/>
              <a:chExt cx="2945102" cy="1325449"/>
            </a:xfrm>
          </p:grpSpPr>
          <p:grpSp>
            <p:nvGrpSpPr>
              <p:cNvPr id="60" name="Group 59">
                <a:extLst>
                  <a:ext uri="{FF2B5EF4-FFF2-40B4-BE49-F238E27FC236}">
                    <a16:creationId xmlns:a16="http://schemas.microsoft.com/office/drawing/2014/main" id="{C45A4FE5-C8B2-4589-8103-8A616C220954}"/>
                  </a:ext>
                </a:extLst>
              </p:cNvPr>
              <p:cNvGrpSpPr/>
              <p:nvPr/>
            </p:nvGrpSpPr>
            <p:grpSpPr>
              <a:xfrm>
                <a:off x="-4154905" y="2038243"/>
                <a:ext cx="914400" cy="1325449"/>
                <a:chOff x="-3946359" y="2038243"/>
                <a:chExt cx="914400" cy="1325449"/>
              </a:xfrm>
            </p:grpSpPr>
            <p:sp>
              <p:nvSpPr>
                <p:cNvPr id="5" name="Rectangle: Rounded Corners 4">
                  <a:extLst>
                    <a:ext uri="{FF2B5EF4-FFF2-40B4-BE49-F238E27FC236}">
                      <a16:creationId xmlns:a16="http://schemas.microsoft.com/office/drawing/2014/main" id="{8DC0CC0A-245E-4D1C-8748-9BCF8F23936C}"/>
                    </a:ext>
                  </a:extLst>
                </p:cNvPr>
                <p:cNvSpPr/>
                <p:nvPr/>
              </p:nvSpPr>
              <p:spPr>
                <a:xfrm>
                  <a:off x="-3946359" y="2038243"/>
                  <a:ext cx="914400" cy="13254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5" name="Group 14">
                  <a:extLst>
                    <a:ext uri="{FF2B5EF4-FFF2-40B4-BE49-F238E27FC236}">
                      <a16:creationId xmlns:a16="http://schemas.microsoft.com/office/drawing/2014/main" id="{30D3BF17-7653-4363-953D-6D7058F4A55A}"/>
                    </a:ext>
                  </a:extLst>
                </p:cNvPr>
                <p:cNvGrpSpPr/>
                <p:nvPr/>
              </p:nvGrpSpPr>
              <p:grpSpPr>
                <a:xfrm>
                  <a:off x="-3808517" y="2203125"/>
                  <a:ext cx="638717" cy="995684"/>
                  <a:chOff x="-3593432" y="722234"/>
                  <a:chExt cx="638717" cy="995684"/>
                </a:xfrm>
              </p:grpSpPr>
              <p:grpSp>
                <p:nvGrpSpPr>
                  <p:cNvPr id="9" name="Group 8">
                    <a:extLst>
                      <a:ext uri="{FF2B5EF4-FFF2-40B4-BE49-F238E27FC236}">
                        <a16:creationId xmlns:a16="http://schemas.microsoft.com/office/drawing/2014/main" id="{9F2D361E-46BF-43C2-BF1F-DAF1B2C89F0D}"/>
                      </a:ext>
                    </a:extLst>
                  </p:cNvPr>
                  <p:cNvGrpSpPr/>
                  <p:nvPr/>
                </p:nvGrpSpPr>
                <p:grpSpPr>
                  <a:xfrm>
                    <a:off x="-3593432" y="952844"/>
                    <a:ext cx="638717" cy="765074"/>
                    <a:chOff x="-2892632" y="-8899"/>
                    <a:chExt cx="638717" cy="765074"/>
                  </a:xfrm>
                </p:grpSpPr>
                <p:sp>
                  <p:nvSpPr>
                    <p:cNvPr id="8" name="Freeform: Shape 7">
                      <a:extLst>
                        <a:ext uri="{FF2B5EF4-FFF2-40B4-BE49-F238E27FC236}">
                          <a16:creationId xmlns:a16="http://schemas.microsoft.com/office/drawing/2014/main" id="{AF329F5A-49A9-4D59-925E-8A76676845DA}"/>
                        </a:ext>
                      </a:extLst>
                    </p:cNvPr>
                    <p:cNvSpPr/>
                    <p:nvPr/>
                  </p:nvSpPr>
                  <p:spPr>
                    <a:xfrm>
                      <a:off x="-2679031" y="-8899"/>
                      <a:ext cx="425116" cy="474120"/>
                    </a:xfrm>
                    <a:custGeom>
                      <a:avLst/>
                      <a:gdLst>
                        <a:gd name="connsiteX0" fmla="*/ 0 w 625643"/>
                        <a:gd name="connsiteY0" fmla="*/ 573638 h 573638"/>
                        <a:gd name="connsiteX1" fmla="*/ 128337 w 625643"/>
                        <a:gd name="connsiteY1" fmla="*/ 92375 h 573638"/>
                        <a:gd name="connsiteX2" fmla="*/ 625643 w 625643"/>
                        <a:gd name="connsiteY2" fmla="*/ 12164 h 573638"/>
                      </a:gdLst>
                      <a:ahLst/>
                      <a:cxnLst>
                        <a:cxn ang="0">
                          <a:pos x="connsiteX0" y="connsiteY0"/>
                        </a:cxn>
                        <a:cxn ang="0">
                          <a:pos x="connsiteX1" y="connsiteY1"/>
                        </a:cxn>
                        <a:cxn ang="0">
                          <a:pos x="connsiteX2" y="connsiteY2"/>
                        </a:cxn>
                      </a:cxnLst>
                      <a:rect l="l" t="t" r="r" b="b"/>
                      <a:pathLst>
                        <a:path w="625643" h="573638">
                          <a:moveTo>
                            <a:pt x="0" y="573638"/>
                          </a:moveTo>
                          <a:cubicBezTo>
                            <a:pt x="12031" y="379796"/>
                            <a:pt x="24063" y="185954"/>
                            <a:pt x="128337" y="92375"/>
                          </a:cubicBezTo>
                          <a:cubicBezTo>
                            <a:pt x="232611" y="-1204"/>
                            <a:pt x="532064" y="-14573"/>
                            <a:pt x="625643" y="12164"/>
                          </a:cubicBezTo>
                        </a:path>
                      </a:pathLst>
                    </a:custGeom>
                    <a:noFill/>
                    <a:ln w="57150">
                      <a:solidFill>
                        <a:srgbClr val="1696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Oval 5">
                      <a:extLst>
                        <a:ext uri="{FF2B5EF4-FFF2-40B4-BE49-F238E27FC236}">
                          <a16:creationId xmlns:a16="http://schemas.microsoft.com/office/drawing/2014/main" id="{9DF2FC01-FA34-4CC1-A343-769FC4069788}"/>
                        </a:ext>
                      </a:extLst>
                    </p:cNvPr>
                    <p:cNvSpPr/>
                    <p:nvPr/>
                  </p:nvSpPr>
                  <p:spPr>
                    <a:xfrm>
                      <a:off x="-2892632" y="178402"/>
                      <a:ext cx="526421" cy="57777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4" name="Freeform: Shape 33">
                    <a:extLst>
                      <a:ext uri="{FF2B5EF4-FFF2-40B4-BE49-F238E27FC236}">
                        <a16:creationId xmlns:a16="http://schemas.microsoft.com/office/drawing/2014/main" id="{1B3896CD-0B6A-44DC-9AD7-F10CB3EF11CB}"/>
                      </a:ext>
                    </a:extLst>
                  </p:cNvPr>
                  <p:cNvSpPr/>
                  <p:nvPr/>
                </p:nvSpPr>
                <p:spPr>
                  <a:xfrm rot="20740778">
                    <a:off x="-3592095" y="722234"/>
                    <a:ext cx="210927" cy="585164"/>
                  </a:xfrm>
                  <a:custGeom>
                    <a:avLst/>
                    <a:gdLst>
                      <a:gd name="connsiteX0" fmla="*/ 226094 w 452188"/>
                      <a:gd name="connsiteY0" fmla="*/ 0 h 728836"/>
                      <a:gd name="connsiteX1" fmla="*/ 282441 w 452188"/>
                      <a:gd name="connsiteY1" fmla="*/ 31859 h 728836"/>
                      <a:gd name="connsiteX2" fmla="*/ 452188 w 452188"/>
                      <a:gd name="connsiteY2" fmla="*/ 364418 h 728836"/>
                      <a:gd name="connsiteX3" fmla="*/ 282441 w 452188"/>
                      <a:gd name="connsiteY3" fmla="*/ 696977 h 728836"/>
                      <a:gd name="connsiteX4" fmla="*/ 226094 w 452188"/>
                      <a:gd name="connsiteY4" fmla="*/ 728836 h 728836"/>
                      <a:gd name="connsiteX5" fmla="*/ 169748 w 452188"/>
                      <a:gd name="connsiteY5" fmla="*/ 696977 h 728836"/>
                      <a:gd name="connsiteX6" fmla="*/ 0 w 452188"/>
                      <a:gd name="connsiteY6" fmla="*/ 364418 h 728836"/>
                      <a:gd name="connsiteX7" fmla="*/ 169748 w 452188"/>
                      <a:gd name="connsiteY7" fmla="*/ 31859 h 72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188" h="728836">
                        <a:moveTo>
                          <a:pt x="226094" y="0"/>
                        </a:moveTo>
                        <a:lnTo>
                          <a:pt x="282441" y="31859"/>
                        </a:lnTo>
                        <a:cubicBezTo>
                          <a:pt x="384854" y="103931"/>
                          <a:pt x="452188" y="225984"/>
                          <a:pt x="452188" y="364418"/>
                        </a:cubicBezTo>
                        <a:cubicBezTo>
                          <a:pt x="452188" y="502852"/>
                          <a:pt x="384854" y="624905"/>
                          <a:pt x="282441" y="696977"/>
                        </a:cubicBezTo>
                        <a:lnTo>
                          <a:pt x="226094" y="728836"/>
                        </a:lnTo>
                        <a:lnTo>
                          <a:pt x="169748" y="696977"/>
                        </a:lnTo>
                        <a:cubicBezTo>
                          <a:pt x="67334" y="624905"/>
                          <a:pt x="0" y="502852"/>
                          <a:pt x="0" y="364418"/>
                        </a:cubicBezTo>
                        <a:cubicBezTo>
                          <a:pt x="0" y="225984"/>
                          <a:pt x="67334" y="103931"/>
                          <a:pt x="169748" y="31859"/>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62" name="Group 61">
                <a:extLst>
                  <a:ext uri="{FF2B5EF4-FFF2-40B4-BE49-F238E27FC236}">
                    <a16:creationId xmlns:a16="http://schemas.microsoft.com/office/drawing/2014/main" id="{617547D6-8A39-4929-AB30-5726FD530695}"/>
                  </a:ext>
                </a:extLst>
              </p:cNvPr>
              <p:cNvGrpSpPr/>
              <p:nvPr/>
            </p:nvGrpSpPr>
            <p:grpSpPr>
              <a:xfrm>
                <a:off x="-2124203" y="2038243"/>
                <a:ext cx="914400" cy="1325449"/>
                <a:chOff x="-2124203" y="2038243"/>
                <a:chExt cx="914400" cy="1325449"/>
              </a:xfrm>
            </p:grpSpPr>
            <p:sp>
              <p:nvSpPr>
                <p:cNvPr id="23" name="Rectangle: Rounded Corners 22">
                  <a:extLst>
                    <a:ext uri="{FF2B5EF4-FFF2-40B4-BE49-F238E27FC236}">
                      <a16:creationId xmlns:a16="http://schemas.microsoft.com/office/drawing/2014/main" id="{161895EF-0105-4DF5-8537-458A90118C0F}"/>
                    </a:ext>
                  </a:extLst>
                </p:cNvPr>
                <p:cNvSpPr/>
                <p:nvPr/>
              </p:nvSpPr>
              <p:spPr>
                <a:xfrm>
                  <a:off x="-2124203" y="2038243"/>
                  <a:ext cx="914400" cy="13254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2" name="Group 41">
                  <a:extLst>
                    <a:ext uri="{FF2B5EF4-FFF2-40B4-BE49-F238E27FC236}">
                      <a16:creationId xmlns:a16="http://schemas.microsoft.com/office/drawing/2014/main" id="{90227FC6-B158-4CA7-9120-68ED4D44C422}"/>
                    </a:ext>
                  </a:extLst>
                </p:cNvPr>
                <p:cNvGrpSpPr/>
                <p:nvPr/>
              </p:nvGrpSpPr>
              <p:grpSpPr>
                <a:xfrm>
                  <a:off x="-1946453" y="2166579"/>
                  <a:ext cx="558901" cy="1145134"/>
                  <a:chOff x="-2934483" y="2166579"/>
                  <a:chExt cx="558901" cy="1145134"/>
                </a:xfrm>
              </p:grpSpPr>
              <p:sp>
                <p:nvSpPr>
                  <p:cNvPr id="17" name="Rectangle 16">
                    <a:extLst>
                      <a:ext uri="{FF2B5EF4-FFF2-40B4-BE49-F238E27FC236}">
                        <a16:creationId xmlns:a16="http://schemas.microsoft.com/office/drawing/2014/main" id="{E01D6A9D-536A-4C4A-B45A-EC2711EAAD03}"/>
                      </a:ext>
                    </a:extLst>
                  </p:cNvPr>
                  <p:cNvSpPr/>
                  <p:nvPr/>
                </p:nvSpPr>
                <p:spPr>
                  <a:xfrm>
                    <a:off x="-2934483" y="2671633"/>
                    <a:ext cx="558901" cy="6400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Rectangle 18">
                    <a:extLst>
                      <a:ext uri="{FF2B5EF4-FFF2-40B4-BE49-F238E27FC236}">
                        <a16:creationId xmlns:a16="http://schemas.microsoft.com/office/drawing/2014/main" id="{A4596FCD-854B-4227-887B-58EF50050860}"/>
                      </a:ext>
                    </a:extLst>
                  </p:cNvPr>
                  <p:cNvSpPr/>
                  <p:nvPr/>
                </p:nvSpPr>
                <p:spPr>
                  <a:xfrm>
                    <a:off x="-2852977" y="2824356"/>
                    <a:ext cx="132739" cy="1327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Rectangle 34">
                    <a:extLst>
                      <a:ext uri="{FF2B5EF4-FFF2-40B4-BE49-F238E27FC236}">
                        <a16:creationId xmlns:a16="http://schemas.microsoft.com/office/drawing/2014/main" id="{AD2000ED-07E0-430D-A92F-E80E970CBDBA}"/>
                      </a:ext>
                    </a:extLst>
                  </p:cNvPr>
                  <p:cNvSpPr/>
                  <p:nvPr/>
                </p:nvSpPr>
                <p:spPr>
                  <a:xfrm>
                    <a:off x="-2585627" y="2824356"/>
                    <a:ext cx="132739" cy="1327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Rectangle 19">
                    <a:extLst>
                      <a:ext uri="{FF2B5EF4-FFF2-40B4-BE49-F238E27FC236}">
                        <a16:creationId xmlns:a16="http://schemas.microsoft.com/office/drawing/2014/main" id="{F85D22DC-D6E4-440F-AD5F-15489301379D}"/>
                      </a:ext>
                    </a:extLst>
                  </p:cNvPr>
                  <p:cNvSpPr/>
                  <p:nvPr/>
                </p:nvSpPr>
                <p:spPr>
                  <a:xfrm>
                    <a:off x="-2852977" y="3054637"/>
                    <a:ext cx="398216" cy="1720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9" name="Group 38">
                    <a:extLst>
                      <a:ext uri="{FF2B5EF4-FFF2-40B4-BE49-F238E27FC236}">
                        <a16:creationId xmlns:a16="http://schemas.microsoft.com/office/drawing/2014/main" id="{A4BAA99C-F665-4D14-A495-0E04510AB98C}"/>
                      </a:ext>
                    </a:extLst>
                  </p:cNvPr>
                  <p:cNvGrpSpPr/>
                  <p:nvPr/>
                </p:nvGrpSpPr>
                <p:grpSpPr>
                  <a:xfrm>
                    <a:off x="-2754587" y="2166579"/>
                    <a:ext cx="199108" cy="512497"/>
                    <a:chOff x="-4020370" y="-39993"/>
                    <a:chExt cx="274320" cy="706090"/>
                  </a:xfrm>
                </p:grpSpPr>
                <p:sp>
                  <p:nvSpPr>
                    <p:cNvPr id="22" name="Oval 21">
                      <a:extLst>
                        <a:ext uri="{FF2B5EF4-FFF2-40B4-BE49-F238E27FC236}">
                          <a16:creationId xmlns:a16="http://schemas.microsoft.com/office/drawing/2014/main" id="{6FC313BF-4E19-4CC0-871D-3CA730EC687B}"/>
                        </a:ext>
                      </a:extLst>
                    </p:cNvPr>
                    <p:cNvSpPr/>
                    <p:nvPr/>
                  </p:nvSpPr>
                  <p:spPr>
                    <a:xfrm>
                      <a:off x="-4020370" y="-39993"/>
                      <a:ext cx="274320" cy="27432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Isosceles Triangle 36">
                      <a:extLst>
                        <a:ext uri="{FF2B5EF4-FFF2-40B4-BE49-F238E27FC236}">
                          <a16:creationId xmlns:a16="http://schemas.microsoft.com/office/drawing/2014/main" id="{3C5546CC-C1B3-4F31-A31A-55FDB9534A61}"/>
                        </a:ext>
                      </a:extLst>
                    </p:cNvPr>
                    <p:cNvSpPr/>
                    <p:nvPr/>
                  </p:nvSpPr>
                  <p:spPr>
                    <a:xfrm>
                      <a:off x="-3979353" y="191978"/>
                      <a:ext cx="192287" cy="474119"/>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grpSp>
            <p:nvGrpSpPr>
              <p:cNvPr id="61" name="Group 60">
                <a:extLst>
                  <a:ext uri="{FF2B5EF4-FFF2-40B4-BE49-F238E27FC236}">
                    <a16:creationId xmlns:a16="http://schemas.microsoft.com/office/drawing/2014/main" id="{AA90E346-AC6E-495A-B170-97F7A870AB2A}"/>
                  </a:ext>
                </a:extLst>
              </p:cNvPr>
              <p:cNvGrpSpPr/>
              <p:nvPr/>
            </p:nvGrpSpPr>
            <p:grpSpPr>
              <a:xfrm>
                <a:off x="-3139554" y="2038243"/>
                <a:ext cx="914400" cy="1325449"/>
                <a:chOff x="-3060399" y="2038243"/>
                <a:chExt cx="914400" cy="1325449"/>
              </a:xfrm>
            </p:grpSpPr>
            <p:sp>
              <p:nvSpPr>
                <p:cNvPr id="24" name="Rectangle: Rounded Corners 23">
                  <a:extLst>
                    <a:ext uri="{FF2B5EF4-FFF2-40B4-BE49-F238E27FC236}">
                      <a16:creationId xmlns:a16="http://schemas.microsoft.com/office/drawing/2014/main" id="{65CAD518-1C81-4642-BAAA-252066FBDE56}"/>
                    </a:ext>
                  </a:extLst>
                </p:cNvPr>
                <p:cNvSpPr/>
                <p:nvPr/>
              </p:nvSpPr>
              <p:spPr>
                <a:xfrm>
                  <a:off x="-3060399" y="2038243"/>
                  <a:ext cx="914400" cy="13254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9" name="Group 58">
                  <a:extLst>
                    <a:ext uri="{FF2B5EF4-FFF2-40B4-BE49-F238E27FC236}">
                      <a16:creationId xmlns:a16="http://schemas.microsoft.com/office/drawing/2014/main" id="{17504297-290C-42B7-91D3-604E729BD189}"/>
                    </a:ext>
                  </a:extLst>
                </p:cNvPr>
                <p:cNvGrpSpPr/>
                <p:nvPr/>
              </p:nvGrpSpPr>
              <p:grpSpPr>
                <a:xfrm>
                  <a:off x="-3042301" y="2329881"/>
                  <a:ext cx="878205" cy="750674"/>
                  <a:chOff x="-3102771" y="4283242"/>
                  <a:chExt cx="1088514" cy="930442"/>
                </a:xfrm>
              </p:grpSpPr>
              <p:sp>
                <p:nvSpPr>
                  <p:cNvPr id="45" name="Oval 44">
                    <a:extLst>
                      <a:ext uri="{FF2B5EF4-FFF2-40B4-BE49-F238E27FC236}">
                        <a16:creationId xmlns:a16="http://schemas.microsoft.com/office/drawing/2014/main" id="{7A6C5FCF-6BCD-4E86-A002-25458A925A51}"/>
                      </a:ext>
                    </a:extLst>
                  </p:cNvPr>
                  <p:cNvSpPr/>
                  <p:nvPr/>
                </p:nvSpPr>
                <p:spPr>
                  <a:xfrm>
                    <a:off x="-3035280" y="4283242"/>
                    <a:ext cx="911078" cy="930442"/>
                  </a:xfrm>
                  <a:prstGeom prst="ellipse">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Oval 45">
                    <a:extLst>
                      <a:ext uri="{FF2B5EF4-FFF2-40B4-BE49-F238E27FC236}">
                        <a16:creationId xmlns:a16="http://schemas.microsoft.com/office/drawing/2014/main" id="{E83FF026-019F-476D-91F0-817330BB5445}"/>
                      </a:ext>
                    </a:extLst>
                  </p:cNvPr>
                  <p:cNvSpPr/>
                  <p:nvPr/>
                </p:nvSpPr>
                <p:spPr>
                  <a:xfrm>
                    <a:off x="-3102771" y="4355528"/>
                    <a:ext cx="219891" cy="737937"/>
                  </a:xfrm>
                  <a:prstGeom prst="ellipse">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Oval 46">
                    <a:extLst>
                      <a:ext uri="{FF2B5EF4-FFF2-40B4-BE49-F238E27FC236}">
                        <a16:creationId xmlns:a16="http://schemas.microsoft.com/office/drawing/2014/main" id="{6F6F400A-EF7A-4C49-B96E-F080075D37AA}"/>
                      </a:ext>
                    </a:extLst>
                  </p:cNvPr>
                  <p:cNvSpPr/>
                  <p:nvPr/>
                </p:nvSpPr>
                <p:spPr>
                  <a:xfrm>
                    <a:off x="-2234148" y="4355527"/>
                    <a:ext cx="219891" cy="737937"/>
                  </a:xfrm>
                  <a:prstGeom prst="ellipse">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2" name="Group 51">
                    <a:extLst>
                      <a:ext uri="{FF2B5EF4-FFF2-40B4-BE49-F238E27FC236}">
                        <a16:creationId xmlns:a16="http://schemas.microsoft.com/office/drawing/2014/main" id="{46F49BA2-7F4F-4A15-9149-0137B2132B9B}"/>
                      </a:ext>
                    </a:extLst>
                  </p:cNvPr>
                  <p:cNvGrpSpPr/>
                  <p:nvPr/>
                </p:nvGrpSpPr>
                <p:grpSpPr>
                  <a:xfrm>
                    <a:off x="-2562710" y="4463010"/>
                    <a:ext cx="320040" cy="320040"/>
                    <a:chOff x="-850233" y="4126928"/>
                    <a:chExt cx="320040" cy="320040"/>
                  </a:xfrm>
                </p:grpSpPr>
                <p:sp>
                  <p:nvSpPr>
                    <p:cNvPr id="51" name="Oval 50">
                      <a:extLst>
                        <a:ext uri="{FF2B5EF4-FFF2-40B4-BE49-F238E27FC236}">
                          <a16:creationId xmlns:a16="http://schemas.microsoft.com/office/drawing/2014/main" id="{18F9DAAB-1B18-4395-A631-077170D8CE4E}"/>
                        </a:ext>
                      </a:extLst>
                    </p:cNvPr>
                    <p:cNvSpPr/>
                    <p:nvPr/>
                  </p:nvSpPr>
                  <p:spPr>
                    <a:xfrm>
                      <a:off x="-850233" y="4126928"/>
                      <a:ext cx="320040" cy="32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Oval 48">
                      <a:extLst>
                        <a:ext uri="{FF2B5EF4-FFF2-40B4-BE49-F238E27FC236}">
                          <a16:creationId xmlns:a16="http://schemas.microsoft.com/office/drawing/2014/main" id="{322F7297-95B7-4A99-AC50-E30B595A2A3A}"/>
                        </a:ext>
                      </a:extLst>
                    </p:cNvPr>
                    <p:cNvSpPr/>
                    <p:nvPr/>
                  </p:nvSpPr>
                  <p:spPr>
                    <a:xfrm>
                      <a:off x="-800158" y="4246345"/>
                      <a:ext cx="219891" cy="200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53" name="Group 52">
                    <a:extLst>
                      <a:ext uri="{FF2B5EF4-FFF2-40B4-BE49-F238E27FC236}">
                        <a16:creationId xmlns:a16="http://schemas.microsoft.com/office/drawing/2014/main" id="{FAB5DA65-8BE5-4ADB-ACA4-CABC998E3E23}"/>
                      </a:ext>
                    </a:extLst>
                  </p:cNvPr>
                  <p:cNvGrpSpPr/>
                  <p:nvPr/>
                </p:nvGrpSpPr>
                <p:grpSpPr>
                  <a:xfrm>
                    <a:off x="-2880401" y="4463010"/>
                    <a:ext cx="320040" cy="320040"/>
                    <a:chOff x="-850233" y="4126928"/>
                    <a:chExt cx="320040" cy="320040"/>
                  </a:xfrm>
                </p:grpSpPr>
                <p:sp>
                  <p:nvSpPr>
                    <p:cNvPr id="54" name="Oval 53">
                      <a:extLst>
                        <a:ext uri="{FF2B5EF4-FFF2-40B4-BE49-F238E27FC236}">
                          <a16:creationId xmlns:a16="http://schemas.microsoft.com/office/drawing/2014/main" id="{F76BD8FF-7795-4AAD-B775-7E502149E294}"/>
                        </a:ext>
                      </a:extLst>
                    </p:cNvPr>
                    <p:cNvSpPr/>
                    <p:nvPr/>
                  </p:nvSpPr>
                  <p:spPr>
                    <a:xfrm>
                      <a:off x="-850233" y="4126928"/>
                      <a:ext cx="320040" cy="32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Oval 54">
                      <a:extLst>
                        <a:ext uri="{FF2B5EF4-FFF2-40B4-BE49-F238E27FC236}">
                          <a16:creationId xmlns:a16="http://schemas.microsoft.com/office/drawing/2014/main" id="{ABC4774F-1E1A-4A27-8DE9-78E751802D15}"/>
                        </a:ext>
                      </a:extLst>
                    </p:cNvPr>
                    <p:cNvSpPr/>
                    <p:nvPr/>
                  </p:nvSpPr>
                  <p:spPr>
                    <a:xfrm>
                      <a:off x="-800158" y="4246345"/>
                      <a:ext cx="219891" cy="200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7" name="Isosceles Triangle 56">
                    <a:extLst>
                      <a:ext uri="{FF2B5EF4-FFF2-40B4-BE49-F238E27FC236}">
                        <a16:creationId xmlns:a16="http://schemas.microsoft.com/office/drawing/2014/main" id="{658DBBAC-E3E1-409F-81D6-401DF1FE30A4}"/>
                      </a:ext>
                    </a:extLst>
                  </p:cNvPr>
                  <p:cNvSpPr/>
                  <p:nvPr/>
                </p:nvSpPr>
                <p:spPr>
                  <a:xfrm flipV="1">
                    <a:off x="-2699633" y="4849887"/>
                    <a:ext cx="274320" cy="1828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reeform: Shape 57">
                    <a:extLst>
                      <a:ext uri="{FF2B5EF4-FFF2-40B4-BE49-F238E27FC236}">
                        <a16:creationId xmlns:a16="http://schemas.microsoft.com/office/drawing/2014/main" id="{EEAE448A-5776-4B84-A639-3C1573D5B720}"/>
                      </a:ext>
                    </a:extLst>
                  </p:cNvPr>
                  <p:cNvSpPr/>
                  <p:nvPr/>
                </p:nvSpPr>
                <p:spPr>
                  <a:xfrm>
                    <a:off x="-2807368" y="4957011"/>
                    <a:ext cx="465221" cy="177107"/>
                  </a:xfrm>
                  <a:custGeom>
                    <a:avLst/>
                    <a:gdLst>
                      <a:gd name="connsiteX0" fmla="*/ 0 w 465221"/>
                      <a:gd name="connsiteY0" fmla="*/ 48126 h 177107"/>
                      <a:gd name="connsiteX1" fmla="*/ 272715 w 465221"/>
                      <a:gd name="connsiteY1" fmla="*/ 176463 h 177107"/>
                      <a:gd name="connsiteX2" fmla="*/ 465221 w 465221"/>
                      <a:gd name="connsiteY2" fmla="*/ 0 h 177107"/>
                    </a:gdLst>
                    <a:ahLst/>
                    <a:cxnLst>
                      <a:cxn ang="0">
                        <a:pos x="connsiteX0" y="connsiteY0"/>
                      </a:cxn>
                      <a:cxn ang="0">
                        <a:pos x="connsiteX1" y="connsiteY1"/>
                      </a:cxn>
                      <a:cxn ang="0">
                        <a:pos x="connsiteX2" y="connsiteY2"/>
                      </a:cxn>
                    </a:cxnLst>
                    <a:rect l="l" t="t" r="r" b="b"/>
                    <a:pathLst>
                      <a:path w="465221" h="177107">
                        <a:moveTo>
                          <a:pt x="0" y="48126"/>
                        </a:moveTo>
                        <a:cubicBezTo>
                          <a:pt x="97589" y="116305"/>
                          <a:pt x="195178" y="184484"/>
                          <a:pt x="272715" y="176463"/>
                        </a:cubicBezTo>
                        <a:cubicBezTo>
                          <a:pt x="350252" y="168442"/>
                          <a:pt x="407736" y="84221"/>
                          <a:pt x="465221"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pic>
          <p:nvPicPr>
            <p:cNvPr id="10" name="Picture 9">
              <a:extLst>
                <a:ext uri="{FF2B5EF4-FFF2-40B4-BE49-F238E27FC236}">
                  <a16:creationId xmlns:a16="http://schemas.microsoft.com/office/drawing/2014/main" id="{ECAE4B96-5991-B54F-ABE5-2A5D8F3869B8}"/>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520885" y="1170506"/>
              <a:ext cx="1453870" cy="1072672"/>
            </a:xfrm>
            <a:prstGeom prst="rect">
              <a:avLst/>
            </a:prstGeom>
          </p:spPr>
        </p:pic>
      </p:grpSp>
      <p:sp>
        <p:nvSpPr>
          <p:cNvPr id="56" name="Rectangle 55">
            <a:extLst>
              <a:ext uri="{FF2B5EF4-FFF2-40B4-BE49-F238E27FC236}">
                <a16:creationId xmlns:a16="http://schemas.microsoft.com/office/drawing/2014/main" id="{E7817B5B-37C2-114F-9015-C681C8121098}"/>
              </a:ext>
            </a:extLst>
          </p:cNvPr>
          <p:cNvSpPr/>
          <p:nvPr/>
        </p:nvSpPr>
        <p:spPr>
          <a:xfrm>
            <a:off x="358475" y="4271629"/>
            <a:ext cx="6217920" cy="1828800"/>
          </a:xfrm>
          <a:prstGeom prst="rect">
            <a:avLst/>
          </a:prstGeom>
          <a:ln>
            <a:solidFill>
              <a:schemeClr val="tx1">
                <a:lumMod val="75000"/>
                <a:lumOff val="25000"/>
              </a:schemeClr>
            </a:solidFill>
          </a:ln>
        </p:spPr>
        <p:txBody>
          <a:bodyPr wrap="square">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lambda.invoke(pullParams, function(error, data)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if (error)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prompt(error);</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 else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pullResults = JSON.parse(data.Payload);</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64" name="Rectangle 63">
            <a:extLst>
              <a:ext uri="{FF2B5EF4-FFF2-40B4-BE49-F238E27FC236}">
                <a16:creationId xmlns:a16="http://schemas.microsoft.com/office/drawing/2014/main" id="{1B990636-73EF-7443-9472-31C0FD03EC9C}"/>
              </a:ext>
            </a:extLst>
          </p:cNvPr>
          <p:cNvSpPr/>
          <p:nvPr/>
        </p:nvSpPr>
        <p:spPr>
          <a:xfrm>
            <a:off x="6930267" y="4271630"/>
            <a:ext cx="4914800" cy="1569660"/>
          </a:xfrm>
          <a:prstGeom prst="rect">
            <a:avLst/>
          </a:prstGeom>
          <a:ln>
            <a:solidFill>
              <a:schemeClr val="tx1">
                <a:lumMod val="75000"/>
                <a:lumOff val="25000"/>
              </a:schemeClr>
            </a:solidFill>
          </a:ln>
        </p:spPr>
        <p:txBody>
          <a:bodyPr wrap="square">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isWinner: false,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leftWheelImage : {S : 'cherry.png'},</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midWheelImage : {S : 'puppy.png'},</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rightWheelImage : {S : 'robot.png'}</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2553487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8ED4-27B5-A64D-B1D9-48314781FCA7}"/>
              </a:ext>
            </a:extLst>
          </p:cNvPr>
          <p:cNvSpPr>
            <a:spLocks noGrp="1"/>
          </p:cNvSpPr>
          <p:nvPr>
            <p:ph type="title"/>
          </p:nvPr>
        </p:nvSpPr>
        <p:spPr/>
        <p:txBody>
          <a:bodyPr rtlCol="0">
            <a:normAutofit fontScale="90000"/>
          </a:bodyPr>
          <a:lstStyle/>
          <a:p>
            <a:pPr rtl="0"/>
            <a:r>
              <a:rPr lang="pt-BR"/>
              <a:t>Exemplo de função do Lambda com base em eventos: processamento de pedidos</a:t>
            </a:r>
          </a:p>
        </p:txBody>
      </p:sp>
      <p:grpSp>
        <p:nvGrpSpPr>
          <p:cNvPr id="9" name="Group 8" descr="Architecture diagram for order processing application using Lambda functions explained in the notes.">
            <a:extLst>
              <a:ext uri="{FF2B5EF4-FFF2-40B4-BE49-F238E27FC236}">
                <a16:creationId xmlns:a16="http://schemas.microsoft.com/office/drawing/2014/main" id="{7EA9D6EA-6470-4A71-974F-495025306DD9}"/>
              </a:ext>
            </a:extLst>
          </p:cNvPr>
          <p:cNvGrpSpPr/>
          <p:nvPr/>
        </p:nvGrpSpPr>
        <p:grpSpPr>
          <a:xfrm>
            <a:off x="57212" y="1579112"/>
            <a:ext cx="12364560" cy="4703249"/>
            <a:chOff x="57212" y="1579112"/>
            <a:chExt cx="12364560" cy="4703249"/>
          </a:xfrm>
        </p:grpSpPr>
        <p:sp>
          <p:nvSpPr>
            <p:cNvPr id="5" name="Oval 4">
              <a:extLst>
                <a:ext uri="{FF2B5EF4-FFF2-40B4-BE49-F238E27FC236}">
                  <a16:creationId xmlns:a16="http://schemas.microsoft.com/office/drawing/2014/main" id="{E8C481A7-3A4B-4BD4-9B1A-287ADF4DC979}"/>
                </a:ext>
              </a:extLst>
            </p:cNvPr>
            <p:cNvSpPr/>
            <p:nvPr/>
          </p:nvSpPr>
          <p:spPr>
            <a:xfrm>
              <a:off x="57212" y="2584428"/>
              <a:ext cx="457200" cy="458456"/>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panose="020B0603020204020204"/>
                  <a:ea typeface="Amazon Ember" panose="020B0603020204020204" pitchFamily="34" charset="0"/>
                  <a:cs typeface="Amazon Ember" panose="020B0603020204020204" pitchFamily="34" charset="0"/>
                </a:rPr>
                <a:t>1</a:t>
              </a:r>
            </a:p>
          </p:txBody>
        </p:sp>
        <p:grpSp>
          <p:nvGrpSpPr>
            <p:cNvPr id="8" name="Group 7" descr="Example described in notes.">
              <a:extLst>
                <a:ext uri="{FF2B5EF4-FFF2-40B4-BE49-F238E27FC236}">
                  <a16:creationId xmlns:a16="http://schemas.microsoft.com/office/drawing/2014/main" id="{AB1599B6-07EA-4454-8273-CBE14C063087}"/>
                </a:ext>
              </a:extLst>
            </p:cNvPr>
            <p:cNvGrpSpPr/>
            <p:nvPr/>
          </p:nvGrpSpPr>
          <p:grpSpPr>
            <a:xfrm>
              <a:off x="169159" y="1579112"/>
              <a:ext cx="12252613" cy="4703249"/>
              <a:chOff x="169159" y="1579112"/>
              <a:chExt cx="12252613" cy="4703249"/>
            </a:xfrm>
          </p:grpSpPr>
          <p:cxnSp>
            <p:nvCxnSpPr>
              <p:cNvPr id="6" name="Straight Arrow Connector 5">
                <a:extLst>
                  <a:ext uri="{FF2B5EF4-FFF2-40B4-BE49-F238E27FC236}">
                    <a16:creationId xmlns:a16="http://schemas.microsoft.com/office/drawing/2014/main" id="{CF415C3D-F612-4445-8074-109E4669C29B}"/>
                  </a:ext>
                  <a:ext uri="{C183D7F6-B498-43B3-948B-1728B52AA6E4}">
                    <adec:decorative xmlns="" xmlns:adec="http://schemas.microsoft.com/office/drawing/2017/decorative" val="1"/>
                  </a:ext>
                </a:extLst>
              </p:cNvPr>
              <p:cNvCxnSpPr/>
              <p:nvPr/>
            </p:nvCxnSpPr>
            <p:spPr>
              <a:xfrm flipH="1">
                <a:off x="650143" y="2173576"/>
                <a:ext cx="1093" cy="1280160"/>
              </a:xfrm>
              <a:prstGeom prst="straightConnector1">
                <a:avLst/>
              </a:prstGeom>
              <a:ln w="12700">
                <a:solidFill>
                  <a:schemeClr val="tx1"/>
                </a:solidFill>
                <a:tailEnd type="triangle"/>
              </a:ln>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7D8D25BF-30A7-5C4D-9B20-5A88B66A8EBC}"/>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376369" y="1579112"/>
                <a:ext cx="548640" cy="548640"/>
              </a:xfrm>
              <a:prstGeom prst="rect">
                <a:avLst/>
              </a:prstGeom>
            </p:spPr>
          </p:pic>
          <p:pic>
            <p:nvPicPr>
              <p:cNvPr id="45" name="Graphic 44">
                <a:extLst>
                  <a:ext uri="{FF2B5EF4-FFF2-40B4-BE49-F238E27FC236}">
                    <a16:creationId xmlns:a16="http://schemas.microsoft.com/office/drawing/2014/main" id="{5E8C6441-2ECE-4DF7-B9C6-E7ED2FD8BFA9}"/>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76369" y="3526679"/>
                <a:ext cx="548640" cy="548640"/>
              </a:xfrm>
              <a:prstGeom prst="rect">
                <a:avLst/>
              </a:prstGeom>
            </p:spPr>
          </p:pic>
          <p:pic>
            <p:nvPicPr>
              <p:cNvPr id="46" name="Graphic 45">
                <a:extLst>
                  <a:ext uri="{FF2B5EF4-FFF2-40B4-BE49-F238E27FC236}">
                    <a16:creationId xmlns:a16="http://schemas.microsoft.com/office/drawing/2014/main" id="{0C287836-40C7-4098-9F34-A0DF5095175E}"/>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2527155" y="3526679"/>
                <a:ext cx="548640" cy="548640"/>
              </a:xfrm>
              <a:prstGeom prst="rect">
                <a:avLst/>
              </a:prstGeom>
            </p:spPr>
          </p:pic>
          <p:pic>
            <p:nvPicPr>
              <p:cNvPr id="47" name="Graphic 46">
                <a:extLst>
                  <a:ext uri="{FF2B5EF4-FFF2-40B4-BE49-F238E27FC236}">
                    <a16:creationId xmlns:a16="http://schemas.microsoft.com/office/drawing/2014/main" id="{1A1CFD7D-41D7-4630-B3C9-2A55238C0029}"/>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165637" y="4129813"/>
                <a:ext cx="548640" cy="548640"/>
              </a:xfrm>
              <a:prstGeom prst="rect">
                <a:avLst/>
              </a:prstGeom>
            </p:spPr>
          </p:pic>
          <p:pic>
            <p:nvPicPr>
              <p:cNvPr id="48" name="Graphic 47">
                <a:extLst>
                  <a:ext uri="{FF2B5EF4-FFF2-40B4-BE49-F238E27FC236}">
                    <a16:creationId xmlns:a16="http://schemas.microsoft.com/office/drawing/2014/main" id="{67F895A9-EB23-4806-B33C-D9048DF7E780}"/>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4407090" y="2659329"/>
                <a:ext cx="548640" cy="548640"/>
              </a:xfrm>
              <a:prstGeom prst="rect">
                <a:avLst/>
              </a:prstGeom>
            </p:spPr>
          </p:pic>
          <p:pic>
            <p:nvPicPr>
              <p:cNvPr id="49" name="Graphic 48">
                <a:extLst>
                  <a:ext uri="{FF2B5EF4-FFF2-40B4-BE49-F238E27FC236}">
                    <a16:creationId xmlns:a16="http://schemas.microsoft.com/office/drawing/2014/main" id="{B40E28F7-B536-445D-A8BF-AFD53A078D5A}"/>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4407090" y="4129813"/>
                <a:ext cx="548640" cy="548640"/>
              </a:xfrm>
              <a:prstGeom prst="rect">
                <a:avLst/>
              </a:prstGeom>
            </p:spPr>
          </p:pic>
          <p:pic>
            <p:nvPicPr>
              <p:cNvPr id="50" name="Graphic 49">
                <a:extLst>
                  <a:ext uri="{FF2B5EF4-FFF2-40B4-BE49-F238E27FC236}">
                    <a16:creationId xmlns:a16="http://schemas.microsoft.com/office/drawing/2014/main" id="{B240AA9C-D6DA-42A9-8CA9-E36F0EE8BFA2}"/>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104136" y="2659329"/>
                <a:ext cx="548640" cy="548640"/>
              </a:xfrm>
              <a:prstGeom prst="rect">
                <a:avLst/>
              </a:prstGeom>
            </p:spPr>
          </p:pic>
          <p:cxnSp>
            <p:nvCxnSpPr>
              <p:cNvPr id="31" name="Connector: Elbow 30">
                <a:extLst>
                  <a:ext uri="{FF2B5EF4-FFF2-40B4-BE49-F238E27FC236}">
                    <a16:creationId xmlns:a16="http://schemas.microsoft.com/office/drawing/2014/main" id="{BD05B722-A2B5-4F28-B8AA-94136F395EA6}"/>
                  </a:ext>
                </a:extLst>
              </p:cNvPr>
              <p:cNvCxnSpPr>
                <a:cxnSpLocks/>
                <a:stCxn id="46" idx="3"/>
                <a:endCxn id="48" idx="1"/>
              </p:cNvCxnSpPr>
              <p:nvPr/>
            </p:nvCxnSpPr>
            <p:spPr>
              <a:xfrm flipV="1">
                <a:off x="3075795" y="2933649"/>
                <a:ext cx="1331295" cy="867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EDAADB2D-96AF-4B83-9C23-C92DC154DD1F}"/>
                  </a:ext>
                </a:extLst>
              </p:cNvPr>
              <p:cNvCxnSpPr>
                <a:cxnSpLocks/>
                <a:stCxn id="46" idx="3"/>
                <a:endCxn id="49" idx="1"/>
              </p:cNvCxnSpPr>
              <p:nvPr/>
            </p:nvCxnSpPr>
            <p:spPr>
              <a:xfrm>
                <a:off x="3075795" y="3800999"/>
                <a:ext cx="1331295" cy="6031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DCE2156-510C-4A77-A9FB-65FD6CA74227}"/>
                  </a:ext>
                </a:extLst>
              </p:cNvPr>
              <p:cNvSpPr txBox="1"/>
              <p:nvPr/>
            </p:nvSpPr>
            <p:spPr>
              <a:xfrm>
                <a:off x="4064192" y="1764122"/>
                <a:ext cx="1234438" cy="830997"/>
              </a:xfrm>
              <a:prstGeom prst="rect">
                <a:avLst/>
              </a:prstGeom>
              <a:noFill/>
            </p:spPr>
            <p:txBody>
              <a:bodyPr wrap="square" rtlCol="0">
                <a:spAutoFit/>
              </a:bodyPr>
              <a:lstStyle/>
              <a:p>
                <a:r>
                  <a:rPr lang="pt-BR" sz="1600">
                    <a:latin typeface="Amazon Ember" panose="020B0603020204020204"/>
                    <a:ea typeface="Amazon Ember Light" panose="020B0403020204020204" pitchFamily="34" charset="0"/>
                    <a:cs typeface="Amazon Ember Light" panose="020B0403020204020204" pitchFamily="34" charset="0"/>
                  </a:rPr>
                  <a:t>Tabela do DynamoDB </a:t>
                </a:r>
                <a:r>
                  <a:rPr lang="pt-BR" sz="1600" i="1">
                    <a:latin typeface="Amazon Ember" panose="020B0603020204020204"/>
                    <a:ea typeface="Amazon Ember Light" panose="020B0403020204020204" pitchFamily="34" charset="0"/>
                    <a:cs typeface="Amazon Ember Light" panose="020B0403020204020204" pitchFamily="34" charset="0"/>
                  </a:rPr>
                  <a:t>Cliente</a:t>
                </a:r>
                <a:endParaRPr lang="en-US" sz="1600" dirty="0">
                  <a:latin typeface="Amazon Ember" panose="020B0603020204020204"/>
                  <a:ea typeface="Amazon Ember Light" panose="020B0403020204020204" pitchFamily="34" charset="0"/>
                  <a:cs typeface="Amazon Ember Light" panose="020B0403020204020204" pitchFamily="34" charset="0"/>
                </a:endParaRPr>
              </a:p>
            </p:txBody>
          </p:sp>
          <p:sp>
            <p:nvSpPr>
              <p:cNvPr id="68" name="TextBox 67">
                <a:extLst>
                  <a:ext uri="{FF2B5EF4-FFF2-40B4-BE49-F238E27FC236}">
                    <a16:creationId xmlns:a16="http://schemas.microsoft.com/office/drawing/2014/main" id="{84322858-F189-4105-B73A-756A56DFC0E6}"/>
                  </a:ext>
                </a:extLst>
              </p:cNvPr>
              <p:cNvSpPr txBox="1"/>
              <p:nvPr/>
            </p:nvSpPr>
            <p:spPr>
              <a:xfrm>
                <a:off x="7458168" y="1743622"/>
                <a:ext cx="2092231" cy="830997"/>
              </a:xfrm>
              <a:prstGeom prst="rect">
                <a:avLst/>
              </a:prstGeom>
              <a:noFill/>
            </p:spPr>
            <p:txBody>
              <a:bodyPr wrap="square" rtlCol="0">
                <a:spAutoFit/>
              </a:bodyPr>
              <a:lstStyle/>
              <a:p>
                <a:r>
                  <a:rPr lang="pt-BR" sz="1600" dirty="0">
                    <a:latin typeface="Amazon Ember" panose="020B0603020204020204"/>
                    <a:ea typeface="Amazon Ember Light" panose="020B0403020204020204" pitchFamily="34" charset="0"/>
                    <a:cs typeface="Amazon Ember Light" panose="020B0403020204020204" pitchFamily="34" charset="0"/>
                  </a:rPr>
                  <a:t>Tabela do DynamoDB</a:t>
                </a:r>
                <a:r>
                  <a:rPr lang="pt-BR" sz="1600" i="1" dirty="0">
                    <a:latin typeface="Amazon Ember" panose="020B0603020204020204"/>
                    <a:ea typeface="Amazon Ember Light" panose="020B0403020204020204" pitchFamily="34" charset="0"/>
                    <a:cs typeface="Amazon Ember Light" panose="020B0403020204020204" pitchFamily="34" charset="0"/>
                  </a:rPr>
                  <a:t> </a:t>
                </a:r>
                <a:r>
                  <a:rPr lang="pt-BR" sz="1600" i="1" dirty="0" smtClean="0">
                    <a:latin typeface="Amazon Ember" panose="020B0603020204020204"/>
                    <a:ea typeface="Amazon Ember Light" panose="020B0403020204020204" pitchFamily="34" charset="0"/>
                    <a:cs typeface="Amazon Ember Light" panose="020B0403020204020204" pitchFamily="34" charset="0"/>
                  </a:rPr>
                  <a:t/>
                </a:r>
                <a:br>
                  <a:rPr lang="pt-BR" sz="1600" i="1" dirty="0" smtClean="0">
                    <a:latin typeface="Amazon Ember" panose="020B0603020204020204"/>
                    <a:ea typeface="Amazon Ember Light" panose="020B0403020204020204" pitchFamily="34" charset="0"/>
                    <a:cs typeface="Amazon Ember Light" panose="020B0403020204020204" pitchFamily="34" charset="0"/>
                  </a:rPr>
                </a:br>
                <a:r>
                  <a:rPr lang="pt-BR" sz="1600" i="1" dirty="0" smtClean="0">
                    <a:latin typeface="Amazon Ember" panose="020B0603020204020204"/>
                    <a:ea typeface="Amazon Ember Light" panose="020B0403020204020204" pitchFamily="34" charset="0"/>
                    <a:cs typeface="Amazon Ember Light" panose="020B0403020204020204" pitchFamily="34" charset="0"/>
                  </a:rPr>
                  <a:t>Total </a:t>
                </a:r>
                <a:r>
                  <a:rPr lang="pt-BR" sz="1600" i="1" dirty="0">
                    <a:latin typeface="Amazon Ember" panose="020B0603020204020204"/>
                    <a:ea typeface="Amazon Ember Light" panose="020B0403020204020204" pitchFamily="34" charset="0"/>
                    <a:cs typeface="Amazon Ember Light" panose="020B0403020204020204" pitchFamily="34" charset="0"/>
                  </a:rPr>
                  <a:t>de transações</a:t>
                </a:r>
                <a:endParaRPr lang="en-US" sz="1600" dirty="0">
                  <a:latin typeface="Amazon Ember" panose="020B0603020204020204"/>
                  <a:ea typeface="Amazon Ember Light" panose="020B0403020204020204" pitchFamily="34" charset="0"/>
                  <a:cs typeface="Amazon Ember Light" panose="020B0403020204020204" pitchFamily="34" charset="0"/>
                </a:endParaRPr>
              </a:p>
            </p:txBody>
          </p:sp>
          <p:sp>
            <p:nvSpPr>
              <p:cNvPr id="69" name="TextBox 68">
                <a:extLst>
                  <a:ext uri="{FF2B5EF4-FFF2-40B4-BE49-F238E27FC236}">
                    <a16:creationId xmlns:a16="http://schemas.microsoft.com/office/drawing/2014/main" id="{50913A04-04A8-4B0E-94A6-C98A2958AE73}"/>
                  </a:ext>
                </a:extLst>
              </p:cNvPr>
              <p:cNvSpPr txBox="1"/>
              <p:nvPr/>
            </p:nvSpPr>
            <p:spPr>
              <a:xfrm>
                <a:off x="3825963" y="4758292"/>
                <a:ext cx="1710896" cy="830997"/>
              </a:xfrm>
              <a:prstGeom prst="rect">
                <a:avLst/>
              </a:prstGeom>
              <a:noFill/>
            </p:spPr>
            <p:txBody>
              <a:bodyPr wrap="square" rtlCol="0">
                <a:spAutoFit/>
              </a:bodyPr>
              <a:lstStyle/>
              <a:p>
                <a:r>
                  <a:rPr lang="pt-BR" sz="1600">
                    <a:latin typeface="Amazon Ember" panose="020B0603020204020204"/>
                    <a:ea typeface="Amazon Ember Light" panose="020B0403020204020204" pitchFamily="34" charset="0"/>
                    <a:cs typeface="Amazon Ember Light" panose="020B0403020204020204" pitchFamily="34" charset="0"/>
                  </a:rPr>
                  <a:t>Tabela do DynamoDB </a:t>
                </a:r>
                <a:r>
                  <a:rPr lang="pt-BR" sz="1600" i="1">
                    <a:latin typeface="Amazon Ember" panose="020B0603020204020204"/>
                    <a:ea typeface="Amazon Ember Light" panose="020B0403020204020204" pitchFamily="34" charset="0"/>
                    <a:cs typeface="Amazon Ember Light" panose="020B0403020204020204" pitchFamily="34" charset="0"/>
                  </a:rPr>
                  <a:t>Transações</a:t>
                </a:r>
                <a:endParaRPr lang="en-US" sz="1600" dirty="0">
                  <a:latin typeface="Amazon Ember" panose="020B0603020204020204"/>
                  <a:ea typeface="Amazon Ember Light" panose="020B0403020204020204" pitchFamily="34" charset="0"/>
                  <a:cs typeface="Amazon Ember Light" panose="020B0403020204020204" pitchFamily="34" charset="0"/>
                </a:endParaRPr>
              </a:p>
            </p:txBody>
          </p:sp>
          <p:sp>
            <p:nvSpPr>
              <p:cNvPr id="70" name="TextBox 69">
                <a:extLst>
                  <a:ext uri="{FF2B5EF4-FFF2-40B4-BE49-F238E27FC236}">
                    <a16:creationId xmlns:a16="http://schemas.microsoft.com/office/drawing/2014/main" id="{A0F7B146-664B-41F1-BC22-9484E695CE4F}"/>
                  </a:ext>
                </a:extLst>
              </p:cNvPr>
              <p:cNvSpPr txBox="1"/>
              <p:nvPr/>
            </p:nvSpPr>
            <p:spPr>
              <a:xfrm>
                <a:off x="169159" y="4099118"/>
                <a:ext cx="963060" cy="584775"/>
              </a:xfrm>
              <a:prstGeom prst="rect">
                <a:avLst/>
              </a:prstGeom>
              <a:noFill/>
            </p:spPr>
            <p:txBody>
              <a:bodyPr wrap="square" rtlCol="0">
                <a:spAutoFit/>
              </a:bodyPr>
              <a:lstStyle/>
              <a:p>
                <a:pPr algn="ctr" rtl="0"/>
                <a:r>
                  <a:rPr lang="pt-BR" sz="1600">
                    <a:latin typeface="Amazon Ember" panose="020B0603020204020204"/>
                    <a:ea typeface="Amazon Ember Light" panose="020B0403020204020204" pitchFamily="34" charset="0"/>
                    <a:cs typeface="Amazon Ember Light" panose="020B0403020204020204" pitchFamily="34" charset="0"/>
                  </a:rPr>
                  <a:t>Bucket do S3</a:t>
                </a:r>
                <a:endParaRPr lang="en-US" sz="1600" dirty="0">
                  <a:latin typeface="Amazon Ember" panose="020B0603020204020204"/>
                  <a:ea typeface="Amazon Ember Light" panose="020B0403020204020204" pitchFamily="34" charset="0"/>
                  <a:cs typeface="Amazon Ember Light" panose="020B0403020204020204" pitchFamily="34" charset="0"/>
                </a:endParaRPr>
              </a:p>
            </p:txBody>
          </p:sp>
          <p:grpSp>
            <p:nvGrpSpPr>
              <p:cNvPr id="81" name="Group 80">
                <a:extLst>
                  <a:ext uri="{FF2B5EF4-FFF2-40B4-BE49-F238E27FC236}">
                    <a16:creationId xmlns:a16="http://schemas.microsoft.com/office/drawing/2014/main" id="{BC138172-AA3B-4017-A425-3D94292BB1D3}"/>
                  </a:ext>
                </a:extLst>
              </p:cNvPr>
              <p:cNvGrpSpPr/>
              <p:nvPr/>
            </p:nvGrpSpPr>
            <p:grpSpPr>
              <a:xfrm>
                <a:off x="10047713" y="4003493"/>
                <a:ext cx="1996977" cy="584775"/>
                <a:chOff x="9565798" y="3830495"/>
                <a:chExt cx="1996977" cy="584775"/>
              </a:xfrm>
            </p:grpSpPr>
            <p:pic>
              <p:nvPicPr>
                <p:cNvPr id="51" name="Graphic 50">
                  <a:extLst>
                    <a:ext uri="{FF2B5EF4-FFF2-40B4-BE49-F238E27FC236}">
                      <a16:creationId xmlns:a16="http://schemas.microsoft.com/office/drawing/2014/main" id="{E2B5F36D-A484-481D-B5E7-227AED34855A}"/>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9565798" y="3887932"/>
                  <a:ext cx="469900" cy="469900"/>
                </a:xfrm>
                <a:prstGeom prst="rect">
                  <a:avLst/>
                </a:prstGeom>
              </p:spPr>
            </p:pic>
            <p:sp>
              <p:nvSpPr>
                <p:cNvPr id="71" name="TextBox 70">
                  <a:extLst>
                    <a:ext uri="{FF2B5EF4-FFF2-40B4-BE49-F238E27FC236}">
                      <a16:creationId xmlns:a16="http://schemas.microsoft.com/office/drawing/2014/main" id="{B373E882-CAD4-478B-B727-F2EBCC131003}"/>
                    </a:ext>
                  </a:extLst>
                </p:cNvPr>
                <p:cNvSpPr txBox="1"/>
                <p:nvPr/>
              </p:nvSpPr>
              <p:spPr>
                <a:xfrm>
                  <a:off x="10075252" y="3830495"/>
                  <a:ext cx="1487523" cy="584775"/>
                </a:xfrm>
                <a:prstGeom prst="rect">
                  <a:avLst/>
                </a:prstGeom>
                <a:noFill/>
              </p:spPr>
              <p:txBody>
                <a:bodyPr wrap="square" rtlCol="0">
                  <a:spAutoFit/>
                </a:bodyPr>
                <a:lstStyle/>
                <a:p>
                  <a:pPr rtl="0"/>
                  <a:r>
                    <a:rPr lang="pt-BR" sz="1600">
                      <a:latin typeface="Amazon Ember" panose="020B0603020204020204"/>
                      <a:ea typeface="Amazon Ember Light" panose="020B0403020204020204" pitchFamily="34" charset="0"/>
                      <a:cs typeface="Amazon Ember Light" panose="020B0403020204020204" pitchFamily="34" charset="0"/>
                    </a:rPr>
                    <a:t>Notificação por e-mail</a:t>
                  </a:r>
                  <a:endParaRPr lang="en-US" sz="1600" dirty="0">
                    <a:latin typeface="Amazon Ember" panose="020B0603020204020204"/>
                    <a:ea typeface="Amazon Ember Light" panose="020B0403020204020204" pitchFamily="34" charset="0"/>
                    <a:cs typeface="Amazon Ember Light" panose="020B0403020204020204" pitchFamily="34" charset="0"/>
                  </a:endParaRPr>
                </a:p>
              </p:txBody>
            </p:sp>
          </p:grpSp>
          <p:grpSp>
            <p:nvGrpSpPr>
              <p:cNvPr id="82" name="Group 81">
                <a:extLst>
                  <a:ext uri="{FF2B5EF4-FFF2-40B4-BE49-F238E27FC236}">
                    <a16:creationId xmlns:a16="http://schemas.microsoft.com/office/drawing/2014/main" id="{A22A509D-0D75-4F53-B524-21F39A874F83}"/>
                  </a:ext>
                </a:extLst>
              </p:cNvPr>
              <p:cNvGrpSpPr/>
              <p:nvPr/>
            </p:nvGrpSpPr>
            <p:grpSpPr>
              <a:xfrm>
                <a:off x="10047713" y="4736114"/>
                <a:ext cx="2374059" cy="584775"/>
                <a:chOff x="9565798" y="4501397"/>
                <a:chExt cx="2374059" cy="584775"/>
              </a:xfrm>
            </p:grpSpPr>
            <p:pic>
              <p:nvPicPr>
                <p:cNvPr id="52" name="Graphic 51">
                  <a:extLst>
                    <a:ext uri="{FF2B5EF4-FFF2-40B4-BE49-F238E27FC236}">
                      <a16:creationId xmlns:a16="http://schemas.microsoft.com/office/drawing/2014/main" id="{457B5209-1B9E-462E-A425-C27F75597AB9}"/>
                    </a:ext>
                    <a:ext uri="{C183D7F6-B498-43B3-948B-1728B52AA6E4}">
                      <adec:decorative xmlns="" xmlns:adec="http://schemas.microsoft.com/office/drawing/2017/decorative" val="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9565798" y="4558834"/>
                  <a:ext cx="469900" cy="469900"/>
                </a:xfrm>
                <a:prstGeom prst="rect">
                  <a:avLst/>
                </a:prstGeom>
              </p:spPr>
            </p:pic>
            <p:sp>
              <p:nvSpPr>
                <p:cNvPr id="72" name="TextBox 71">
                  <a:extLst>
                    <a:ext uri="{FF2B5EF4-FFF2-40B4-BE49-F238E27FC236}">
                      <a16:creationId xmlns:a16="http://schemas.microsoft.com/office/drawing/2014/main" id="{54BA42C9-03DF-4AC9-8AB9-FAC9172F1CB5}"/>
                    </a:ext>
                  </a:extLst>
                </p:cNvPr>
                <p:cNvSpPr txBox="1"/>
                <p:nvPr/>
              </p:nvSpPr>
              <p:spPr>
                <a:xfrm>
                  <a:off x="10075252" y="4501397"/>
                  <a:ext cx="1864605" cy="584775"/>
                </a:xfrm>
                <a:prstGeom prst="rect">
                  <a:avLst/>
                </a:prstGeom>
                <a:noFill/>
              </p:spPr>
              <p:txBody>
                <a:bodyPr wrap="square" rtlCol="0">
                  <a:spAutoFit/>
                </a:bodyPr>
                <a:lstStyle/>
                <a:p>
                  <a:pPr rtl="0"/>
                  <a:r>
                    <a:rPr lang="pt-BR" sz="1600">
                      <a:latin typeface="Amazon Ember" panose="020B0603020204020204"/>
                      <a:ea typeface="Amazon Ember Light" panose="020B0403020204020204" pitchFamily="34" charset="0"/>
                      <a:cs typeface="Amazon Ember Light" panose="020B0403020204020204" pitchFamily="34" charset="0"/>
                    </a:rPr>
                    <a:t>Fila do SQS </a:t>
                  </a:r>
                  <a:r>
                    <a:rPr lang="pt-BR" sz="1600" i="1">
                      <a:latin typeface="Amazon Ember" panose="020B0603020204020204"/>
                      <a:ea typeface="Amazon Ember Light" panose="020B0403020204020204" pitchFamily="34" charset="0"/>
                      <a:cs typeface="Amazon Ember Light" panose="020B0403020204020204" pitchFamily="34" charset="0"/>
                    </a:rPr>
                    <a:t>CreditCollection </a:t>
                  </a:r>
                </a:p>
              </p:txBody>
            </p:sp>
          </p:grpSp>
          <p:grpSp>
            <p:nvGrpSpPr>
              <p:cNvPr id="83" name="Group 82">
                <a:extLst>
                  <a:ext uri="{FF2B5EF4-FFF2-40B4-BE49-F238E27FC236}">
                    <a16:creationId xmlns:a16="http://schemas.microsoft.com/office/drawing/2014/main" id="{EFAA8ED6-3711-4AE6-9FBF-273F07C1ADE3}"/>
                  </a:ext>
                </a:extLst>
              </p:cNvPr>
              <p:cNvGrpSpPr/>
              <p:nvPr/>
            </p:nvGrpSpPr>
            <p:grpSpPr>
              <a:xfrm>
                <a:off x="10047713" y="5468734"/>
                <a:ext cx="2144287" cy="584775"/>
                <a:chOff x="9565798" y="5295736"/>
                <a:chExt cx="2144287" cy="584775"/>
              </a:xfrm>
            </p:grpSpPr>
            <p:pic>
              <p:nvPicPr>
                <p:cNvPr id="53" name="Graphic 52">
                  <a:extLst>
                    <a:ext uri="{FF2B5EF4-FFF2-40B4-BE49-F238E27FC236}">
                      <a16:creationId xmlns:a16="http://schemas.microsoft.com/office/drawing/2014/main" id="{9D334DB1-9FB5-47ED-90DA-C1381D3C3231}"/>
                    </a:ext>
                    <a:ext uri="{C183D7F6-B498-43B3-948B-1728B52AA6E4}">
                      <adec:decorative xmlns="" xmlns:adec="http://schemas.microsoft.com/office/drawing/2017/decorative" val="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9565798" y="5353173"/>
                  <a:ext cx="469900" cy="469900"/>
                </a:xfrm>
                <a:prstGeom prst="rect">
                  <a:avLst/>
                </a:prstGeom>
              </p:spPr>
            </p:pic>
            <p:sp>
              <p:nvSpPr>
                <p:cNvPr id="73" name="TextBox 72">
                  <a:extLst>
                    <a:ext uri="{FF2B5EF4-FFF2-40B4-BE49-F238E27FC236}">
                      <a16:creationId xmlns:a16="http://schemas.microsoft.com/office/drawing/2014/main" id="{03192ADB-8F2E-4D1D-85CB-CFFE705B8B1C}"/>
                    </a:ext>
                  </a:extLst>
                </p:cNvPr>
                <p:cNvSpPr txBox="1"/>
                <p:nvPr/>
              </p:nvSpPr>
              <p:spPr>
                <a:xfrm>
                  <a:off x="10075252" y="5295736"/>
                  <a:ext cx="1634833" cy="584775"/>
                </a:xfrm>
                <a:prstGeom prst="rect">
                  <a:avLst/>
                </a:prstGeom>
                <a:noFill/>
              </p:spPr>
              <p:txBody>
                <a:bodyPr wrap="square" rtlCol="0">
                  <a:spAutoFit/>
                </a:bodyPr>
                <a:lstStyle/>
                <a:p>
                  <a:pPr rtl="0"/>
                  <a:r>
                    <a:rPr lang="pt-BR" sz="1600">
                      <a:latin typeface="Amazon Ember" panose="020B0603020204020204"/>
                      <a:ea typeface="Amazon Ember Light" panose="020B0403020204020204" pitchFamily="34" charset="0"/>
                      <a:cs typeface="Amazon Ember Light" panose="020B0403020204020204" pitchFamily="34" charset="0"/>
                    </a:rPr>
                    <a:t>Fila do SQS </a:t>
                  </a:r>
                  <a:r>
                    <a:rPr lang="pt-BR" sz="1600" i="1">
                      <a:latin typeface="Amazon Ember" panose="020B0603020204020204"/>
                      <a:ea typeface="Amazon Ember Light" panose="020B0403020204020204" pitchFamily="34" charset="0"/>
                      <a:cs typeface="Amazon Ember Light" panose="020B0403020204020204" pitchFamily="34" charset="0"/>
                    </a:rPr>
                    <a:t>CustomerNotify</a:t>
                  </a:r>
                </a:p>
              </p:txBody>
            </p:sp>
          </p:grpSp>
          <p:sp>
            <p:nvSpPr>
              <p:cNvPr id="74" name="TextBox 73">
                <a:extLst>
                  <a:ext uri="{FF2B5EF4-FFF2-40B4-BE49-F238E27FC236}">
                    <a16:creationId xmlns:a16="http://schemas.microsoft.com/office/drawing/2014/main" id="{629764A7-0390-432A-A7CF-A0148318B503}"/>
                  </a:ext>
                </a:extLst>
              </p:cNvPr>
              <p:cNvSpPr txBox="1"/>
              <p:nvPr/>
            </p:nvSpPr>
            <p:spPr>
              <a:xfrm>
                <a:off x="5298630" y="4729746"/>
                <a:ext cx="2131164" cy="1077218"/>
              </a:xfrm>
              <a:prstGeom prst="rect">
                <a:avLst/>
              </a:prstGeom>
              <a:noFill/>
            </p:spPr>
            <p:txBody>
              <a:bodyPr wrap="square" rtlCol="0">
                <a:spAutoFit/>
              </a:bodyPr>
              <a:lstStyle/>
              <a:p>
                <a:pPr algn="ctr" rtl="0"/>
                <a:r>
                  <a:rPr lang="pt-BR" sz="1600">
                    <a:latin typeface="Amazon Ember" panose="020B0603020204020204"/>
                    <a:ea typeface="Amazon Ember Light" panose="020B0403020204020204" pitchFamily="34" charset="0"/>
                    <a:cs typeface="Amazon Ember Light" panose="020B0403020204020204" pitchFamily="34" charset="0"/>
                  </a:rPr>
                  <a:t>Agrega transações e atualiza os totais em uma tabela do DynamoDB</a:t>
                </a:r>
              </a:p>
            </p:txBody>
          </p:sp>
          <p:grpSp>
            <p:nvGrpSpPr>
              <p:cNvPr id="86" name="Group 85">
                <a:extLst>
                  <a:ext uri="{FF2B5EF4-FFF2-40B4-BE49-F238E27FC236}">
                    <a16:creationId xmlns:a16="http://schemas.microsoft.com/office/drawing/2014/main" id="{2C1F15F5-E834-4BB4-9949-A8D4CEB5B5F6}"/>
                  </a:ext>
                </a:extLst>
              </p:cNvPr>
              <p:cNvGrpSpPr/>
              <p:nvPr/>
            </p:nvGrpSpPr>
            <p:grpSpPr>
              <a:xfrm>
                <a:off x="7353533" y="4791098"/>
                <a:ext cx="1975704" cy="1015866"/>
                <a:chOff x="7158389" y="4629251"/>
                <a:chExt cx="1975704" cy="1015866"/>
              </a:xfrm>
            </p:grpSpPr>
            <p:pic>
              <p:nvPicPr>
                <p:cNvPr id="54" name="Graphic 53">
                  <a:extLst>
                    <a:ext uri="{FF2B5EF4-FFF2-40B4-BE49-F238E27FC236}">
                      <a16:creationId xmlns:a16="http://schemas.microsoft.com/office/drawing/2014/main" id="{B7C2CACC-5C61-4B75-AE16-B2A05C5E90BA}"/>
                    </a:ext>
                    <a:ext uri="{C183D7F6-B498-43B3-948B-1728B52AA6E4}">
                      <adec:decorative xmlns="" xmlns:adec="http://schemas.microsoft.com/office/drawing/2017/decorative" val="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7911291" y="4629251"/>
                  <a:ext cx="469900" cy="469900"/>
                </a:xfrm>
                <a:prstGeom prst="rect">
                  <a:avLst/>
                </a:prstGeom>
              </p:spPr>
            </p:pic>
            <p:sp>
              <p:nvSpPr>
                <p:cNvPr id="75" name="TextBox 74">
                  <a:extLst>
                    <a:ext uri="{FF2B5EF4-FFF2-40B4-BE49-F238E27FC236}">
                      <a16:creationId xmlns:a16="http://schemas.microsoft.com/office/drawing/2014/main" id="{914E8E69-537F-4AC7-BD0F-3D6AC5004628}"/>
                    </a:ext>
                  </a:extLst>
                </p:cNvPr>
                <p:cNvSpPr txBox="1"/>
                <p:nvPr/>
              </p:nvSpPr>
              <p:spPr>
                <a:xfrm>
                  <a:off x="7158389" y="5060342"/>
                  <a:ext cx="1975704" cy="584775"/>
                </a:xfrm>
                <a:prstGeom prst="rect">
                  <a:avLst/>
                </a:prstGeom>
                <a:noFill/>
              </p:spPr>
              <p:txBody>
                <a:bodyPr wrap="square" rtlCol="0">
                  <a:spAutoFit/>
                </a:bodyPr>
                <a:lstStyle/>
                <a:p>
                  <a:r>
                    <a:rPr lang="pt-BR" sz="1600">
                      <a:latin typeface="Amazon Ember" panose="020B0603020204020204"/>
                      <a:ea typeface="Amazon Ember Light" panose="020B0403020204020204" pitchFamily="34" charset="0"/>
                      <a:cs typeface="Amazon Ember Light" panose="020B0403020204020204" pitchFamily="34" charset="0"/>
                    </a:rPr>
                    <a:t>Tópico do SNS</a:t>
                  </a:r>
                  <a:r>
                    <a:rPr lang="pt-BR" sz="1600" i="1">
                      <a:latin typeface="Amazon Ember" panose="020B0603020204020204"/>
                      <a:ea typeface="Amazon Ember Light" panose="020B0403020204020204" pitchFamily="34" charset="0"/>
                      <a:cs typeface="Amazon Ember Light" panose="020B0403020204020204" pitchFamily="34" charset="0"/>
                    </a:rPr>
                    <a:t> HighBalanceAlert</a:t>
                  </a:r>
                </a:p>
              </p:txBody>
            </p:sp>
          </p:grpSp>
          <p:cxnSp>
            <p:nvCxnSpPr>
              <p:cNvPr id="88" name="Connector: Elbow 87">
                <a:extLst>
                  <a:ext uri="{FF2B5EF4-FFF2-40B4-BE49-F238E27FC236}">
                    <a16:creationId xmlns:a16="http://schemas.microsoft.com/office/drawing/2014/main" id="{CB38A2E3-B733-4A8E-B8C4-27117CFDCECB}"/>
                  </a:ext>
                </a:extLst>
              </p:cNvPr>
              <p:cNvCxnSpPr>
                <a:cxnSpLocks/>
                <a:stCxn id="47" idx="3"/>
                <a:endCxn id="50" idx="1"/>
              </p:cNvCxnSpPr>
              <p:nvPr/>
            </p:nvCxnSpPr>
            <p:spPr>
              <a:xfrm flipV="1">
                <a:off x="6714277" y="2933649"/>
                <a:ext cx="1389859" cy="14704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328EA5BF-24E6-4F25-A9B3-6F9563FEF660}"/>
                  </a:ext>
                </a:extLst>
              </p:cNvPr>
              <p:cNvCxnSpPr>
                <a:cxnSpLocks/>
                <a:stCxn id="47" idx="3"/>
                <a:endCxn id="54" idx="1"/>
              </p:cNvCxnSpPr>
              <p:nvPr/>
            </p:nvCxnSpPr>
            <p:spPr>
              <a:xfrm>
                <a:off x="6714277" y="4404133"/>
                <a:ext cx="1392158" cy="6219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47D642BF-3E08-4790-8C55-EF23136794BA}"/>
                  </a:ext>
                </a:extLst>
              </p:cNvPr>
              <p:cNvCxnSpPr>
                <a:stCxn id="54" idx="3"/>
                <a:endCxn id="51" idx="1"/>
              </p:cNvCxnSpPr>
              <p:nvPr/>
            </p:nvCxnSpPr>
            <p:spPr>
              <a:xfrm flipV="1">
                <a:off x="8576335" y="4295880"/>
                <a:ext cx="1471378" cy="730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3BD03195-293B-471D-9FCC-765A21A43E90}"/>
                  </a:ext>
                </a:extLst>
              </p:cNvPr>
              <p:cNvCxnSpPr>
                <a:cxnSpLocks/>
                <a:stCxn id="54" idx="3"/>
                <a:endCxn id="53" idx="1"/>
              </p:cNvCxnSpPr>
              <p:nvPr/>
            </p:nvCxnSpPr>
            <p:spPr>
              <a:xfrm>
                <a:off x="8576335" y="5026048"/>
                <a:ext cx="1471378" cy="7350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AF58465-C159-4337-A2F9-71B66528E20F}"/>
                  </a:ext>
                </a:extLst>
              </p:cNvPr>
              <p:cNvCxnSpPr>
                <a:stCxn id="54" idx="3"/>
                <a:endCxn id="52" idx="1"/>
              </p:cNvCxnSpPr>
              <p:nvPr/>
            </p:nvCxnSpPr>
            <p:spPr>
              <a:xfrm>
                <a:off x="8576335" y="5026048"/>
                <a:ext cx="1471378" cy="2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546E9A7E-71B1-4486-9CCE-07C874B9DB88}"/>
                  </a:ext>
                </a:extLst>
              </p:cNvPr>
              <p:cNvSpPr/>
              <p:nvPr/>
            </p:nvSpPr>
            <p:spPr>
              <a:xfrm>
                <a:off x="2572875" y="5188327"/>
                <a:ext cx="457200" cy="458456"/>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panose="020B0603020204020204"/>
                    <a:ea typeface="Amazon Ember" panose="020B0603020204020204" pitchFamily="34" charset="0"/>
                    <a:cs typeface="Amazon Ember" panose="020B0603020204020204" pitchFamily="34" charset="0"/>
                  </a:rPr>
                  <a:t>2</a:t>
                </a:r>
              </a:p>
            </p:txBody>
          </p:sp>
          <p:sp>
            <p:nvSpPr>
              <p:cNvPr id="42" name="Oval 41">
                <a:extLst>
                  <a:ext uri="{FF2B5EF4-FFF2-40B4-BE49-F238E27FC236}">
                    <a16:creationId xmlns:a16="http://schemas.microsoft.com/office/drawing/2014/main" id="{C4835258-9284-4325-BB6C-294AFEC8EA72}"/>
                  </a:ext>
                </a:extLst>
              </p:cNvPr>
              <p:cNvSpPr/>
              <p:nvPr/>
            </p:nvSpPr>
            <p:spPr>
              <a:xfrm>
                <a:off x="6307589" y="5823905"/>
                <a:ext cx="457200" cy="458456"/>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panose="020B0603020204020204"/>
                    <a:ea typeface="Amazon Ember" panose="020B0603020204020204" pitchFamily="34" charset="0"/>
                    <a:cs typeface="Amazon Ember" panose="020B0603020204020204" pitchFamily="34" charset="0"/>
                  </a:rPr>
                  <a:t>3</a:t>
                </a:r>
              </a:p>
            </p:txBody>
          </p:sp>
          <p:sp>
            <p:nvSpPr>
              <p:cNvPr id="43" name="TextBox 42">
                <a:extLst>
                  <a:ext uri="{FF2B5EF4-FFF2-40B4-BE49-F238E27FC236}">
                    <a16:creationId xmlns:a16="http://schemas.microsoft.com/office/drawing/2014/main" id="{7D7156BB-C5E6-440C-9BDD-3A5AF4EA9793}"/>
                  </a:ext>
                </a:extLst>
              </p:cNvPr>
              <p:cNvSpPr txBox="1"/>
              <p:nvPr/>
            </p:nvSpPr>
            <p:spPr>
              <a:xfrm>
                <a:off x="1819490" y="4059742"/>
                <a:ext cx="1963976" cy="1077218"/>
              </a:xfrm>
              <a:prstGeom prst="rect">
                <a:avLst/>
              </a:prstGeom>
              <a:noFill/>
            </p:spPr>
            <p:txBody>
              <a:bodyPr wrap="square" rtlCol="0">
                <a:spAutoFit/>
              </a:bodyPr>
              <a:lstStyle/>
              <a:p>
                <a:pPr algn="ctr" rtl="0"/>
                <a:r>
                  <a:rPr lang="pt-BR" sz="1600">
                    <a:latin typeface="Amazon Ember" panose="020B0603020204020204"/>
                    <a:ea typeface="Amazon Ember Light" panose="020B0403020204020204" pitchFamily="34" charset="0"/>
                    <a:cs typeface="Amazon Ember Light" panose="020B0403020204020204" pitchFamily="34" charset="0"/>
                  </a:rPr>
                  <a:t>Processa o arquivo de transações e atualiza tabelas do DynamoDB</a:t>
                </a:r>
              </a:p>
            </p:txBody>
          </p:sp>
          <p:sp>
            <p:nvSpPr>
              <p:cNvPr id="44" name="Oval 43">
                <a:extLst>
                  <a:ext uri="{FF2B5EF4-FFF2-40B4-BE49-F238E27FC236}">
                    <a16:creationId xmlns:a16="http://schemas.microsoft.com/office/drawing/2014/main" id="{30DF4DA7-C071-4086-A44B-F2F5A90C95DA}"/>
                  </a:ext>
                </a:extLst>
              </p:cNvPr>
              <p:cNvSpPr/>
              <p:nvPr/>
            </p:nvSpPr>
            <p:spPr>
              <a:xfrm>
                <a:off x="8724144" y="4480900"/>
                <a:ext cx="457200" cy="458456"/>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panose="020B0603020204020204"/>
                    <a:ea typeface="Amazon Ember" panose="020B0603020204020204" pitchFamily="34" charset="0"/>
                    <a:cs typeface="Amazon Ember" panose="020B0603020204020204" pitchFamily="34" charset="0"/>
                  </a:rPr>
                  <a:t>4</a:t>
                </a:r>
              </a:p>
            </p:txBody>
          </p:sp>
          <p:sp>
            <p:nvSpPr>
              <p:cNvPr id="55" name="TextBox 54">
                <a:extLst>
                  <a:ext uri="{FF2B5EF4-FFF2-40B4-BE49-F238E27FC236}">
                    <a16:creationId xmlns:a16="http://schemas.microsoft.com/office/drawing/2014/main" id="{7556179E-F993-4562-8F5D-2A3EC735C3AC}"/>
                  </a:ext>
                </a:extLst>
              </p:cNvPr>
              <p:cNvSpPr txBox="1"/>
              <p:nvPr/>
            </p:nvSpPr>
            <p:spPr>
              <a:xfrm>
                <a:off x="601880" y="2151937"/>
                <a:ext cx="1922976" cy="1569660"/>
              </a:xfrm>
              <a:prstGeom prst="rect">
                <a:avLst/>
              </a:prstGeom>
              <a:noFill/>
            </p:spPr>
            <p:txBody>
              <a:bodyPr wrap="square" rtlCol="0">
                <a:spAutoFit/>
              </a:bodyPr>
              <a:lstStyle/>
              <a:p>
                <a:pPr algn="ctr" rtl="0"/>
                <a:r>
                  <a:rPr lang="pt-BR" sz="1600" dirty="0">
                    <a:latin typeface="Amazon Ember" panose="020B0603020204020204"/>
                    <a:ea typeface="Amazon Ember Light" panose="020B0403020204020204" pitchFamily="34" charset="0"/>
                    <a:cs typeface="Amazon Ember Light" panose="020B0403020204020204" pitchFamily="34" charset="0"/>
                  </a:rPr>
                  <a:t>Arquivo de transações carregado para o </a:t>
                </a:r>
                <a:r>
                  <a:rPr lang="pt-BR" sz="1600" dirty="0" err="1">
                    <a:latin typeface="Amazon Ember" panose="020B0603020204020204"/>
                    <a:ea typeface="Amazon Ember Light" panose="020B0403020204020204" pitchFamily="34" charset="0"/>
                    <a:cs typeface="Amazon Ember Light" panose="020B0403020204020204" pitchFamily="34" charset="0"/>
                  </a:rPr>
                  <a:t>bucket</a:t>
                </a:r>
                <a:r>
                  <a:rPr lang="pt-BR" sz="1600" dirty="0">
                    <a:latin typeface="Amazon Ember" panose="020B0603020204020204"/>
                    <a:ea typeface="Amazon Ember Light" panose="020B0403020204020204" pitchFamily="34" charset="0"/>
                    <a:cs typeface="Amazon Ember Light" panose="020B0403020204020204" pitchFamily="34" charset="0"/>
                  </a:rPr>
                  <a:t> do S3 aciona a função </a:t>
                </a:r>
                <a:r>
                  <a:rPr lang="pt-BR" sz="1600" dirty="0" smtClean="0">
                    <a:latin typeface="Amazon Ember" panose="020B0603020204020204"/>
                    <a:ea typeface="Amazon Ember Light" panose="020B0403020204020204" pitchFamily="34" charset="0"/>
                    <a:cs typeface="Amazon Ember Light" panose="020B0403020204020204" pitchFamily="34" charset="0"/>
                  </a:rPr>
                  <a:t/>
                </a:r>
                <a:br>
                  <a:rPr lang="pt-BR" sz="1600" dirty="0" smtClean="0">
                    <a:latin typeface="Amazon Ember" panose="020B0603020204020204"/>
                    <a:ea typeface="Amazon Ember Light" panose="020B0403020204020204" pitchFamily="34" charset="0"/>
                    <a:cs typeface="Amazon Ember Light" panose="020B0403020204020204" pitchFamily="34" charset="0"/>
                  </a:rPr>
                </a:br>
                <a:r>
                  <a:rPr lang="pt-BR" sz="1600" dirty="0" smtClean="0">
                    <a:latin typeface="Amazon Ember" panose="020B0603020204020204"/>
                    <a:ea typeface="Amazon Ember Light" panose="020B0403020204020204" pitchFamily="34" charset="0"/>
                    <a:cs typeface="Amazon Ember Light" panose="020B0403020204020204" pitchFamily="34" charset="0"/>
                  </a:rPr>
                  <a:t>do </a:t>
                </a:r>
                <a:r>
                  <a:rPr lang="pt-BR" sz="1600" dirty="0">
                    <a:latin typeface="Amazon Ember" panose="020B0603020204020204"/>
                    <a:ea typeface="Amazon Ember Light" panose="020B0403020204020204" pitchFamily="34" charset="0"/>
                    <a:cs typeface="Amazon Ember Light" panose="020B0403020204020204" pitchFamily="34" charset="0"/>
                  </a:rPr>
                  <a:t>Lambda</a:t>
                </a:r>
                <a:endParaRPr lang="en-US" sz="1600" dirty="0">
                  <a:latin typeface="Amazon Ember" panose="020B0603020204020204"/>
                  <a:ea typeface="Amazon Ember Light" panose="020B0403020204020204" pitchFamily="34" charset="0"/>
                  <a:cs typeface="Amazon Ember Light" panose="020B0403020204020204" pitchFamily="34" charset="0"/>
                </a:endParaRPr>
              </a:p>
            </p:txBody>
          </p:sp>
          <p:cxnSp>
            <p:nvCxnSpPr>
              <p:cNvPr id="20" name="Straight Arrow Connector 19">
                <a:extLst>
                  <a:ext uri="{FF2B5EF4-FFF2-40B4-BE49-F238E27FC236}">
                    <a16:creationId xmlns:a16="http://schemas.microsoft.com/office/drawing/2014/main" id="{0A45E656-2B79-4D40-B066-92566385B124}"/>
                  </a:ext>
                </a:extLst>
              </p:cNvPr>
              <p:cNvCxnSpPr>
                <a:stCxn id="45" idx="3"/>
                <a:endCxn id="46" idx="1"/>
              </p:cNvCxnSpPr>
              <p:nvPr/>
            </p:nvCxnSpPr>
            <p:spPr>
              <a:xfrm>
                <a:off x="925009" y="3800999"/>
                <a:ext cx="1602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1F2155-ACE2-4FBC-954B-3651D3D4CB8A}"/>
                  </a:ext>
                </a:extLst>
              </p:cNvPr>
              <p:cNvCxnSpPr>
                <a:stCxn id="49" idx="3"/>
                <a:endCxn id="47" idx="1"/>
              </p:cNvCxnSpPr>
              <p:nvPr/>
            </p:nvCxnSpPr>
            <p:spPr>
              <a:xfrm>
                <a:off x="4955730" y="4404133"/>
                <a:ext cx="1209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953952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DAF6-51E9-DC4F-9F0F-6F1DA6E6CC20}"/>
              </a:ext>
            </a:extLst>
          </p:cNvPr>
          <p:cNvSpPr>
            <a:spLocks noGrp="1"/>
          </p:cNvSpPr>
          <p:nvPr>
            <p:ph type="title"/>
          </p:nvPr>
        </p:nvSpPr>
        <p:spPr/>
        <p:txBody>
          <a:bodyPr rtlCol="0"/>
          <a:lstStyle/>
          <a:p>
            <a:pPr rtl="0"/>
            <a:r>
              <a:rPr lang="pt-BR"/>
              <a:t>Camadas do Lambda</a:t>
            </a:r>
          </a:p>
        </p:txBody>
      </p:sp>
      <p:grpSp>
        <p:nvGrpSpPr>
          <p:cNvPr id="23" name="Group 22">
            <a:extLst>
              <a:ext uri="{FF2B5EF4-FFF2-40B4-BE49-F238E27FC236}">
                <a16:creationId xmlns:a16="http://schemas.microsoft.com/office/drawing/2014/main" id="{41266066-01C8-47ED-943A-EFBD63E7584C}"/>
              </a:ext>
              <a:ext uri="{C183D7F6-B498-43B3-948B-1728B52AA6E4}">
                <adec:decorative xmlns="" xmlns:adec="http://schemas.microsoft.com/office/drawing/2017/decorative" val="1"/>
              </a:ext>
            </a:extLst>
          </p:cNvPr>
          <p:cNvGrpSpPr/>
          <p:nvPr/>
        </p:nvGrpSpPr>
        <p:grpSpPr>
          <a:xfrm>
            <a:off x="186915" y="1821107"/>
            <a:ext cx="3375790" cy="3271803"/>
            <a:chOff x="8114437" y="3471863"/>
            <a:chExt cx="3375790" cy="3271803"/>
          </a:xfrm>
        </p:grpSpPr>
        <p:pic>
          <p:nvPicPr>
            <p:cNvPr id="19" name="Picture 18">
              <a:extLst>
                <a:ext uri="{FF2B5EF4-FFF2-40B4-BE49-F238E27FC236}">
                  <a16:creationId xmlns:a16="http://schemas.microsoft.com/office/drawing/2014/main" id="{5A66E3A6-C13C-48B3-AEA0-B5A3213904A6}"/>
                </a:ext>
                <a:ext uri="{C183D7F6-B498-43B3-948B-1728B52AA6E4}">
                  <adec:decorative xmlns="" xmlns:adec="http://schemas.microsoft.com/office/drawing/2017/decorative" val="1"/>
                </a:ext>
              </a:extLst>
            </p:cNvPr>
            <p:cNvPicPr>
              <a:picLocks noChangeAspect="1"/>
            </p:cNvPicPr>
            <p:nvPr/>
          </p:nvPicPr>
          <p:blipFill rotWithShape="1">
            <a:blip r:embed="rId4"/>
            <a:srcRect l="45860" r="3940"/>
            <a:stretch/>
          </p:blipFill>
          <p:spPr>
            <a:xfrm>
              <a:off x="8114437" y="3471863"/>
              <a:ext cx="3375790" cy="3271803"/>
            </a:xfrm>
            <a:prstGeom prst="rect">
              <a:avLst/>
            </a:prstGeom>
          </p:spPr>
        </p:pic>
        <p:grpSp>
          <p:nvGrpSpPr>
            <p:cNvPr id="22" name="Group 21">
              <a:extLst>
                <a:ext uri="{FF2B5EF4-FFF2-40B4-BE49-F238E27FC236}">
                  <a16:creationId xmlns:a16="http://schemas.microsoft.com/office/drawing/2014/main" id="{B7DD6D51-75CE-4C50-8F21-EB7D96017CB9}"/>
                </a:ext>
              </a:extLst>
            </p:cNvPr>
            <p:cNvGrpSpPr/>
            <p:nvPr/>
          </p:nvGrpSpPr>
          <p:grpSpPr>
            <a:xfrm>
              <a:off x="9299412" y="4028380"/>
              <a:ext cx="1005840" cy="1005840"/>
              <a:chOff x="5543329" y="4784655"/>
              <a:chExt cx="1005840" cy="1005840"/>
            </a:xfrm>
          </p:grpSpPr>
          <p:sp>
            <p:nvSpPr>
              <p:cNvPr id="21" name="Rectangle 20">
                <a:extLst>
                  <a:ext uri="{FF2B5EF4-FFF2-40B4-BE49-F238E27FC236}">
                    <a16:creationId xmlns:a16="http://schemas.microsoft.com/office/drawing/2014/main" id="{284576C2-C893-4690-86CF-F0F5BFA6A957}"/>
                  </a:ext>
                </a:extLst>
              </p:cNvPr>
              <p:cNvSpPr/>
              <p:nvPr/>
            </p:nvSpPr>
            <p:spPr>
              <a:xfrm>
                <a:off x="5543329" y="4784655"/>
                <a:ext cx="1005840"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0" name="Graphic 42">
                <a:extLst>
                  <a:ext uri="{FF2B5EF4-FFF2-40B4-BE49-F238E27FC236}">
                    <a16:creationId xmlns:a16="http://schemas.microsoft.com/office/drawing/2014/main" id="{B17AD5F5-FB99-44AA-8CDE-9BB9CD00B610}"/>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589049" y="4830375"/>
                <a:ext cx="914400" cy="914400"/>
              </a:xfrm>
              <a:prstGeom prst="rect">
                <a:avLst/>
              </a:prstGeom>
            </p:spPr>
          </p:pic>
        </p:grpSp>
      </p:grpSp>
      <p:cxnSp>
        <p:nvCxnSpPr>
          <p:cNvPr id="5" name="Straight Connector 4">
            <a:extLst>
              <a:ext uri="{FF2B5EF4-FFF2-40B4-BE49-F238E27FC236}">
                <a16:creationId xmlns:a16="http://schemas.microsoft.com/office/drawing/2014/main" id="{4C62D9FA-5497-BA49-99AB-0FAAD4A5CAC9}"/>
              </a:ext>
              <a:ext uri="{C183D7F6-B498-43B3-948B-1728B52AA6E4}">
                <adec:decorative xmlns="" xmlns:adec="http://schemas.microsoft.com/office/drawing/2017/decorative" val="1"/>
              </a:ext>
            </a:extLst>
          </p:cNvPr>
          <p:cNvCxnSpPr>
            <a:cxnSpLocks/>
          </p:cNvCxnSpPr>
          <p:nvPr/>
        </p:nvCxnSpPr>
        <p:spPr>
          <a:xfrm>
            <a:off x="3735758" y="1524228"/>
            <a:ext cx="0" cy="466344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Content Placeholder 24">
            <a:extLst>
              <a:ext uri="{FF2B5EF4-FFF2-40B4-BE49-F238E27FC236}">
                <a16:creationId xmlns:a16="http://schemas.microsoft.com/office/drawing/2014/main" id="{01EC0B9B-4E71-4DFE-8811-072E34A9837B}"/>
              </a:ext>
            </a:extLst>
          </p:cNvPr>
          <p:cNvSpPr>
            <a:spLocks noGrp="1"/>
          </p:cNvSpPr>
          <p:nvPr>
            <p:ph idx="13"/>
          </p:nvPr>
        </p:nvSpPr>
        <p:spPr>
          <a:xfrm>
            <a:off x="4154557" y="1524228"/>
            <a:ext cx="7596443" cy="4663440"/>
          </a:xfrm>
        </p:spPr>
        <p:txBody>
          <a:bodyPr rtlCol="0"/>
          <a:lstStyle/>
          <a:p>
            <a:pPr rtl="0"/>
            <a:r>
              <a:rPr lang="pt-BR" sz="2400" dirty="0"/>
              <a:t>Ativar funções para compartilhar código facilmente – você pode fazer upload de uma camada uma vez e referenciá-la em qualquer função</a:t>
            </a:r>
          </a:p>
          <a:p>
            <a:pPr rtl="0"/>
            <a:r>
              <a:rPr lang="pt-BR" sz="2400" dirty="0"/>
              <a:t>Promover a separação de responsabilidades – </a:t>
            </a:r>
            <a:r>
              <a:rPr lang="pt-BR" sz="2400" dirty="0" smtClean="0"/>
              <a:t/>
            </a:r>
            <a:br>
              <a:rPr lang="pt-BR" sz="2400" dirty="0" smtClean="0"/>
            </a:br>
            <a:r>
              <a:rPr lang="pt-BR" sz="2400" dirty="0" smtClean="0"/>
              <a:t>os </a:t>
            </a:r>
            <a:r>
              <a:rPr lang="pt-BR" sz="2400" dirty="0"/>
              <a:t>desenvolvedores podem iterar mais rapidamente na gravação da lógica de negócios</a:t>
            </a:r>
          </a:p>
          <a:p>
            <a:pPr rtl="0"/>
            <a:r>
              <a:rPr lang="pt-BR" sz="2400" dirty="0"/>
              <a:t>Permitir que você mantenha seus pacotes de implantação pequenos</a:t>
            </a:r>
          </a:p>
          <a:p>
            <a:pPr rtl="0"/>
            <a:r>
              <a:rPr lang="pt-BR" sz="2400" dirty="0"/>
              <a:t>Limites: </a:t>
            </a:r>
          </a:p>
          <a:p>
            <a:pPr lvl="1" rtl="0"/>
            <a:r>
              <a:rPr lang="pt-BR" sz="2000" dirty="0"/>
              <a:t>Até cinco camadas</a:t>
            </a:r>
          </a:p>
          <a:p>
            <a:pPr lvl="1" rtl="0"/>
            <a:r>
              <a:rPr lang="pt-BR" sz="2000" dirty="0"/>
              <a:t>250 MB</a:t>
            </a:r>
          </a:p>
          <a:p>
            <a:pPr rtl="0"/>
            <a:endParaRPr lang="en-US" sz="2400" dirty="0"/>
          </a:p>
        </p:txBody>
      </p:sp>
    </p:spTree>
    <p:custDataLst>
      <p:tags r:id="rId1"/>
    </p:custDataLst>
    <p:extLst>
      <p:ext uri="{BB962C8B-B14F-4D97-AF65-F5344CB8AC3E}">
        <p14:creationId xmlns:p14="http://schemas.microsoft.com/office/powerpoint/2010/main" val="1162855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923581"/>
            <a:ext cx="4268647" cy="1325563"/>
          </a:xfrm>
        </p:spPr>
        <p:txBody>
          <a:bodyPr rtlCol="0">
            <a:noAutofit/>
          </a:bodyPr>
          <a:lstStyle/>
          <a:p>
            <a:pPr rtl="0"/>
            <a:r>
              <a:rPr lang="pt-BR" sz="3600" dirty="0"/>
              <a:t>Demonstração: </a:t>
            </a:r>
            <a:r>
              <a:rPr lang="pt-BR" sz="3600" dirty="0" smtClean="0"/>
              <a:t/>
            </a:r>
            <a:br>
              <a:rPr lang="pt-BR" sz="3600" dirty="0" smtClean="0"/>
            </a:br>
            <a:r>
              <a:rPr lang="pt-BR" sz="3600" dirty="0" smtClean="0"/>
              <a:t>Usar </a:t>
            </a:r>
            <a:r>
              <a:rPr lang="pt-BR" sz="3600" dirty="0"/>
              <a:t>o AWS Lambda com o </a:t>
            </a:r>
            <a:r>
              <a:rPr lang="pt-BR" sz="3600" dirty="0" err="1"/>
              <a:t>Amazon</a:t>
            </a:r>
            <a:r>
              <a:rPr lang="pt-BR" sz="3600" dirty="0"/>
              <a:t> S3</a:t>
            </a:r>
          </a:p>
        </p:txBody>
      </p:sp>
      <p:pic>
        <p:nvPicPr>
          <p:cNvPr id="10" name="Picture 9">
            <a:extLst>
              <a:ext uri="{FF2B5EF4-FFF2-40B4-BE49-F238E27FC236}">
                <a16:creationId xmlns:a16="http://schemas.microsoft.com/office/drawing/2014/main" id="{F3CDE8ED-B4F1-43C6-A378-FEC8CE7BE0B6}"/>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Tree>
    <p:custDataLst>
      <p:tags r:id="rId1"/>
    </p:custDataLst>
    <p:extLst>
      <p:ext uri="{BB962C8B-B14F-4D97-AF65-F5344CB8AC3E}">
        <p14:creationId xmlns:p14="http://schemas.microsoft.com/office/powerpoint/2010/main" val="2596589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57BFBA-62C8-40F8-8C49-73B7F8B9D612}"/>
              </a:ext>
            </a:extLst>
          </p:cNvPr>
          <p:cNvSpPr>
            <a:spLocks noGrp="1"/>
          </p:cNvSpPr>
          <p:nvPr>
            <p:ph type="title"/>
          </p:nvPr>
        </p:nvSpPr>
        <p:spPr/>
        <p:txBody>
          <a:bodyPr rtlCol="0"/>
          <a:lstStyle/>
          <a:p>
            <a:pPr rtl="0"/>
            <a:r>
              <a:rPr lang="pt-BR"/>
              <a:t>Diagrama de demonstração</a:t>
            </a:r>
          </a:p>
        </p:txBody>
      </p:sp>
      <p:sp>
        <p:nvSpPr>
          <p:cNvPr id="56" name="TextBox 55">
            <a:extLst>
              <a:ext uri="{FF2B5EF4-FFF2-40B4-BE49-F238E27FC236}">
                <a16:creationId xmlns:a16="http://schemas.microsoft.com/office/drawing/2014/main" id="{C8792D8D-78CF-4294-B611-94C24973E548}"/>
              </a:ext>
            </a:extLst>
          </p:cNvPr>
          <p:cNvSpPr txBox="1"/>
          <p:nvPr/>
        </p:nvSpPr>
        <p:spPr>
          <a:xfrm>
            <a:off x="251793" y="1423469"/>
            <a:ext cx="2982036" cy="4031873"/>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1. O usuário carrega a imagem para o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do S3 de origem.</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2. O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S3 detecta o evento criado por objeto.</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3. O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S3 publica o evento no Lambda.</a:t>
            </a:r>
          </a:p>
          <a:p>
            <a:pPr rtl="0"/>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4. O Lambda executa a função do Lambda.</a:t>
            </a:r>
          </a:p>
          <a:p>
            <a:pPr rtl="0"/>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5. A função do Lambda redimensiona a imagem original e salva a miniatura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no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do S3 de destino.</a:t>
            </a:r>
          </a:p>
        </p:txBody>
      </p:sp>
      <p:grpSp>
        <p:nvGrpSpPr>
          <p:cNvPr id="2" name="Group 1" descr="architecture diagram for demonstration of using Lambda functions for image processing explained in the notes.">
            <a:extLst>
              <a:ext uri="{FF2B5EF4-FFF2-40B4-BE49-F238E27FC236}">
                <a16:creationId xmlns:a16="http://schemas.microsoft.com/office/drawing/2014/main" id="{72DD7E62-71E3-4226-A70E-8B6623BBB44F}"/>
              </a:ext>
            </a:extLst>
          </p:cNvPr>
          <p:cNvGrpSpPr/>
          <p:nvPr/>
        </p:nvGrpSpPr>
        <p:grpSpPr>
          <a:xfrm>
            <a:off x="3350764" y="1756643"/>
            <a:ext cx="8589443" cy="4214355"/>
            <a:chOff x="3350764" y="1756643"/>
            <a:chExt cx="8589443" cy="4214355"/>
          </a:xfrm>
        </p:grpSpPr>
        <p:grpSp>
          <p:nvGrpSpPr>
            <p:cNvPr id="55" name="Group 54" descr="Demonstration explained in notes.">
              <a:extLst>
                <a:ext uri="{FF2B5EF4-FFF2-40B4-BE49-F238E27FC236}">
                  <a16:creationId xmlns:a16="http://schemas.microsoft.com/office/drawing/2014/main" id="{4C20DF2F-BA0B-4C78-AE78-CE6EDEE6C30B}"/>
                </a:ext>
              </a:extLst>
            </p:cNvPr>
            <p:cNvGrpSpPr/>
            <p:nvPr/>
          </p:nvGrpSpPr>
          <p:grpSpPr>
            <a:xfrm>
              <a:off x="3350764" y="1756643"/>
              <a:ext cx="8589443" cy="4214355"/>
              <a:chOff x="2688157" y="1981927"/>
              <a:chExt cx="8589443" cy="4214355"/>
            </a:xfrm>
          </p:grpSpPr>
          <p:sp>
            <p:nvSpPr>
              <p:cNvPr id="43" name="Isosceles Triangle 42">
                <a:extLst>
                  <a:ext uri="{FF2B5EF4-FFF2-40B4-BE49-F238E27FC236}">
                    <a16:creationId xmlns:a16="http://schemas.microsoft.com/office/drawing/2014/main" id="{C8135A37-2558-4C73-A065-C9328279F131}"/>
                  </a:ext>
                </a:extLst>
              </p:cNvPr>
              <p:cNvSpPr/>
              <p:nvPr/>
            </p:nvSpPr>
            <p:spPr>
              <a:xfrm rot="16200000">
                <a:off x="8728258" y="1730000"/>
                <a:ext cx="1449235" cy="2534457"/>
              </a:xfrm>
              <a:prstGeom prst="triangle">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4DC235C7-6FCC-4CBB-837B-DD83E26F9F99}"/>
                  </a:ext>
                </a:extLst>
              </p:cNvPr>
              <p:cNvSpPr/>
              <p:nvPr/>
            </p:nvSpPr>
            <p:spPr>
              <a:xfrm>
                <a:off x="4137645" y="1981927"/>
                <a:ext cx="7139955" cy="4214355"/>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10" name="Graphic 9">
                <a:extLst>
                  <a:ext uri="{FF2B5EF4-FFF2-40B4-BE49-F238E27FC236}">
                    <a16:creationId xmlns:a16="http://schemas.microsoft.com/office/drawing/2014/main" id="{3F0E884D-2683-4D98-89D5-306C84422D46}"/>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137646" y="1981928"/>
                <a:ext cx="457200" cy="457200"/>
              </a:xfrm>
              <a:prstGeom prst="rect">
                <a:avLst/>
              </a:prstGeom>
            </p:spPr>
          </p:pic>
          <p:pic>
            <p:nvPicPr>
              <p:cNvPr id="17" name="Graphic 16">
                <a:extLst>
                  <a:ext uri="{FF2B5EF4-FFF2-40B4-BE49-F238E27FC236}">
                    <a16:creationId xmlns:a16="http://schemas.microsoft.com/office/drawing/2014/main" id="{BB2A2360-B928-4CF9-A5B5-FCE63F5A388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487545" y="4049410"/>
                <a:ext cx="640080" cy="640080"/>
              </a:xfrm>
              <a:prstGeom prst="rect">
                <a:avLst/>
              </a:prstGeom>
            </p:spPr>
          </p:pic>
          <p:grpSp>
            <p:nvGrpSpPr>
              <p:cNvPr id="30" name="Group 29">
                <a:extLst>
                  <a:ext uri="{FF2B5EF4-FFF2-40B4-BE49-F238E27FC236}">
                    <a16:creationId xmlns:a16="http://schemas.microsoft.com/office/drawing/2014/main" id="{582A4B73-9159-4A4A-B363-8664074C47E1}"/>
                  </a:ext>
                </a:extLst>
              </p:cNvPr>
              <p:cNvGrpSpPr/>
              <p:nvPr/>
            </p:nvGrpSpPr>
            <p:grpSpPr>
              <a:xfrm>
                <a:off x="2688157" y="4389027"/>
                <a:ext cx="640080" cy="962036"/>
                <a:chOff x="767565" y="3316107"/>
                <a:chExt cx="640080" cy="962036"/>
              </a:xfrm>
            </p:grpSpPr>
            <p:pic>
              <p:nvPicPr>
                <p:cNvPr id="18" name="Graphic 17">
                  <a:extLst>
                    <a:ext uri="{FF2B5EF4-FFF2-40B4-BE49-F238E27FC236}">
                      <a16:creationId xmlns:a16="http://schemas.microsoft.com/office/drawing/2014/main" id="{22BBFDB9-3279-4004-94FD-AC8ADF5BD748}"/>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67565" y="3316107"/>
                  <a:ext cx="640080" cy="640080"/>
                </a:xfrm>
                <a:prstGeom prst="rect">
                  <a:avLst/>
                </a:prstGeom>
              </p:spPr>
            </p:pic>
            <p:sp>
              <p:nvSpPr>
                <p:cNvPr id="19" name="TextBox 18">
                  <a:extLst>
                    <a:ext uri="{FF2B5EF4-FFF2-40B4-BE49-F238E27FC236}">
                      <a16:creationId xmlns:a16="http://schemas.microsoft.com/office/drawing/2014/main" id="{8B482CB2-78B7-4E61-8F03-332A0C52AC5F}"/>
                    </a:ext>
                  </a:extLst>
                </p:cNvPr>
                <p:cNvSpPr txBox="1"/>
                <p:nvPr/>
              </p:nvSpPr>
              <p:spPr>
                <a:xfrm>
                  <a:off x="793293" y="3939589"/>
                  <a:ext cx="58862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Usuário</a:t>
                  </a:r>
                </a:p>
              </p:txBody>
            </p:sp>
          </p:grpSp>
          <p:grpSp>
            <p:nvGrpSpPr>
              <p:cNvPr id="36" name="Group 35">
                <a:extLst>
                  <a:ext uri="{FF2B5EF4-FFF2-40B4-BE49-F238E27FC236}">
                    <a16:creationId xmlns:a16="http://schemas.microsoft.com/office/drawing/2014/main" id="{5FFC9AEB-A715-4902-A230-DE00EB1F7526}"/>
                  </a:ext>
                </a:extLst>
              </p:cNvPr>
              <p:cNvGrpSpPr/>
              <p:nvPr/>
            </p:nvGrpSpPr>
            <p:grpSpPr>
              <a:xfrm>
                <a:off x="6068012" y="4550005"/>
                <a:ext cx="1207433" cy="1197077"/>
                <a:chOff x="5683698" y="4550005"/>
                <a:chExt cx="1207433" cy="1197077"/>
              </a:xfrm>
            </p:grpSpPr>
            <p:pic>
              <p:nvPicPr>
                <p:cNvPr id="13" name="Graphic 12">
                  <a:extLst>
                    <a:ext uri="{FF2B5EF4-FFF2-40B4-BE49-F238E27FC236}">
                      <a16:creationId xmlns:a16="http://schemas.microsoft.com/office/drawing/2014/main" id="{08F0B01B-CCDF-475A-AC89-C712F48F88AE}"/>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045206" y="4550005"/>
                  <a:ext cx="640080" cy="640080"/>
                </a:xfrm>
                <a:prstGeom prst="rect">
                  <a:avLst/>
                </a:prstGeom>
              </p:spPr>
            </p:pic>
            <p:sp>
              <p:nvSpPr>
                <p:cNvPr id="21" name="TextBox 20">
                  <a:extLst>
                    <a:ext uri="{FF2B5EF4-FFF2-40B4-BE49-F238E27FC236}">
                      <a16:creationId xmlns:a16="http://schemas.microsoft.com/office/drawing/2014/main" id="{D81C09B9-7808-4AD3-880C-36369B38E601}"/>
                    </a:ext>
                  </a:extLst>
                </p:cNvPr>
                <p:cNvSpPr txBox="1"/>
                <p:nvPr/>
              </p:nvSpPr>
              <p:spPr>
                <a:xfrm>
                  <a:off x="5683698" y="5162307"/>
                  <a:ext cx="1207433"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Bucket de destino</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1" name="Group 30">
                <a:extLst>
                  <a:ext uri="{FF2B5EF4-FFF2-40B4-BE49-F238E27FC236}">
                    <a16:creationId xmlns:a16="http://schemas.microsoft.com/office/drawing/2014/main" id="{092C0EA4-DC20-4E0F-A689-702B532963E2}"/>
                  </a:ext>
                </a:extLst>
              </p:cNvPr>
              <p:cNvGrpSpPr/>
              <p:nvPr/>
            </p:nvGrpSpPr>
            <p:grpSpPr>
              <a:xfrm>
                <a:off x="4725785" y="2655390"/>
                <a:ext cx="1213794" cy="1047513"/>
                <a:chOff x="4887339" y="2655390"/>
                <a:chExt cx="1213794" cy="1047513"/>
              </a:xfrm>
            </p:grpSpPr>
            <p:pic>
              <p:nvPicPr>
                <p:cNvPr id="14" name="Graphic 13">
                  <a:extLst>
                    <a:ext uri="{FF2B5EF4-FFF2-40B4-BE49-F238E27FC236}">
                      <a16:creationId xmlns:a16="http://schemas.microsoft.com/office/drawing/2014/main" id="{333CF22C-07B6-4D51-B351-42281F595895}"/>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138636" y="2655390"/>
                  <a:ext cx="711200" cy="711200"/>
                </a:xfrm>
                <a:prstGeom prst="rect">
                  <a:avLst/>
                </a:prstGeom>
              </p:spPr>
            </p:pic>
            <p:sp>
              <p:nvSpPr>
                <p:cNvPr id="22" name="TextBox 21">
                  <a:extLst>
                    <a:ext uri="{FF2B5EF4-FFF2-40B4-BE49-F238E27FC236}">
                      <a16:creationId xmlns:a16="http://schemas.microsoft.com/office/drawing/2014/main" id="{DBAA7814-E904-4D36-A46D-6AE1403538A8}"/>
                    </a:ext>
                  </a:extLst>
                </p:cNvPr>
                <p:cNvSpPr txBox="1"/>
                <p:nvPr/>
              </p:nvSpPr>
              <p:spPr>
                <a:xfrm>
                  <a:off x="4887339" y="3364349"/>
                  <a:ext cx="1213794"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grpSp>
          <p:grpSp>
            <p:nvGrpSpPr>
              <p:cNvPr id="32" name="Group 31">
                <a:extLst>
                  <a:ext uri="{FF2B5EF4-FFF2-40B4-BE49-F238E27FC236}">
                    <a16:creationId xmlns:a16="http://schemas.microsoft.com/office/drawing/2014/main" id="{EF804ED0-D7E6-4305-9EED-D5F73FDD3A81}"/>
                  </a:ext>
                </a:extLst>
              </p:cNvPr>
              <p:cNvGrpSpPr/>
              <p:nvPr/>
            </p:nvGrpSpPr>
            <p:grpSpPr>
              <a:xfrm>
                <a:off x="7780648" y="2642740"/>
                <a:ext cx="1393331" cy="1053531"/>
                <a:chOff x="7563044" y="2649372"/>
                <a:chExt cx="1393331" cy="1053531"/>
              </a:xfrm>
            </p:grpSpPr>
            <p:pic>
              <p:nvPicPr>
                <p:cNvPr id="12" name="Graphic 11">
                  <a:extLst>
                    <a:ext uri="{FF2B5EF4-FFF2-40B4-BE49-F238E27FC236}">
                      <a16:creationId xmlns:a16="http://schemas.microsoft.com/office/drawing/2014/main" id="{DA0A6C79-6CC5-4BD9-9D90-31C69CD56FF9}"/>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7904110" y="2649372"/>
                  <a:ext cx="711200" cy="711200"/>
                </a:xfrm>
                <a:prstGeom prst="rect">
                  <a:avLst/>
                </a:prstGeom>
              </p:spPr>
            </p:pic>
            <p:sp>
              <p:nvSpPr>
                <p:cNvPr id="23" name="TextBox 22">
                  <a:extLst>
                    <a:ext uri="{FF2B5EF4-FFF2-40B4-BE49-F238E27FC236}">
                      <a16:creationId xmlns:a16="http://schemas.microsoft.com/office/drawing/2014/main" id="{6728004E-EC3F-4756-A54F-A6504221E10C}"/>
                    </a:ext>
                  </a:extLst>
                </p:cNvPr>
                <p:cNvSpPr txBox="1"/>
                <p:nvPr/>
              </p:nvSpPr>
              <p:spPr>
                <a:xfrm>
                  <a:off x="7563044" y="3364349"/>
                  <a:ext cx="1393331"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grpSp>
          <p:grpSp>
            <p:nvGrpSpPr>
              <p:cNvPr id="35" name="Group 34">
                <a:extLst>
                  <a:ext uri="{FF2B5EF4-FFF2-40B4-BE49-F238E27FC236}">
                    <a16:creationId xmlns:a16="http://schemas.microsoft.com/office/drawing/2014/main" id="{E37E553F-09BD-4918-9903-2DD9543C5227}"/>
                  </a:ext>
                </a:extLst>
              </p:cNvPr>
              <p:cNvGrpSpPr/>
              <p:nvPr/>
            </p:nvGrpSpPr>
            <p:grpSpPr>
              <a:xfrm>
                <a:off x="8650455" y="4550005"/>
                <a:ext cx="1149194" cy="1309903"/>
                <a:chOff x="8650455" y="4593992"/>
                <a:chExt cx="1149194" cy="1309903"/>
              </a:xfrm>
            </p:grpSpPr>
            <p:pic>
              <p:nvPicPr>
                <p:cNvPr id="11" name="Graphic 10">
                  <a:extLst>
                    <a:ext uri="{FF2B5EF4-FFF2-40B4-BE49-F238E27FC236}">
                      <a16:creationId xmlns:a16="http://schemas.microsoft.com/office/drawing/2014/main" id="{F058E773-3409-42FC-BE03-D6BEBA6662EA}"/>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8869452" y="4593992"/>
                  <a:ext cx="711200" cy="711200"/>
                </a:xfrm>
                <a:prstGeom prst="rect">
                  <a:avLst/>
                </a:prstGeom>
              </p:spPr>
            </p:pic>
            <p:sp>
              <p:nvSpPr>
                <p:cNvPr id="24" name="TextBox 23">
                  <a:extLst>
                    <a:ext uri="{FF2B5EF4-FFF2-40B4-BE49-F238E27FC236}">
                      <a16:creationId xmlns:a16="http://schemas.microsoft.com/office/drawing/2014/main" id="{4BC04929-5AF0-4CA7-BFD1-92E2E1FC07AB}"/>
                    </a:ext>
                  </a:extLst>
                </p:cNvPr>
                <p:cNvSpPr txBox="1"/>
                <p:nvPr/>
              </p:nvSpPr>
              <p:spPr>
                <a:xfrm>
                  <a:off x="8650455" y="5319120"/>
                  <a:ext cx="1149194"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Função do Lambda</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3" name="Group 32">
                <a:extLst>
                  <a:ext uri="{FF2B5EF4-FFF2-40B4-BE49-F238E27FC236}">
                    <a16:creationId xmlns:a16="http://schemas.microsoft.com/office/drawing/2014/main" id="{435F930D-B2D7-4D6A-AC7E-2DC0843E2956}"/>
                  </a:ext>
                </a:extLst>
              </p:cNvPr>
              <p:cNvGrpSpPr/>
              <p:nvPr/>
            </p:nvGrpSpPr>
            <p:grpSpPr>
              <a:xfrm>
                <a:off x="9654656" y="2436311"/>
                <a:ext cx="930063" cy="875614"/>
                <a:chOff x="9734168" y="2407692"/>
                <a:chExt cx="930063" cy="875614"/>
              </a:xfrm>
            </p:grpSpPr>
            <p:pic>
              <p:nvPicPr>
                <p:cNvPr id="16" name="Graphic 15">
                  <a:extLst>
                    <a:ext uri="{FF2B5EF4-FFF2-40B4-BE49-F238E27FC236}">
                      <a16:creationId xmlns:a16="http://schemas.microsoft.com/office/drawing/2014/main" id="{12C99227-44B9-48BC-91D2-0B02ED65293D}"/>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9879160" y="2407692"/>
                  <a:ext cx="640080" cy="640080"/>
                </a:xfrm>
                <a:prstGeom prst="rect">
                  <a:avLst/>
                </a:prstGeom>
              </p:spPr>
            </p:pic>
            <p:sp>
              <p:nvSpPr>
                <p:cNvPr id="25" name="TextBox 24">
                  <a:extLst>
                    <a:ext uri="{FF2B5EF4-FFF2-40B4-BE49-F238E27FC236}">
                      <a16:creationId xmlns:a16="http://schemas.microsoft.com/office/drawing/2014/main" id="{CCDE5992-2CAF-45AD-B1CE-C4C07A618F10}"/>
                    </a:ext>
                  </a:extLst>
                </p:cNvPr>
                <p:cNvSpPr txBox="1"/>
                <p:nvPr/>
              </p:nvSpPr>
              <p:spPr>
                <a:xfrm>
                  <a:off x="9734168" y="2944752"/>
                  <a:ext cx="93006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Função do IAM</a:t>
                  </a:r>
                </a:p>
              </p:txBody>
            </p:sp>
          </p:grpSp>
          <p:grpSp>
            <p:nvGrpSpPr>
              <p:cNvPr id="34" name="Group 33">
                <a:extLst>
                  <a:ext uri="{FF2B5EF4-FFF2-40B4-BE49-F238E27FC236}">
                    <a16:creationId xmlns:a16="http://schemas.microsoft.com/office/drawing/2014/main" id="{E30E87D9-5893-4A7F-9443-8A1E6102DDD4}"/>
                  </a:ext>
                </a:extLst>
              </p:cNvPr>
              <p:cNvGrpSpPr/>
              <p:nvPr/>
            </p:nvGrpSpPr>
            <p:grpSpPr>
              <a:xfrm>
                <a:off x="9631182" y="4229965"/>
                <a:ext cx="1088922" cy="1245248"/>
                <a:chOff x="9631182" y="4229965"/>
                <a:chExt cx="1088922" cy="1245248"/>
              </a:xfrm>
            </p:grpSpPr>
            <p:pic>
              <p:nvPicPr>
                <p:cNvPr id="15" name="Graphic 14">
                  <a:extLst>
                    <a:ext uri="{FF2B5EF4-FFF2-40B4-BE49-F238E27FC236}">
                      <a16:creationId xmlns:a16="http://schemas.microsoft.com/office/drawing/2014/main" id="{80AFF6AE-795B-4D40-94A3-726D1C2373FF}"/>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9787910" y="4229965"/>
                  <a:ext cx="640080" cy="640080"/>
                </a:xfrm>
                <a:prstGeom prst="rect">
                  <a:avLst/>
                </a:prstGeom>
              </p:spPr>
            </p:pic>
            <p:sp>
              <p:nvSpPr>
                <p:cNvPr id="26" name="TextBox 25">
                  <a:extLst>
                    <a:ext uri="{FF2B5EF4-FFF2-40B4-BE49-F238E27FC236}">
                      <a16:creationId xmlns:a16="http://schemas.microsoft.com/office/drawing/2014/main" id="{4DC52D94-4AB4-480A-A297-9ED665746960}"/>
                    </a:ext>
                  </a:extLst>
                </p:cNvPr>
                <p:cNvSpPr txBox="1"/>
                <p:nvPr/>
              </p:nvSpPr>
              <p:spPr>
                <a:xfrm>
                  <a:off x="9631182" y="4890438"/>
                  <a:ext cx="1088922"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Política de acesso</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7" name="Group 36">
                <a:extLst>
                  <a:ext uri="{FF2B5EF4-FFF2-40B4-BE49-F238E27FC236}">
                    <a16:creationId xmlns:a16="http://schemas.microsoft.com/office/drawing/2014/main" id="{6ABBF0DB-3874-4630-B327-51C9061C326E}"/>
                  </a:ext>
                </a:extLst>
              </p:cNvPr>
              <p:cNvGrpSpPr/>
              <p:nvPr/>
            </p:nvGrpSpPr>
            <p:grpSpPr>
              <a:xfrm>
                <a:off x="4780415" y="4550005"/>
                <a:ext cx="1104536" cy="1197077"/>
                <a:chOff x="4411272" y="4550005"/>
                <a:chExt cx="1104536" cy="1197077"/>
              </a:xfrm>
            </p:grpSpPr>
            <p:sp>
              <p:nvSpPr>
                <p:cNvPr id="20" name="TextBox 19">
                  <a:extLst>
                    <a:ext uri="{FF2B5EF4-FFF2-40B4-BE49-F238E27FC236}">
                      <a16:creationId xmlns:a16="http://schemas.microsoft.com/office/drawing/2014/main" id="{15FB96D8-2501-4868-8FB7-39EEEFE0DD56}"/>
                    </a:ext>
                  </a:extLst>
                </p:cNvPr>
                <p:cNvSpPr txBox="1"/>
                <p:nvPr/>
              </p:nvSpPr>
              <p:spPr>
                <a:xfrm>
                  <a:off x="4411272" y="5162307"/>
                  <a:ext cx="110453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Bucket de origem</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7" name="Graphic 26">
                  <a:extLst>
                    <a:ext uri="{FF2B5EF4-FFF2-40B4-BE49-F238E27FC236}">
                      <a16:creationId xmlns:a16="http://schemas.microsoft.com/office/drawing/2014/main" id="{BCF31BC4-45B3-43BB-B409-CC273CC328C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646950" y="4550005"/>
                  <a:ext cx="640080" cy="640080"/>
                </a:xfrm>
                <a:prstGeom prst="rect">
                  <a:avLst/>
                </a:prstGeom>
              </p:spPr>
            </p:pic>
          </p:grpSp>
          <p:cxnSp>
            <p:nvCxnSpPr>
              <p:cNvPr id="39" name="Straight Arrow Connector 38">
                <a:extLst>
                  <a:ext uri="{FF2B5EF4-FFF2-40B4-BE49-F238E27FC236}">
                    <a16:creationId xmlns:a16="http://schemas.microsoft.com/office/drawing/2014/main" id="{3D04FFC7-6A9E-4601-8EFA-67F95D0EC97A}"/>
                  </a:ext>
                </a:extLst>
              </p:cNvPr>
              <p:cNvCxnSpPr>
                <a:cxnSpLocks/>
              </p:cNvCxnSpPr>
              <p:nvPr/>
            </p:nvCxnSpPr>
            <p:spPr>
              <a:xfrm>
                <a:off x="3470156" y="4756466"/>
                <a:ext cx="1481594" cy="18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D02B6D-F678-400D-8D4D-88CA83F67211}"/>
                  </a:ext>
                </a:extLst>
              </p:cNvPr>
              <p:cNvCxnSpPr>
                <a:cxnSpLocks/>
              </p:cNvCxnSpPr>
              <p:nvPr/>
            </p:nvCxnSpPr>
            <p:spPr>
              <a:xfrm flipH="1" flipV="1">
                <a:off x="5332682" y="3769163"/>
                <a:ext cx="3451" cy="6400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F78173-96DC-4BAC-A72A-35148650A025}"/>
                  </a:ext>
                </a:extLst>
              </p:cNvPr>
              <p:cNvCxnSpPr/>
              <p:nvPr/>
            </p:nvCxnSpPr>
            <p:spPr>
              <a:xfrm>
                <a:off x="6005839" y="3010990"/>
                <a:ext cx="17304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A9F08D5-EECC-46E3-BE0C-305F9D930190}"/>
                  </a:ext>
                </a:extLst>
              </p:cNvPr>
              <p:cNvCxnSpPr/>
              <p:nvPr/>
            </p:nvCxnSpPr>
            <p:spPr>
              <a:xfrm flipH="1">
                <a:off x="9452875" y="3721846"/>
                <a:ext cx="346773" cy="6873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A3CE586-1916-4BF3-AFA1-58836BB19131}"/>
                  </a:ext>
                </a:extLst>
              </p:cNvPr>
              <p:cNvCxnSpPr/>
              <p:nvPr/>
            </p:nvCxnSpPr>
            <p:spPr>
              <a:xfrm flipH="1">
                <a:off x="7275445" y="4870045"/>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3" name="Graphic 52">
                <a:extLst>
                  <a:ext uri="{FF2B5EF4-FFF2-40B4-BE49-F238E27FC236}">
                    <a16:creationId xmlns:a16="http://schemas.microsoft.com/office/drawing/2014/main" id="{CA6538D5-A188-4B01-8294-1B6AC172F676}"/>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819887" y="4371600"/>
                <a:ext cx="365760" cy="365760"/>
              </a:xfrm>
              <a:prstGeom prst="rect">
                <a:avLst/>
              </a:prstGeom>
            </p:spPr>
          </p:pic>
        </p:grpSp>
        <p:sp>
          <p:nvSpPr>
            <p:cNvPr id="58" name="Oval 57">
              <a:extLst>
                <a:ext uri="{FF2B5EF4-FFF2-40B4-BE49-F238E27FC236}">
                  <a16:creationId xmlns:a16="http://schemas.microsoft.com/office/drawing/2014/main" id="{EFA17964-1476-4097-B256-798276260038}"/>
                </a:ext>
              </a:extLst>
            </p:cNvPr>
            <p:cNvSpPr/>
            <p:nvPr/>
          </p:nvSpPr>
          <p:spPr>
            <a:xfrm>
              <a:off x="4238855" y="4665154"/>
              <a:ext cx="457200" cy="457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59" name="Oval 58">
              <a:extLst>
                <a:ext uri="{FF2B5EF4-FFF2-40B4-BE49-F238E27FC236}">
                  <a16:creationId xmlns:a16="http://schemas.microsoft.com/office/drawing/2014/main" id="{2C5E4CC5-29D0-4B09-A6F3-158B1660CF3A}"/>
                </a:ext>
              </a:extLst>
            </p:cNvPr>
            <p:cNvSpPr/>
            <p:nvPr/>
          </p:nvSpPr>
          <p:spPr>
            <a:xfrm>
              <a:off x="5312941" y="3674013"/>
              <a:ext cx="457200" cy="457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60" name="Oval 59">
              <a:extLst>
                <a:ext uri="{FF2B5EF4-FFF2-40B4-BE49-F238E27FC236}">
                  <a16:creationId xmlns:a16="http://schemas.microsoft.com/office/drawing/2014/main" id="{E4F923DC-3492-4233-8B43-161B7EC3AEDB}"/>
                </a:ext>
              </a:extLst>
            </p:cNvPr>
            <p:cNvSpPr/>
            <p:nvPr/>
          </p:nvSpPr>
          <p:spPr>
            <a:xfrm>
              <a:off x="7268020" y="2208995"/>
              <a:ext cx="457200" cy="457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61" name="Oval 60">
              <a:extLst>
                <a:ext uri="{FF2B5EF4-FFF2-40B4-BE49-F238E27FC236}">
                  <a16:creationId xmlns:a16="http://schemas.microsoft.com/office/drawing/2014/main" id="{FF538ECC-A526-46F3-A3CF-CFA5DAF766EB}"/>
                </a:ext>
              </a:extLst>
            </p:cNvPr>
            <p:cNvSpPr/>
            <p:nvPr/>
          </p:nvSpPr>
          <p:spPr>
            <a:xfrm>
              <a:off x="9735787" y="3383060"/>
              <a:ext cx="457200" cy="457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4</a:t>
              </a:r>
            </a:p>
          </p:txBody>
        </p:sp>
        <p:sp>
          <p:nvSpPr>
            <p:cNvPr id="62" name="Oval 61">
              <a:extLst>
                <a:ext uri="{FF2B5EF4-FFF2-40B4-BE49-F238E27FC236}">
                  <a16:creationId xmlns:a16="http://schemas.microsoft.com/office/drawing/2014/main" id="{9D411224-0648-4E3F-9A34-15D110E929E3}"/>
                </a:ext>
              </a:extLst>
            </p:cNvPr>
            <p:cNvSpPr/>
            <p:nvPr/>
          </p:nvSpPr>
          <p:spPr>
            <a:xfrm>
              <a:off x="8482494" y="4807321"/>
              <a:ext cx="457200" cy="457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5</a:t>
              </a:r>
            </a:p>
          </p:txBody>
        </p:sp>
      </p:grpSp>
    </p:spTree>
    <p:custDataLst>
      <p:tags r:id="rId1"/>
    </p:custDataLst>
    <p:extLst>
      <p:ext uri="{BB962C8B-B14F-4D97-AF65-F5344CB8AC3E}">
        <p14:creationId xmlns:p14="http://schemas.microsoft.com/office/powerpoint/2010/main" val="3743239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FB781B9-64E2-4BE4-804E-588DA1EF22A5}"/>
              </a:ext>
            </a:extLst>
          </p:cNvPr>
          <p:cNvSpPr>
            <a:spLocks noGrp="1"/>
          </p:cNvSpPr>
          <p:nvPr>
            <p:ph type="title"/>
          </p:nvPr>
        </p:nvSpPr>
        <p:spPr/>
        <p:txBody>
          <a:bodyPr rtlCol="0"/>
          <a:lstStyle/>
          <a:p>
            <a:pPr rtl="0"/>
            <a:r>
              <a:rPr lang="pt-BR" dirty="0">
                <a:solidFill>
                  <a:schemeClr val="bg1"/>
                </a:solidFill>
              </a:rPr>
              <a:t>Código de função do Lambda</a:t>
            </a:r>
            <a:r>
              <a:rPr lang="en-US" dirty="0">
                <a:solidFill>
                  <a:schemeClr val="bg1"/>
                </a:solidFill>
              </a:rPr>
              <a:t/>
            </a:r>
            <a:br>
              <a:rPr lang="en-US" dirty="0">
                <a:solidFill>
                  <a:schemeClr val="bg1"/>
                </a:solidFill>
              </a:rPr>
            </a:br>
            <a:endParaRPr lang="en-US" dirty="0">
              <a:solidFill>
                <a:schemeClr val="bg1"/>
              </a:solidFill>
            </a:endParaRPr>
          </a:p>
        </p:txBody>
      </p:sp>
      <p:sp>
        <p:nvSpPr>
          <p:cNvPr id="12" name="TextBox 11">
            <a:extLst>
              <a:ext uri="{FF2B5EF4-FFF2-40B4-BE49-F238E27FC236}">
                <a16:creationId xmlns:a16="http://schemas.microsoft.com/office/drawing/2014/main" id="{D4BEE4FF-C622-4098-9A32-B6AB3AD12DD9}"/>
              </a:ext>
            </a:extLst>
          </p:cNvPr>
          <p:cNvSpPr txBox="1"/>
          <p:nvPr/>
        </p:nvSpPr>
        <p:spPr>
          <a:xfrm>
            <a:off x="7415812" y="3333511"/>
            <a:ext cx="2587997" cy="1200329"/>
          </a:xfrm>
          <a:prstGeom prst="rect">
            <a:avLst/>
          </a:prstGeom>
          <a:noFill/>
        </p:spPr>
        <p:txBody>
          <a:bodyPr wrap="square" rtlCol="0">
            <a:spAutoFit/>
          </a:bodyPr>
          <a:lstStyle/>
          <a:p>
            <a:pPr rtl="0"/>
            <a:r>
              <a:rPr lang="pt-BR"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Recebe o evento do S3 e faz download da imagem para o armazenamento local</a:t>
            </a:r>
          </a:p>
        </p:txBody>
      </p:sp>
      <p:cxnSp>
        <p:nvCxnSpPr>
          <p:cNvPr id="13" name="Connector: Elbow 12">
            <a:extLst>
              <a:ext uri="{FF2B5EF4-FFF2-40B4-BE49-F238E27FC236}">
                <a16:creationId xmlns:a16="http://schemas.microsoft.com/office/drawing/2014/main" id="{14DD13F1-F3B9-40C2-BFA8-FF7D73B37C01}"/>
              </a:ext>
              <a:ext uri="{C183D7F6-B498-43B3-948B-1728B52AA6E4}">
                <adec:decorative xmlns="" xmlns:adec="http://schemas.microsoft.com/office/drawing/2017/decorative" val="1"/>
              </a:ext>
            </a:extLst>
          </p:cNvPr>
          <p:cNvCxnSpPr>
            <a:cxnSpLocks/>
            <a:stCxn id="12" idx="2"/>
          </p:cNvCxnSpPr>
          <p:nvPr/>
        </p:nvCxnSpPr>
        <p:spPr>
          <a:xfrm rot="5400000">
            <a:off x="7656865" y="4389936"/>
            <a:ext cx="909043" cy="11968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954B2D-A9D3-45E8-9153-C8826F623EE1}"/>
              </a:ext>
            </a:extLst>
          </p:cNvPr>
          <p:cNvSpPr txBox="1"/>
          <p:nvPr/>
        </p:nvSpPr>
        <p:spPr>
          <a:xfrm>
            <a:off x="9006580" y="4542117"/>
            <a:ext cx="1994457" cy="369332"/>
          </a:xfrm>
          <a:prstGeom prst="rect">
            <a:avLst/>
          </a:prstGeom>
          <a:noFill/>
        </p:spPr>
        <p:txBody>
          <a:bodyPr wrap="none" rtlCol="0">
            <a:spAutoFit/>
          </a:bodyPr>
          <a:lstStyle/>
          <a:p>
            <a:pPr rtl="0"/>
            <a:r>
              <a:rPr lang="pt-BR"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Redimensiona a imagem</a:t>
            </a:r>
          </a:p>
        </p:txBody>
      </p:sp>
      <p:cxnSp>
        <p:nvCxnSpPr>
          <p:cNvPr id="17" name="Connector: Elbow 16">
            <a:extLst>
              <a:ext uri="{FF2B5EF4-FFF2-40B4-BE49-F238E27FC236}">
                <a16:creationId xmlns:a16="http://schemas.microsoft.com/office/drawing/2014/main" id="{42C5B73D-4C45-4047-A864-4F64D32C773B}"/>
              </a:ext>
              <a:ext uri="{C183D7F6-B498-43B3-948B-1728B52AA6E4}">
                <adec:decorative xmlns="" xmlns:adec="http://schemas.microsoft.com/office/drawing/2017/decorative" val="1"/>
              </a:ext>
            </a:extLst>
          </p:cNvPr>
          <p:cNvCxnSpPr>
            <a:cxnSpLocks/>
            <a:stCxn id="16" idx="2"/>
          </p:cNvCxnSpPr>
          <p:nvPr/>
        </p:nvCxnSpPr>
        <p:spPr>
          <a:xfrm rot="5400000">
            <a:off x="7717809" y="3539849"/>
            <a:ext cx="914400" cy="3657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405275-B91F-4622-AC20-33C710BAAC02}"/>
              </a:ext>
            </a:extLst>
          </p:cNvPr>
          <p:cNvSpPr txBox="1"/>
          <p:nvPr/>
        </p:nvSpPr>
        <p:spPr>
          <a:xfrm>
            <a:off x="10233210" y="5004611"/>
            <a:ext cx="1982858" cy="1077218"/>
          </a:xfrm>
          <a:prstGeom prst="rect">
            <a:avLst/>
          </a:prstGeom>
          <a:noFill/>
        </p:spPr>
        <p:txBody>
          <a:bodyPr wrap="square" rtlCol="0">
            <a:spAutoFit/>
          </a:bodyPr>
          <a:lstStyle/>
          <a:p>
            <a:pPr rtl="0"/>
            <a:r>
              <a:rPr lang="pt-BR"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Carrega a imagem redimensionada para </a:t>
            </a:r>
            <a:r>
              <a:rPr lang="pt-BR" sz="1600" dirty="0" smtClean="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o – </a:t>
            </a:r>
            <a:r>
              <a:rPr lang="pt-BR" sz="1600"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i="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redimensionado</a:t>
            </a:r>
          </a:p>
        </p:txBody>
      </p:sp>
      <p:cxnSp>
        <p:nvCxnSpPr>
          <p:cNvPr id="9" name="Connector: Elbow 8">
            <a:extLst>
              <a:ext uri="{FF2B5EF4-FFF2-40B4-BE49-F238E27FC236}">
                <a16:creationId xmlns:a16="http://schemas.microsoft.com/office/drawing/2014/main" id="{59F75C7A-1D35-4C30-B1C1-54C664DC2AFE}"/>
              </a:ext>
              <a:ext uri="{C183D7F6-B498-43B3-948B-1728B52AA6E4}">
                <adec:decorative xmlns="" xmlns:adec="http://schemas.microsoft.com/office/drawing/2017/decorative" val="1"/>
              </a:ext>
            </a:extLst>
          </p:cNvPr>
          <p:cNvCxnSpPr>
            <a:cxnSpLocks/>
            <a:stCxn id="7" idx="2"/>
          </p:cNvCxnSpPr>
          <p:nvPr/>
        </p:nvCxnSpPr>
        <p:spPr>
          <a:xfrm rot="5400000" flipH="1">
            <a:off x="10371855" y="5229046"/>
            <a:ext cx="26123" cy="1679444"/>
          </a:xfrm>
          <a:prstGeom prst="bentConnector4">
            <a:avLst>
              <a:gd name="adj1" fmla="val -875091"/>
              <a:gd name="adj2" fmla="val 79517"/>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4">
            <a:extLst>
              <a:ext uri="{FF2B5EF4-FFF2-40B4-BE49-F238E27FC236}">
                <a16:creationId xmlns:a16="http://schemas.microsoft.com/office/drawing/2014/main" id="{842BFD96-0E03-4AA0-87B2-01997C18169D}"/>
              </a:ext>
            </a:extLst>
          </p:cNvPr>
          <p:cNvSpPr/>
          <p:nvPr/>
        </p:nvSpPr>
        <p:spPr>
          <a:xfrm>
            <a:off x="188648" y="231533"/>
            <a:ext cx="9947413" cy="6001643"/>
          </a:xfrm>
          <a:prstGeom prst="rect">
            <a:avLst/>
          </a:prstGeom>
        </p:spPr>
        <p:txBody>
          <a:bodyPr wrap="square">
            <a:spAutoFit/>
          </a:bodyPr>
          <a:lstStyle/>
          <a:p>
            <a:r>
              <a:rPr lang="en-US" sz="1600" dirty="0">
                <a:latin typeface="Courier New" panose="02070309020205020404" pitchFamily="49" charset="0"/>
              </a:rPr>
              <a:t>import boto3</a:t>
            </a:r>
          </a:p>
          <a:p>
            <a:r>
              <a:rPr lang="en-US" sz="1600" dirty="0">
                <a:latin typeface="Courier New" panose="02070309020205020404" pitchFamily="49" charset="0"/>
              </a:rPr>
              <a:t>import </a:t>
            </a:r>
            <a:r>
              <a:rPr lang="en-US" sz="1600" dirty="0" err="1">
                <a:latin typeface="Courier New" panose="02070309020205020404" pitchFamily="49" charset="0"/>
              </a:rPr>
              <a:t>os</a:t>
            </a:r>
            <a:endParaRPr lang="en-US" sz="1600" dirty="0">
              <a:latin typeface="Courier New" panose="02070309020205020404" pitchFamily="49" charset="0"/>
            </a:endParaRPr>
          </a:p>
          <a:p>
            <a:r>
              <a:rPr lang="en-US" sz="1600" dirty="0">
                <a:latin typeface="Courier New" panose="02070309020205020404" pitchFamily="49" charset="0"/>
              </a:rPr>
              <a:t>import sys</a:t>
            </a:r>
          </a:p>
          <a:p>
            <a:r>
              <a:rPr lang="en-US" sz="1600" dirty="0">
                <a:latin typeface="Courier New" panose="02070309020205020404" pitchFamily="49" charset="0"/>
              </a:rPr>
              <a:t>import </a:t>
            </a:r>
            <a:r>
              <a:rPr lang="en-US" sz="1600" dirty="0" err="1">
                <a:latin typeface="Courier New" panose="02070309020205020404" pitchFamily="49" charset="0"/>
              </a:rPr>
              <a:t>uuid</a:t>
            </a:r>
            <a:endParaRPr lang="en-US" sz="1600" dirty="0">
              <a:latin typeface="Courier New" panose="02070309020205020404" pitchFamily="49" charset="0"/>
            </a:endParaRPr>
          </a:p>
          <a:p>
            <a:r>
              <a:rPr lang="en-US" sz="1600" dirty="0">
                <a:latin typeface="Courier New" panose="02070309020205020404" pitchFamily="49" charset="0"/>
              </a:rPr>
              <a:t>from PIL import Image</a:t>
            </a:r>
          </a:p>
          <a:p>
            <a:r>
              <a:rPr lang="en-US" sz="1600" dirty="0">
                <a:latin typeface="Courier New" panose="02070309020205020404" pitchFamily="49" charset="0"/>
              </a:rPr>
              <a:t>import </a:t>
            </a:r>
            <a:r>
              <a:rPr lang="en-US" sz="1600" dirty="0" err="1">
                <a:latin typeface="Courier New" panose="02070309020205020404" pitchFamily="49" charset="0"/>
              </a:rPr>
              <a:t>PIL.Image</a:t>
            </a:r>
            <a:endParaRPr lang="en-US" sz="1600" dirty="0">
              <a:latin typeface="Courier New" panose="02070309020205020404" pitchFamily="49" charset="0"/>
            </a:endParaRPr>
          </a:p>
          <a:p>
            <a:endParaRPr lang="en-US" sz="1600" dirty="0">
              <a:latin typeface="Courier New" panose="02070309020205020404" pitchFamily="49" charset="0"/>
            </a:endParaRPr>
          </a:p>
          <a:p>
            <a:r>
              <a:rPr lang="en-US" sz="1600" dirty="0">
                <a:latin typeface="Courier New" panose="02070309020205020404" pitchFamily="49" charset="0"/>
              </a:rPr>
              <a:t>s3_client = boto3.client('s3')</a:t>
            </a:r>
          </a:p>
          <a:p>
            <a:endParaRPr lang="en-US" sz="1600" dirty="0">
              <a:latin typeface="Courier New" panose="02070309020205020404" pitchFamily="49" charset="0"/>
            </a:endParaRPr>
          </a:p>
          <a:p>
            <a:r>
              <a:rPr lang="en-US" sz="1600" dirty="0">
                <a:latin typeface="Courier New" panose="02070309020205020404" pitchFamily="49" charset="0"/>
              </a:rPr>
              <a:t>def </a:t>
            </a:r>
            <a:r>
              <a:rPr lang="en-US" sz="1600" dirty="0" err="1">
                <a:latin typeface="Courier New" panose="02070309020205020404" pitchFamily="49" charset="0"/>
              </a:rPr>
              <a:t>resize_image</a:t>
            </a:r>
            <a:r>
              <a:rPr lang="en-US" sz="1600" dirty="0">
                <a:latin typeface="Courier New" panose="02070309020205020404" pitchFamily="49" charset="0"/>
              </a:rPr>
              <a:t>(</a:t>
            </a:r>
            <a:r>
              <a:rPr lang="en-US" sz="1600" dirty="0" err="1">
                <a:latin typeface="Courier New" panose="02070309020205020404" pitchFamily="49" charset="0"/>
              </a:rPr>
              <a:t>image_path</a:t>
            </a:r>
            <a:r>
              <a:rPr lang="en-US" sz="1600" dirty="0">
                <a:latin typeface="Courier New" panose="02070309020205020404" pitchFamily="49" charset="0"/>
              </a:rPr>
              <a:t>, </a:t>
            </a:r>
            <a:r>
              <a:rPr lang="en-US" sz="1600" dirty="0" err="1">
                <a:latin typeface="Courier New" panose="02070309020205020404" pitchFamily="49" charset="0"/>
              </a:rPr>
              <a:t>resized_path</a:t>
            </a:r>
            <a:r>
              <a:rPr lang="en-US" sz="1600" dirty="0">
                <a:latin typeface="Courier New" panose="02070309020205020404" pitchFamily="49" charset="0"/>
              </a:rPr>
              <a:t>):</a:t>
            </a:r>
          </a:p>
          <a:p>
            <a:r>
              <a:rPr lang="en-US" sz="1600" dirty="0">
                <a:latin typeface="Courier New" panose="02070309020205020404" pitchFamily="49" charset="0"/>
              </a:rPr>
              <a:t>    with </a:t>
            </a:r>
            <a:r>
              <a:rPr lang="en-US" sz="1600" dirty="0" err="1">
                <a:latin typeface="Courier New" panose="02070309020205020404" pitchFamily="49" charset="0"/>
              </a:rPr>
              <a:t>Image.open</a:t>
            </a:r>
            <a:r>
              <a:rPr lang="en-US" sz="1600" dirty="0">
                <a:latin typeface="Courier New" panose="02070309020205020404" pitchFamily="49" charset="0"/>
              </a:rPr>
              <a:t>(</a:t>
            </a:r>
            <a:r>
              <a:rPr lang="en-US" sz="1600" dirty="0" err="1">
                <a:latin typeface="Courier New" panose="02070309020205020404" pitchFamily="49" charset="0"/>
              </a:rPr>
              <a:t>image_path</a:t>
            </a:r>
            <a:r>
              <a:rPr lang="en-US" sz="1600" dirty="0">
                <a:latin typeface="Courier New" panose="02070309020205020404" pitchFamily="49" charset="0"/>
              </a:rPr>
              <a:t>) as image:</a:t>
            </a:r>
          </a:p>
          <a:p>
            <a:r>
              <a:rPr lang="en-US" sz="1600" dirty="0">
                <a:latin typeface="Courier New" panose="02070309020205020404" pitchFamily="49" charset="0"/>
              </a:rPr>
              <a:t>        </a:t>
            </a:r>
            <a:r>
              <a:rPr lang="en-US" sz="1600" dirty="0" err="1">
                <a:latin typeface="Courier New" panose="02070309020205020404" pitchFamily="49" charset="0"/>
              </a:rPr>
              <a:t>image.thumbnail</a:t>
            </a:r>
            <a:r>
              <a:rPr lang="en-US" sz="1600" dirty="0">
                <a:latin typeface="Courier New" panose="02070309020205020404" pitchFamily="49" charset="0"/>
              </a:rPr>
              <a:t>((128, 128))</a:t>
            </a:r>
          </a:p>
          <a:p>
            <a:r>
              <a:rPr lang="en-US" sz="1600" dirty="0">
                <a:latin typeface="Courier New" panose="02070309020205020404" pitchFamily="49" charset="0"/>
              </a:rPr>
              <a:t>        </a:t>
            </a:r>
            <a:r>
              <a:rPr lang="en-US" sz="1600" dirty="0" err="1">
                <a:latin typeface="Courier New" panose="02070309020205020404" pitchFamily="49" charset="0"/>
              </a:rPr>
              <a:t>image.save</a:t>
            </a:r>
            <a:r>
              <a:rPr lang="en-US" sz="1600" dirty="0">
                <a:latin typeface="Courier New" panose="02070309020205020404" pitchFamily="49" charset="0"/>
              </a:rPr>
              <a:t>(</a:t>
            </a:r>
            <a:r>
              <a:rPr lang="en-US" sz="1600" dirty="0" err="1">
                <a:latin typeface="Courier New" panose="02070309020205020404" pitchFamily="49" charset="0"/>
              </a:rPr>
              <a:t>resized_path</a:t>
            </a:r>
            <a:r>
              <a:rPr lang="en-US" sz="1600" dirty="0">
                <a:latin typeface="Courier New" panose="02070309020205020404" pitchFamily="49" charset="0"/>
              </a:rPr>
              <a:t>)</a:t>
            </a:r>
          </a:p>
          <a:p>
            <a:endParaRPr lang="en-US" sz="1600" dirty="0">
              <a:latin typeface="Courier New" panose="02070309020205020404" pitchFamily="49" charset="0"/>
            </a:endParaRPr>
          </a:p>
          <a:p>
            <a:r>
              <a:rPr lang="en-US" sz="1600" dirty="0">
                <a:latin typeface="Courier New" panose="02070309020205020404" pitchFamily="49" charset="0"/>
              </a:rPr>
              <a:t>def handler(event, context):</a:t>
            </a:r>
          </a:p>
          <a:p>
            <a:r>
              <a:rPr lang="en-US" sz="1600" dirty="0">
                <a:latin typeface="Courier New" panose="02070309020205020404" pitchFamily="49" charset="0"/>
              </a:rPr>
              <a:t>    for record in event['Records']:</a:t>
            </a:r>
          </a:p>
          <a:p>
            <a:r>
              <a:rPr lang="en-US" sz="1600" dirty="0">
                <a:latin typeface="Courier New" panose="02070309020205020404" pitchFamily="49" charset="0"/>
              </a:rPr>
              <a:t>        bucket = record['s3']['bucket']['name']</a:t>
            </a:r>
          </a:p>
          <a:p>
            <a:r>
              <a:rPr lang="en-US" sz="1600" dirty="0">
                <a:latin typeface="Courier New" panose="02070309020205020404" pitchFamily="49" charset="0"/>
              </a:rPr>
              <a:t>        key = record['s3']['object']['key']</a:t>
            </a:r>
          </a:p>
          <a:p>
            <a:r>
              <a:rPr lang="en-US" sz="1600" dirty="0">
                <a:latin typeface="Courier New" panose="02070309020205020404" pitchFamily="49" charset="0"/>
              </a:rPr>
              <a:t>        </a:t>
            </a:r>
            <a:r>
              <a:rPr lang="en-US" sz="1600" dirty="0" err="1">
                <a:latin typeface="Courier New" panose="02070309020205020404" pitchFamily="49" charset="0"/>
              </a:rPr>
              <a:t>download_path</a:t>
            </a:r>
            <a:r>
              <a:rPr lang="en-US" sz="1600" dirty="0">
                <a:latin typeface="Courier New" panose="02070309020205020404" pitchFamily="49" charset="0"/>
              </a:rPr>
              <a:t> = '/</a:t>
            </a:r>
            <a:r>
              <a:rPr lang="en-US" sz="1600" dirty="0" err="1">
                <a:latin typeface="Courier New" panose="02070309020205020404" pitchFamily="49" charset="0"/>
              </a:rPr>
              <a:t>tmp</a:t>
            </a:r>
            <a:r>
              <a:rPr lang="en-US" sz="1600" dirty="0">
                <a:latin typeface="Courier New" panose="02070309020205020404" pitchFamily="49" charset="0"/>
              </a:rPr>
              <a:t>/{}{}'.format(uuid.uuid4(), key)</a:t>
            </a:r>
          </a:p>
          <a:p>
            <a:r>
              <a:rPr lang="en-US" sz="1600" dirty="0">
                <a:latin typeface="Courier New" panose="02070309020205020404" pitchFamily="49" charset="0"/>
              </a:rPr>
              <a:t>        </a:t>
            </a:r>
            <a:r>
              <a:rPr lang="en-US" sz="1600" dirty="0" err="1">
                <a:latin typeface="Courier New" panose="02070309020205020404" pitchFamily="49" charset="0"/>
              </a:rPr>
              <a:t>upload_path</a:t>
            </a:r>
            <a:r>
              <a:rPr lang="en-US" sz="1600" dirty="0">
                <a:latin typeface="Courier New" panose="02070309020205020404" pitchFamily="49" charset="0"/>
              </a:rPr>
              <a:t> = '/</a:t>
            </a:r>
            <a:r>
              <a:rPr lang="en-US" sz="1600" dirty="0" err="1">
                <a:latin typeface="Courier New" panose="02070309020205020404" pitchFamily="49" charset="0"/>
              </a:rPr>
              <a:t>tmp</a:t>
            </a:r>
            <a:r>
              <a:rPr lang="en-US" sz="1600" dirty="0">
                <a:latin typeface="Courier New" panose="02070309020205020404" pitchFamily="49" charset="0"/>
              </a:rPr>
              <a:t>/resized-{}'.format(key)</a:t>
            </a:r>
          </a:p>
          <a:p>
            <a:endParaRPr lang="en-US" sz="1600" dirty="0">
              <a:latin typeface="Courier New" panose="02070309020205020404" pitchFamily="49" charset="0"/>
            </a:endParaRPr>
          </a:p>
          <a:p>
            <a:r>
              <a:rPr lang="en-US" sz="1600" dirty="0">
                <a:latin typeface="Courier New" panose="02070309020205020404" pitchFamily="49" charset="0"/>
              </a:rPr>
              <a:t>        s3_client.download_file(bucket, key, </a:t>
            </a:r>
            <a:r>
              <a:rPr lang="en-US" sz="1600" dirty="0" err="1">
                <a:latin typeface="Courier New" panose="02070309020205020404" pitchFamily="49" charset="0"/>
              </a:rPr>
              <a:t>download_path</a:t>
            </a:r>
            <a:r>
              <a:rPr lang="en-US" sz="1600" dirty="0">
                <a:latin typeface="Courier New" panose="02070309020205020404" pitchFamily="49" charset="0"/>
              </a:rPr>
              <a:t>)</a:t>
            </a:r>
          </a:p>
          <a:p>
            <a:r>
              <a:rPr lang="en-US" sz="1600" dirty="0">
                <a:latin typeface="Courier New" panose="02070309020205020404" pitchFamily="49" charset="0"/>
              </a:rPr>
              <a:t>        </a:t>
            </a:r>
            <a:r>
              <a:rPr lang="en-US" sz="1600" dirty="0" err="1">
                <a:latin typeface="Courier New" panose="02070309020205020404" pitchFamily="49" charset="0"/>
              </a:rPr>
              <a:t>resize_image</a:t>
            </a:r>
            <a:r>
              <a:rPr lang="en-US" sz="1600" dirty="0">
                <a:latin typeface="Courier New" panose="02070309020205020404" pitchFamily="49" charset="0"/>
              </a:rPr>
              <a:t>(</a:t>
            </a:r>
            <a:r>
              <a:rPr lang="en-US" sz="1600" dirty="0" err="1">
                <a:latin typeface="Courier New" panose="02070309020205020404" pitchFamily="49" charset="0"/>
              </a:rPr>
              <a:t>download_path</a:t>
            </a:r>
            <a:r>
              <a:rPr lang="en-US" sz="1600" dirty="0">
                <a:latin typeface="Courier New" panose="02070309020205020404" pitchFamily="49" charset="0"/>
              </a:rPr>
              <a:t>, </a:t>
            </a:r>
            <a:r>
              <a:rPr lang="en-US" sz="1600" dirty="0" err="1">
                <a:latin typeface="Courier New" panose="02070309020205020404" pitchFamily="49" charset="0"/>
              </a:rPr>
              <a:t>upload_path</a:t>
            </a:r>
            <a:r>
              <a:rPr lang="en-US" sz="1600" dirty="0">
                <a:latin typeface="Courier New" panose="02070309020205020404" pitchFamily="49" charset="0"/>
              </a:rPr>
              <a:t>)</a:t>
            </a:r>
          </a:p>
          <a:p>
            <a:r>
              <a:rPr lang="en-US" sz="1600" dirty="0">
                <a:latin typeface="Courier New" panose="02070309020205020404" pitchFamily="49" charset="0"/>
              </a:rPr>
              <a:t>        s3_client.upload_file(</a:t>
            </a:r>
            <a:r>
              <a:rPr lang="en-US" sz="1600" dirty="0" err="1">
                <a:latin typeface="Courier New" panose="02070309020205020404" pitchFamily="49" charset="0"/>
              </a:rPr>
              <a:t>upload_path</a:t>
            </a:r>
            <a:r>
              <a:rPr lang="en-US" sz="1600" dirty="0">
                <a:latin typeface="Courier New" panose="02070309020205020404" pitchFamily="49" charset="0"/>
              </a:rPr>
              <a:t>, '{}-</a:t>
            </a:r>
            <a:r>
              <a:rPr lang="en-US" sz="1600" dirty="0" err="1">
                <a:latin typeface="Courier New" panose="02070309020205020404" pitchFamily="49" charset="0"/>
              </a:rPr>
              <a:t>resized'.format</a:t>
            </a:r>
            <a:r>
              <a:rPr lang="en-US" sz="1600" dirty="0">
                <a:latin typeface="Courier New" panose="02070309020205020404" pitchFamily="49" charset="0"/>
              </a:rPr>
              <a:t>(bucket), key)</a:t>
            </a:r>
          </a:p>
        </p:txBody>
      </p:sp>
    </p:spTree>
    <p:custDataLst>
      <p:tags r:id="rId1"/>
    </p:custDataLst>
    <p:extLst>
      <p:ext uri="{BB962C8B-B14F-4D97-AF65-F5344CB8AC3E}">
        <p14:creationId xmlns:p14="http://schemas.microsoft.com/office/powerpoint/2010/main" val="475722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rtlCol="0"/>
          <a:lstStyle/>
          <a:p>
            <a:pPr rtl="0"/>
            <a:r>
              <a:rPr lang="pt-BR" sz="3200"/>
              <a:t>Comparação da responsabilidade operacional para arquiteturas de contêineres e sem servidor</a:t>
            </a:r>
          </a:p>
        </p:txBody>
      </p:sp>
      <p:sp>
        <p:nvSpPr>
          <p:cNvPr id="14" name="Arrow: Up-Down 13">
            <a:extLst>
              <a:ext uri="{FF2B5EF4-FFF2-40B4-BE49-F238E27FC236}">
                <a16:creationId xmlns:a16="http://schemas.microsoft.com/office/drawing/2014/main" id="{A0B5007F-1CEA-4A02-94C8-1ADEB66F56F2}"/>
              </a:ext>
              <a:ext uri="{C183D7F6-B498-43B3-948B-1728B52AA6E4}">
                <adec:decorative xmlns="" xmlns:adec="http://schemas.microsoft.com/office/drawing/2017/decorative" val="1"/>
              </a:ext>
            </a:extLst>
          </p:cNvPr>
          <p:cNvSpPr/>
          <p:nvPr/>
        </p:nvSpPr>
        <p:spPr>
          <a:xfrm>
            <a:off x="751142" y="1294400"/>
            <a:ext cx="640080" cy="5061950"/>
          </a:xfrm>
          <a:prstGeom prst="upDownArrow">
            <a:avLst/>
          </a:prstGeom>
          <a:gradFill>
            <a:gsLst>
              <a:gs pos="0">
                <a:schemeClr val="accent3">
                  <a:lumMod val="20000"/>
                  <a:lumOff val="80000"/>
                </a:schemeClr>
              </a:gs>
              <a:gs pos="25000">
                <a:schemeClr val="accent3">
                  <a:lumMod val="40000"/>
                  <a:lumOff val="60000"/>
                </a:schemeClr>
              </a:gs>
              <a:gs pos="50000">
                <a:schemeClr val="accent3">
                  <a:lumMod val="60000"/>
                  <a:lumOff val="40000"/>
                </a:schemeClr>
              </a:gs>
              <a:gs pos="75000">
                <a:schemeClr val="accent3">
                  <a:lumMod val="75000"/>
                </a:schemeClr>
              </a:gs>
              <a:gs pos="100000">
                <a:schemeClr val="accent3">
                  <a:lumMod val="5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Rectangle 10">
            <a:extLst>
              <a:ext uri="{FF2B5EF4-FFF2-40B4-BE49-F238E27FC236}">
                <a16:creationId xmlns:a16="http://schemas.microsoft.com/office/drawing/2014/main" id="{0FBB8D25-98C4-48A0-8846-D6C79990663B}"/>
              </a:ext>
            </a:extLst>
          </p:cNvPr>
          <p:cNvSpPr/>
          <p:nvPr/>
        </p:nvSpPr>
        <p:spPr>
          <a:xfrm>
            <a:off x="-35078" y="1740840"/>
            <a:ext cx="2221198" cy="830997"/>
          </a:xfrm>
          <a:prstGeom prst="rect">
            <a:avLst/>
          </a:prstGeom>
          <a:solidFill>
            <a:schemeClr val="bg1"/>
          </a:solid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Menos responsabilidade operacional</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Rectangle 11">
            <a:extLst>
              <a:ext uri="{FF2B5EF4-FFF2-40B4-BE49-F238E27FC236}">
                <a16:creationId xmlns:a16="http://schemas.microsoft.com/office/drawing/2014/main" id="{D5905BAB-1487-4488-92E1-4B813F54DDE3}"/>
              </a:ext>
            </a:extLst>
          </p:cNvPr>
          <p:cNvSpPr/>
          <p:nvPr/>
        </p:nvSpPr>
        <p:spPr>
          <a:xfrm>
            <a:off x="58659" y="5075678"/>
            <a:ext cx="2025046" cy="830997"/>
          </a:xfrm>
          <a:prstGeom prst="rect">
            <a:avLst/>
          </a:prstGeom>
          <a:solidFill>
            <a:schemeClr val="bg1"/>
          </a:solid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Mais responsabilidade operacional</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Rectangle 3">
            <a:extLst>
              <a:ext uri="{FF2B5EF4-FFF2-40B4-BE49-F238E27FC236}">
                <a16:creationId xmlns:a16="http://schemas.microsoft.com/office/drawing/2014/main" id="{A70F83F0-1B77-44E9-9E8F-A01F88CCC82B}"/>
              </a:ext>
            </a:extLst>
          </p:cNvPr>
          <p:cNvSpPr/>
          <p:nvPr/>
        </p:nvSpPr>
        <p:spPr bwMode="auto">
          <a:xfrm>
            <a:off x="2373598" y="1792308"/>
            <a:ext cx="2085860" cy="733857"/>
          </a:xfrm>
          <a:prstGeom prst="rect">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Funções sem servidor do </a:t>
            </a:r>
            <a:r>
              <a:rPr lang="pt-BR" sz="1600" dirty="0" smtClean="0">
                <a:latin typeface="Amazon Ember" panose="020B0603020204020204" pitchFamily="34" charset="0"/>
                <a:ea typeface="Amazon Ember" panose="020B0603020204020204" pitchFamily="34" charset="0"/>
                <a:cs typeface="Amazon Ember" panose="020B0603020204020204" pitchFamily="34" charset="0"/>
              </a:rPr>
              <a:t/>
            </a:r>
            <a:br>
              <a:rPr lang="pt-BR" sz="1600" dirty="0" smtClean="0">
                <a:latin typeface="Amazon Ember" panose="020B0603020204020204" pitchFamily="34" charset="0"/>
                <a:ea typeface="Amazon Ember" panose="020B0603020204020204" pitchFamily="34" charset="0"/>
                <a:cs typeface="Amazon Ember" panose="020B0603020204020204" pitchFamily="34" charset="0"/>
              </a:rPr>
            </a:br>
            <a:r>
              <a:rPr lang="pt-BR" sz="1600" dirty="0" smtClean="0">
                <a:latin typeface="Amazon Ember" panose="020B0603020204020204" pitchFamily="34" charset="0"/>
                <a:ea typeface="Amazon Ember" panose="020B0603020204020204" pitchFamily="34" charset="0"/>
                <a:cs typeface="Amazon Ember" panose="020B0603020204020204" pitchFamily="34" charset="0"/>
              </a:rPr>
              <a:t>AWS </a:t>
            </a:r>
            <a:r>
              <a:rPr lang="pt-BR" sz="1600" dirty="0">
                <a:latin typeface="Amazon Ember" panose="020B0603020204020204" pitchFamily="34" charset="0"/>
                <a:ea typeface="Amazon Ember" panose="020B0603020204020204" pitchFamily="34" charset="0"/>
                <a:cs typeface="Amazon Ember" panose="020B0603020204020204" pitchFamily="34" charset="0"/>
              </a:rPr>
              <a:t>Lambda</a:t>
            </a:r>
          </a:p>
        </p:txBody>
      </p:sp>
      <p:sp>
        <p:nvSpPr>
          <p:cNvPr id="7" name="Rectangle 6">
            <a:extLst>
              <a:ext uri="{FF2B5EF4-FFF2-40B4-BE49-F238E27FC236}">
                <a16:creationId xmlns:a16="http://schemas.microsoft.com/office/drawing/2014/main" id="{03E26E5E-4C6E-4ED2-AD68-EB6806F43CD9}"/>
              </a:ext>
            </a:extLst>
          </p:cNvPr>
          <p:cNvSpPr/>
          <p:nvPr/>
        </p:nvSpPr>
        <p:spPr bwMode="auto">
          <a:xfrm>
            <a:off x="2202846" y="3528597"/>
            <a:ext cx="2427364" cy="733857"/>
          </a:xfrm>
          <a:prstGeom prst="rect">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Contêineres </a:t>
            </a:r>
            <a:r>
              <a:rPr lang="pt-BR" sz="1600" dirty="0" smtClean="0">
                <a:latin typeface="Amazon Ember" panose="020B0603020204020204" pitchFamily="34" charset="0"/>
                <a:ea typeface="Amazon Ember" panose="020B0603020204020204" pitchFamily="34" charset="0"/>
                <a:cs typeface="Amazon Ember" panose="020B0603020204020204" pitchFamily="34" charset="0"/>
              </a:rPr>
              <a:t/>
            </a:r>
            <a:br>
              <a:rPr lang="pt-BR" sz="1600" dirty="0" smtClean="0">
                <a:latin typeface="Amazon Ember" panose="020B0603020204020204" pitchFamily="34" charset="0"/>
                <a:ea typeface="Amazon Ember" panose="020B0603020204020204" pitchFamily="34" charset="0"/>
                <a:cs typeface="Amazon Ember" panose="020B0603020204020204" pitchFamily="34" charset="0"/>
              </a:rPr>
            </a:br>
            <a:r>
              <a:rPr lang="pt-BR" sz="1600" dirty="0" smtClean="0">
                <a:latin typeface="Amazon Ember" panose="020B0603020204020204" pitchFamily="34" charset="0"/>
                <a:ea typeface="Amazon Ember" panose="020B0603020204020204" pitchFamily="34" charset="0"/>
                <a:cs typeface="Amazon Ember" panose="020B0603020204020204" pitchFamily="34" charset="0"/>
              </a:rPr>
              <a:t>sem </a:t>
            </a:r>
            <a:r>
              <a:rPr lang="pt-BR" sz="1600" dirty="0">
                <a:latin typeface="Amazon Ember" panose="020B0603020204020204" pitchFamily="34" charset="0"/>
                <a:ea typeface="Amazon Ember" panose="020B0603020204020204" pitchFamily="34" charset="0"/>
                <a:cs typeface="Amazon Ember" panose="020B0603020204020204" pitchFamily="34" charset="0"/>
              </a:rPr>
              <a:t>servidor do </a:t>
            </a:r>
            <a:r>
              <a:rPr lang="pt-BR" sz="1600" dirty="0" smtClean="0">
                <a:latin typeface="Amazon Ember" panose="020B0603020204020204" pitchFamily="34" charset="0"/>
                <a:ea typeface="Amazon Ember" panose="020B0603020204020204" pitchFamily="34" charset="0"/>
                <a:cs typeface="Amazon Ember" panose="020B0603020204020204" pitchFamily="34" charset="0"/>
              </a:rPr>
              <a:t/>
            </a:r>
            <a:br>
              <a:rPr lang="pt-BR" sz="1600" dirty="0" smtClean="0">
                <a:latin typeface="Amazon Ember" panose="020B0603020204020204" pitchFamily="34" charset="0"/>
                <a:ea typeface="Amazon Ember" panose="020B0603020204020204" pitchFamily="34" charset="0"/>
                <a:cs typeface="Amazon Ember" panose="020B0603020204020204" pitchFamily="34" charset="0"/>
              </a:rPr>
            </a:br>
            <a:r>
              <a:rPr lang="pt-BR" sz="1600" dirty="0" smtClean="0">
                <a:latin typeface="Amazon Ember" panose="020B0603020204020204" pitchFamily="34" charset="0"/>
                <a:ea typeface="Amazon Ember" panose="020B0603020204020204" pitchFamily="34" charset="0"/>
                <a:cs typeface="Amazon Ember" panose="020B0603020204020204" pitchFamily="34" charset="0"/>
              </a:rPr>
              <a:t>AWS </a:t>
            </a:r>
            <a:r>
              <a:rPr lang="pt-BR" sz="1600" dirty="0" err="1">
                <a:latin typeface="Amazon Ember" panose="020B0603020204020204" pitchFamily="34" charset="0"/>
                <a:ea typeface="Amazon Ember" panose="020B0603020204020204" pitchFamily="34" charset="0"/>
                <a:cs typeface="Amazon Ember" panose="020B0603020204020204" pitchFamily="34" charset="0"/>
              </a:rPr>
              <a:t>Fargate</a:t>
            </a:r>
            <a:endParaRPr lang="pt-BR"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9F82CF65-F229-4634-9445-949A1DFCAC63}"/>
              </a:ext>
            </a:extLst>
          </p:cNvPr>
          <p:cNvSpPr/>
          <p:nvPr/>
        </p:nvSpPr>
        <p:spPr bwMode="auto">
          <a:xfrm>
            <a:off x="2202846" y="5075678"/>
            <a:ext cx="2427364" cy="1097280"/>
          </a:xfrm>
          <a:prstGeom prst="rect">
            <a:avLst/>
          </a:prstGeom>
          <a:ln w="25400">
            <a:solidFill>
              <a:schemeClr val="bg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Gerenciamento de contêineres como serviço do </a:t>
            </a:r>
            <a:r>
              <a:rPr lang="pt-BR" sz="16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600" dirty="0">
                <a:latin typeface="Amazon Ember" panose="020B0603020204020204" pitchFamily="34" charset="0"/>
                <a:ea typeface="Amazon Ember" panose="020B0603020204020204" pitchFamily="34" charset="0"/>
                <a:cs typeface="Amazon Ember" panose="020B0603020204020204" pitchFamily="34" charset="0"/>
              </a:rPr>
              <a:t> ECS e do </a:t>
            </a:r>
            <a:r>
              <a:rPr lang="pt-BR" sz="16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600" dirty="0">
                <a:latin typeface="Amazon Ember" panose="020B0603020204020204" pitchFamily="34" charset="0"/>
                <a:ea typeface="Amazon Ember" panose="020B0603020204020204" pitchFamily="34" charset="0"/>
                <a:cs typeface="Amazon Ember" panose="020B0603020204020204" pitchFamily="34" charset="0"/>
              </a:rPr>
              <a:t> EKS</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a:extLst>
              <a:ext uri="{FF2B5EF4-FFF2-40B4-BE49-F238E27FC236}">
                <a16:creationId xmlns:a16="http://schemas.microsoft.com/office/drawing/2014/main" id="{AB9FE561-1551-4BF1-B29C-47FCD524FB23}"/>
              </a:ext>
            </a:extLst>
          </p:cNvPr>
          <p:cNvSpPr/>
          <p:nvPr/>
        </p:nvSpPr>
        <p:spPr>
          <a:xfrm>
            <a:off x="5213623" y="1263772"/>
            <a:ext cx="1470274" cy="338554"/>
          </a:xfrm>
          <a:prstGeom prst="rect">
            <a:avLst/>
          </a:prstGeom>
        </p:spPr>
        <p:txBody>
          <a:bodyPr wrap="none" rtlCol="0">
            <a:spAutoFit/>
          </a:bodyPr>
          <a:lstStyle/>
          <a:p>
            <a:pPr rtl="0"/>
            <a:r>
              <a:rPr lang="pt-BR" sz="1600">
                <a:latin typeface="+mj-lt"/>
                <a:ea typeface="Amazon Ember" panose="020B0603020204020204" pitchFamily="34" charset="0"/>
                <a:cs typeface="Amazon Ember" panose="020B0603020204020204" pitchFamily="34" charset="0"/>
              </a:rPr>
              <a:t>A AWS gerencia</a:t>
            </a:r>
          </a:p>
        </p:txBody>
      </p:sp>
      <p:sp>
        <p:nvSpPr>
          <p:cNvPr id="16" name="Rectangle 15">
            <a:extLst>
              <a:ext uri="{FF2B5EF4-FFF2-40B4-BE49-F238E27FC236}">
                <a16:creationId xmlns:a16="http://schemas.microsoft.com/office/drawing/2014/main" id="{84308F16-F41F-4B01-B3AD-1253F22D867E}"/>
              </a:ext>
            </a:extLst>
          </p:cNvPr>
          <p:cNvSpPr/>
          <p:nvPr/>
        </p:nvSpPr>
        <p:spPr>
          <a:xfrm>
            <a:off x="8539041" y="1263772"/>
            <a:ext cx="1911101" cy="338554"/>
          </a:xfrm>
          <a:prstGeom prst="rect">
            <a:avLst/>
          </a:prstGeom>
        </p:spPr>
        <p:txBody>
          <a:bodyPr wrap="none" rtlCol="0">
            <a:spAutoFit/>
          </a:bodyPr>
          <a:lstStyle/>
          <a:p>
            <a:pPr rtl="0"/>
            <a:r>
              <a:rPr lang="pt-BR" sz="1600">
                <a:latin typeface="+mj-lt"/>
                <a:ea typeface="Amazon Ember" panose="020B0603020204020204" pitchFamily="34" charset="0"/>
                <a:cs typeface="Amazon Ember" panose="020B0603020204020204" pitchFamily="34" charset="0"/>
              </a:rPr>
              <a:t>O cliente gerencia</a:t>
            </a:r>
          </a:p>
        </p:txBody>
      </p:sp>
      <p:sp>
        <p:nvSpPr>
          <p:cNvPr id="17" name="Rectangle 16">
            <a:extLst>
              <a:ext uri="{FF2B5EF4-FFF2-40B4-BE49-F238E27FC236}">
                <a16:creationId xmlns:a16="http://schemas.microsoft.com/office/drawing/2014/main" id="{43D5C726-B775-46E2-95E7-50732DD4F5B9}"/>
              </a:ext>
            </a:extLst>
          </p:cNvPr>
          <p:cNvSpPr/>
          <p:nvPr/>
        </p:nvSpPr>
        <p:spPr>
          <a:xfrm>
            <a:off x="5213623" y="1792308"/>
            <a:ext cx="2977877" cy="1004378"/>
          </a:xfrm>
          <a:prstGeom prst="rect">
            <a:avLst/>
          </a:prstGeom>
        </p:spPr>
        <p:txBody>
          <a:bodyPr wrap="square" rtlCol="0">
            <a:spAutoFit/>
          </a:bodyPr>
          <a:lstStyle/>
          <a:p>
            <a:pPr marL="142871" indent="-142871" rtl="0">
              <a:lnSpc>
                <a:spcPct val="90000"/>
              </a:lnSpc>
              <a:spcBef>
                <a:spcPts val="84"/>
              </a:spcBef>
              <a:buFont typeface="Arial" panose="020B0604020202020204" pitchFamily="34" charset="0"/>
              <a:buChar char="•"/>
            </a:pPr>
            <a:r>
              <a:rPr lang="pt-BR" sz="1600">
                <a:latin typeface="+mj-lt"/>
                <a:ea typeface="Amazon Ember" panose="020B0603020204020204" pitchFamily="34" charset="0"/>
                <a:cs typeface="Amazon Ember" panose="020B0603020204020204" pitchFamily="34" charset="0"/>
              </a:rPr>
              <a:t>Integrações de fontes de dados</a:t>
            </a:r>
          </a:p>
          <a:p>
            <a:pPr marL="142871" indent="-142871" rtl="0">
              <a:lnSpc>
                <a:spcPct val="90000"/>
              </a:lnSpc>
              <a:spcBef>
                <a:spcPts val="84"/>
              </a:spcBef>
              <a:buFont typeface="Arial" panose="020B0604020202020204" pitchFamily="34" charset="0"/>
              <a:buChar char="•"/>
            </a:pPr>
            <a:r>
              <a:rPr lang="pt-BR" sz="1600">
                <a:latin typeface="+mj-lt"/>
                <a:ea typeface="Amazon Ember" panose="020B0603020204020204" pitchFamily="34" charset="0"/>
                <a:cs typeface="Amazon Ember" panose="020B0603020204020204" pitchFamily="34" charset="0"/>
              </a:rPr>
              <a:t>Hardware físico, software, rede e instalações</a:t>
            </a:r>
          </a:p>
          <a:p>
            <a:pPr marL="142871" indent="-142871" rtl="0">
              <a:lnSpc>
                <a:spcPct val="90000"/>
              </a:lnSpc>
              <a:spcBef>
                <a:spcPts val="84"/>
              </a:spcBef>
              <a:buFont typeface="Arial" panose="020B0604020202020204" pitchFamily="34" charset="0"/>
              <a:buChar char="•"/>
            </a:pPr>
            <a:r>
              <a:rPr lang="pt-BR" sz="1600">
                <a:latin typeface="+mj-lt"/>
                <a:ea typeface="Amazon Ember" panose="020B0603020204020204" pitchFamily="34" charset="0"/>
                <a:cs typeface="Amazon Ember" panose="020B0603020204020204" pitchFamily="34" charset="0"/>
              </a:rPr>
              <a:t>Provisionamento</a:t>
            </a:r>
          </a:p>
        </p:txBody>
      </p:sp>
      <p:sp>
        <p:nvSpPr>
          <p:cNvPr id="18" name="Rectangle 17">
            <a:extLst>
              <a:ext uri="{FF2B5EF4-FFF2-40B4-BE49-F238E27FC236}">
                <a16:creationId xmlns:a16="http://schemas.microsoft.com/office/drawing/2014/main" id="{6BDBA572-FF67-4934-9520-62799B637C10}"/>
              </a:ext>
            </a:extLst>
          </p:cNvPr>
          <p:cNvSpPr/>
          <p:nvPr/>
        </p:nvSpPr>
        <p:spPr>
          <a:xfrm>
            <a:off x="8539039" y="1792308"/>
            <a:ext cx="1824538" cy="313932"/>
          </a:xfrm>
          <a:prstGeom prst="rect">
            <a:avLst/>
          </a:prstGeom>
        </p:spPr>
        <p:txBody>
          <a:bodyPr wrap="none" rtlCol="0">
            <a:spAutoFit/>
          </a:bodyPr>
          <a:lstStyle/>
          <a:p>
            <a:pPr marL="142871" indent="-142871" rtl="0">
              <a:lnSpc>
                <a:spcPct val="90000"/>
              </a:lnSpc>
              <a:spcBef>
                <a:spcPts val="84"/>
              </a:spcBef>
              <a:buFont typeface="Arial" panose="020B0604020202020204" pitchFamily="34" charset="0"/>
              <a:buChar char="•"/>
            </a:pPr>
            <a:r>
              <a:rPr lang="pt-BR" sz="1600">
                <a:latin typeface="+mj-lt"/>
                <a:ea typeface="Amazon Ember" panose="020B0603020204020204" pitchFamily="34" charset="0"/>
                <a:cs typeface="Amazon Ember" panose="020B0603020204020204" pitchFamily="34" charset="0"/>
              </a:rPr>
              <a:t>Código da aplicação</a:t>
            </a:r>
          </a:p>
        </p:txBody>
      </p:sp>
      <p:sp>
        <p:nvSpPr>
          <p:cNvPr id="19" name="Rectangle 18">
            <a:extLst>
              <a:ext uri="{FF2B5EF4-FFF2-40B4-BE49-F238E27FC236}">
                <a16:creationId xmlns:a16="http://schemas.microsoft.com/office/drawing/2014/main" id="{CC45A2E9-0F1C-4384-B8D1-24C820BF0197}"/>
              </a:ext>
            </a:extLst>
          </p:cNvPr>
          <p:cNvSpPr/>
          <p:nvPr/>
        </p:nvSpPr>
        <p:spPr>
          <a:xfrm>
            <a:off x="5213623" y="3075624"/>
            <a:ext cx="2977877" cy="1903598"/>
          </a:xfrm>
          <a:prstGeom prst="rect">
            <a:avLst/>
          </a:prstGeom>
        </p:spPr>
        <p:txBody>
          <a:bodyPr wrap="square" rtlCol="0">
            <a:spAutoFit/>
          </a:bodyPr>
          <a:lstStyle/>
          <a:p>
            <a:pPr marL="142871" indent="-142871" rtl="0">
              <a:lnSpc>
                <a:spcPct val="90000"/>
              </a:lnSpc>
              <a:spcBef>
                <a:spcPts val="84"/>
              </a:spcBef>
              <a:buFont typeface="Arial" panose="020B0604020202020204" pitchFamily="34" charset="0"/>
              <a:buChar char="•"/>
            </a:pPr>
            <a:r>
              <a:rPr lang="pt-BR" sz="1600" dirty="0">
                <a:latin typeface="+mj-lt"/>
                <a:ea typeface="Amazon Ember" panose="020B0603020204020204" pitchFamily="34" charset="0"/>
                <a:cs typeface="Amazon Ember" panose="020B0603020204020204" pitchFamily="34" charset="0"/>
              </a:rPr>
              <a:t>Orquestração e provisionamento </a:t>
            </a:r>
            <a:r>
              <a:rPr lang="pt-BR" sz="1600" dirty="0" smtClean="0">
                <a:latin typeface="+mj-lt"/>
                <a:ea typeface="Amazon Ember" panose="020B0603020204020204" pitchFamily="34" charset="0"/>
                <a:cs typeface="Amazon Ember" panose="020B0603020204020204" pitchFamily="34" charset="0"/>
              </a:rPr>
              <a:t/>
            </a:r>
            <a:br>
              <a:rPr lang="pt-BR" sz="1600" dirty="0" smtClean="0">
                <a:latin typeface="+mj-lt"/>
                <a:ea typeface="Amazon Ember" panose="020B0603020204020204" pitchFamily="34" charset="0"/>
                <a:cs typeface="Amazon Ember" panose="020B0603020204020204" pitchFamily="34" charset="0"/>
              </a:rPr>
            </a:br>
            <a:r>
              <a:rPr lang="pt-BR" sz="1600" dirty="0" smtClean="0">
                <a:latin typeface="+mj-lt"/>
                <a:ea typeface="Amazon Ember" panose="020B0603020204020204" pitchFamily="34" charset="0"/>
                <a:cs typeface="Amazon Ember" panose="020B0603020204020204" pitchFamily="34" charset="0"/>
              </a:rPr>
              <a:t>de </a:t>
            </a:r>
            <a:r>
              <a:rPr lang="pt-BR" sz="1600" dirty="0">
                <a:latin typeface="+mj-lt"/>
                <a:ea typeface="Amazon Ember" panose="020B0603020204020204" pitchFamily="34" charset="0"/>
                <a:cs typeface="Amazon Ember" panose="020B0603020204020204" pitchFamily="34" charset="0"/>
              </a:rPr>
              <a:t>contêineres</a:t>
            </a:r>
          </a:p>
          <a:p>
            <a:pPr marL="142871" indent="-142871" rtl="0">
              <a:lnSpc>
                <a:spcPct val="90000"/>
              </a:lnSpc>
              <a:spcBef>
                <a:spcPts val="84"/>
              </a:spcBef>
              <a:buFont typeface="Arial" panose="020B0604020202020204" pitchFamily="34" charset="0"/>
              <a:buChar char="•"/>
            </a:pPr>
            <a:r>
              <a:rPr lang="pt-BR" sz="1600" dirty="0">
                <a:latin typeface="+mj-lt"/>
                <a:ea typeface="Amazon Ember" panose="020B0603020204020204" pitchFamily="34" charset="0"/>
                <a:cs typeface="Amazon Ember" panose="020B0603020204020204" pitchFamily="34" charset="0"/>
              </a:rPr>
              <a:t>Dimensionamento de clusters</a:t>
            </a:r>
          </a:p>
          <a:p>
            <a:pPr marL="142871" indent="-142871" rtl="0">
              <a:lnSpc>
                <a:spcPct val="90000"/>
              </a:lnSpc>
              <a:spcBef>
                <a:spcPts val="84"/>
              </a:spcBef>
              <a:buFont typeface="Arial" panose="020B0604020202020204" pitchFamily="34" charset="0"/>
              <a:buChar char="•"/>
            </a:pPr>
            <a:r>
              <a:rPr lang="pt-BR" sz="1600" dirty="0">
                <a:latin typeface="+mj-lt"/>
                <a:ea typeface="Amazon Ember" panose="020B0603020204020204" pitchFamily="34" charset="0"/>
                <a:cs typeface="Amazon Ember" panose="020B0603020204020204" pitchFamily="34" charset="0"/>
              </a:rPr>
              <a:t>Hardware físico, </a:t>
            </a:r>
            <a:r>
              <a:rPr lang="pt-BR" sz="1600" dirty="0" err="1">
                <a:latin typeface="+mj-lt"/>
                <a:ea typeface="Amazon Ember" panose="020B0603020204020204" pitchFamily="34" charset="0"/>
                <a:cs typeface="Amazon Ember" panose="020B0603020204020204" pitchFamily="34" charset="0"/>
              </a:rPr>
              <a:t>kernel</a:t>
            </a:r>
            <a:r>
              <a:rPr lang="pt-BR" sz="1600" dirty="0">
                <a:latin typeface="+mj-lt"/>
                <a:ea typeface="Amazon Ember" panose="020B0603020204020204" pitchFamily="34" charset="0"/>
                <a:cs typeface="Amazon Ember" panose="020B0603020204020204" pitchFamily="34" charset="0"/>
              </a:rPr>
              <a:t>/sistema operacional do host, rede e instalações</a:t>
            </a:r>
          </a:p>
          <a:p>
            <a:pPr marL="142871" indent="-142871" rtl="0">
              <a:lnSpc>
                <a:spcPct val="90000"/>
              </a:lnSpc>
              <a:spcBef>
                <a:spcPts val="84"/>
              </a:spcBef>
              <a:buFont typeface="Arial" panose="020B0604020202020204" pitchFamily="34" charset="0"/>
              <a:buChar char="•"/>
            </a:pPr>
            <a:endParaRPr lang="en-US" sz="1600" dirty="0">
              <a:latin typeface="+mj-lt"/>
              <a:ea typeface="Amazon Ember" panose="020B0603020204020204" pitchFamily="34" charset="0"/>
              <a:cs typeface="Amazon Ember" panose="020B0603020204020204" pitchFamily="34" charset="0"/>
            </a:endParaRPr>
          </a:p>
        </p:txBody>
      </p:sp>
      <p:sp>
        <p:nvSpPr>
          <p:cNvPr id="20" name="Rectangle 19">
            <a:extLst>
              <a:ext uri="{FF2B5EF4-FFF2-40B4-BE49-F238E27FC236}">
                <a16:creationId xmlns:a16="http://schemas.microsoft.com/office/drawing/2014/main" id="{C2569023-7D42-488A-B322-EFAEBE2C3288}"/>
              </a:ext>
            </a:extLst>
          </p:cNvPr>
          <p:cNvSpPr/>
          <p:nvPr/>
        </p:nvSpPr>
        <p:spPr>
          <a:xfrm>
            <a:off x="8539041" y="3266124"/>
            <a:ext cx="3560215" cy="1225977"/>
          </a:xfrm>
          <a:prstGeom prst="rect">
            <a:avLst/>
          </a:prstGeom>
        </p:spPr>
        <p:txBody>
          <a:bodyPr wrap="square" rtlCol="0">
            <a:spAutoFit/>
          </a:bodyPr>
          <a:lstStyle/>
          <a:p>
            <a:pPr marL="142871" indent="-142871" rtl="0">
              <a:lnSpc>
                <a:spcPct val="90000"/>
              </a:lnSpc>
              <a:spcBef>
                <a:spcPts val="84"/>
              </a:spcBef>
              <a:buFont typeface="Arial" panose="020B0604020202020204" pitchFamily="34" charset="0"/>
              <a:buChar char="•"/>
            </a:pPr>
            <a:r>
              <a:rPr lang="pt-BR" sz="1600" dirty="0">
                <a:latin typeface="+mj-lt"/>
                <a:ea typeface="Amazon Ember" panose="020B0603020204020204" pitchFamily="34" charset="0"/>
                <a:cs typeface="Amazon Ember" panose="020B0603020204020204" pitchFamily="34" charset="0"/>
              </a:rPr>
              <a:t>Código da aplicação</a:t>
            </a:r>
          </a:p>
          <a:p>
            <a:pPr marL="142871" indent="-142871" rtl="0">
              <a:lnSpc>
                <a:spcPct val="90000"/>
              </a:lnSpc>
              <a:spcBef>
                <a:spcPts val="84"/>
              </a:spcBef>
              <a:buFont typeface="Arial" panose="020B0604020202020204" pitchFamily="34" charset="0"/>
              <a:buChar char="•"/>
            </a:pPr>
            <a:r>
              <a:rPr lang="pt-BR" sz="1600" dirty="0">
                <a:latin typeface="+mj-lt"/>
                <a:ea typeface="Amazon Ember" panose="020B0603020204020204" pitchFamily="34" charset="0"/>
                <a:cs typeface="Amazon Ember" panose="020B0603020204020204" pitchFamily="34" charset="0"/>
              </a:rPr>
              <a:t>Integrações de fontes de dados</a:t>
            </a:r>
          </a:p>
          <a:p>
            <a:pPr marL="142871" indent="-142871" rtl="0">
              <a:lnSpc>
                <a:spcPct val="90000"/>
              </a:lnSpc>
              <a:spcBef>
                <a:spcPts val="84"/>
              </a:spcBef>
              <a:buFont typeface="Arial" panose="020B0604020202020204" pitchFamily="34" charset="0"/>
              <a:buChar char="•"/>
            </a:pPr>
            <a:r>
              <a:rPr lang="pt-BR" sz="1600" dirty="0">
                <a:latin typeface="+mj-lt"/>
                <a:ea typeface="Amazon Ember" panose="020B0603020204020204" pitchFamily="34" charset="0"/>
                <a:cs typeface="Amazon Ember" panose="020B0603020204020204" pitchFamily="34" charset="0"/>
              </a:rPr>
              <a:t>Configuração e atualizações de segurança, configuração de rede </a:t>
            </a:r>
            <a:r>
              <a:rPr lang="pt-BR" sz="1600" dirty="0" smtClean="0">
                <a:latin typeface="+mj-lt"/>
                <a:ea typeface="Amazon Ember" panose="020B0603020204020204" pitchFamily="34" charset="0"/>
                <a:cs typeface="Amazon Ember" panose="020B0603020204020204" pitchFamily="34" charset="0"/>
              </a:rPr>
              <a:t/>
            </a:r>
            <a:br>
              <a:rPr lang="pt-BR" sz="1600" dirty="0" smtClean="0">
                <a:latin typeface="+mj-lt"/>
                <a:ea typeface="Amazon Ember" panose="020B0603020204020204" pitchFamily="34" charset="0"/>
                <a:cs typeface="Amazon Ember" panose="020B0603020204020204" pitchFamily="34" charset="0"/>
              </a:rPr>
            </a:br>
            <a:r>
              <a:rPr lang="pt-BR" sz="1600" dirty="0" smtClean="0">
                <a:latin typeface="+mj-lt"/>
                <a:ea typeface="Amazon Ember" panose="020B0603020204020204" pitchFamily="34" charset="0"/>
                <a:cs typeface="Amazon Ember" panose="020B0603020204020204" pitchFamily="34" charset="0"/>
              </a:rPr>
              <a:t>e </a:t>
            </a:r>
            <a:r>
              <a:rPr lang="pt-BR" sz="1600" dirty="0">
                <a:latin typeface="+mj-lt"/>
                <a:ea typeface="Amazon Ember" panose="020B0603020204020204" pitchFamily="34" charset="0"/>
                <a:cs typeface="Amazon Ember" panose="020B0603020204020204" pitchFamily="34" charset="0"/>
              </a:rPr>
              <a:t>tarefas de gerenciamento</a:t>
            </a:r>
          </a:p>
        </p:txBody>
      </p:sp>
      <p:sp>
        <p:nvSpPr>
          <p:cNvPr id="21" name="Rectangle 20">
            <a:extLst>
              <a:ext uri="{FF2B5EF4-FFF2-40B4-BE49-F238E27FC236}">
                <a16:creationId xmlns:a16="http://schemas.microsoft.com/office/drawing/2014/main" id="{11A569BD-1387-4F52-BB91-517AF976A671}"/>
              </a:ext>
            </a:extLst>
          </p:cNvPr>
          <p:cNvSpPr/>
          <p:nvPr/>
        </p:nvSpPr>
        <p:spPr>
          <a:xfrm>
            <a:off x="5213622" y="4995401"/>
            <a:ext cx="2867361" cy="991553"/>
          </a:xfrm>
          <a:prstGeom prst="rect">
            <a:avLst/>
          </a:prstGeom>
        </p:spPr>
        <p:txBody>
          <a:bodyPr wrap="square" rtlCol="0">
            <a:spAutoFit/>
          </a:bodyPr>
          <a:lstStyle/>
          <a:p>
            <a:pPr marL="142871" indent="-142871" rtl="0">
              <a:lnSpc>
                <a:spcPct val="90000"/>
              </a:lnSpc>
              <a:spcBef>
                <a:spcPts val="84"/>
              </a:spcBef>
              <a:buFont typeface="Arial" panose="020B0604020202020204" pitchFamily="34" charset="0"/>
              <a:buChar char="•"/>
            </a:pPr>
            <a:r>
              <a:rPr lang="pt-BR" sz="1600">
                <a:latin typeface="+mj-lt"/>
                <a:ea typeface="Amazon Ember" panose="020B0603020204020204" pitchFamily="34" charset="0"/>
                <a:cs typeface="Amazon Ember" panose="020B0603020204020204" pitchFamily="34" charset="0"/>
              </a:rPr>
              <a:t>Plano de controle de orquestração de contêineres</a:t>
            </a:r>
          </a:p>
          <a:p>
            <a:pPr marL="142871" indent="-142871" rtl="0">
              <a:lnSpc>
                <a:spcPct val="90000"/>
              </a:lnSpc>
              <a:spcBef>
                <a:spcPts val="84"/>
              </a:spcBef>
              <a:buFont typeface="Arial" panose="020B0604020202020204" pitchFamily="34" charset="0"/>
              <a:buChar char="•"/>
            </a:pPr>
            <a:r>
              <a:rPr lang="pt-BR" sz="1600">
                <a:latin typeface="+mj-lt"/>
                <a:ea typeface="Amazon Ember" panose="020B0603020204020204" pitchFamily="34" charset="0"/>
                <a:cs typeface="Amazon Ember" panose="020B0603020204020204" pitchFamily="34" charset="0"/>
              </a:rPr>
              <a:t>Software de hardware físico, rede e instalações</a:t>
            </a:r>
          </a:p>
        </p:txBody>
      </p:sp>
      <p:sp>
        <p:nvSpPr>
          <p:cNvPr id="22" name="Rectangle 21">
            <a:extLst>
              <a:ext uri="{FF2B5EF4-FFF2-40B4-BE49-F238E27FC236}">
                <a16:creationId xmlns:a16="http://schemas.microsoft.com/office/drawing/2014/main" id="{9C10FE6C-A9A0-4E24-8130-ECB5F486EF77}"/>
              </a:ext>
            </a:extLst>
          </p:cNvPr>
          <p:cNvSpPr/>
          <p:nvPr/>
        </p:nvSpPr>
        <p:spPr>
          <a:xfrm>
            <a:off x="8539039" y="4995401"/>
            <a:ext cx="3328405" cy="1460400"/>
          </a:xfrm>
          <a:prstGeom prst="rect">
            <a:avLst/>
          </a:prstGeom>
        </p:spPr>
        <p:txBody>
          <a:bodyPr wrap="square" rtlCol="0">
            <a:spAutoFit/>
          </a:bodyPr>
          <a:lstStyle/>
          <a:p>
            <a:pPr marL="142871" indent="-142871" rtl="0">
              <a:lnSpc>
                <a:spcPct val="90000"/>
              </a:lnSpc>
              <a:spcBef>
                <a:spcPts val="84"/>
              </a:spcBef>
              <a:buFont typeface="Arial" panose="020B0604020202020204" pitchFamily="34" charset="0"/>
              <a:buChar char="•"/>
            </a:pPr>
            <a:r>
              <a:rPr lang="pt-BR" sz="1600">
                <a:latin typeface="+mj-lt"/>
                <a:ea typeface="Amazon Ember" panose="020B0603020204020204" pitchFamily="34" charset="0"/>
                <a:cs typeface="Amazon Ember" panose="020B0603020204020204" pitchFamily="34" charset="0"/>
              </a:rPr>
              <a:t>Código da aplicação</a:t>
            </a:r>
          </a:p>
          <a:p>
            <a:pPr marL="142871" indent="-142871" rtl="0">
              <a:lnSpc>
                <a:spcPct val="90000"/>
              </a:lnSpc>
              <a:spcBef>
                <a:spcPts val="84"/>
              </a:spcBef>
              <a:buFont typeface="Arial" panose="020B0604020202020204" pitchFamily="34" charset="0"/>
              <a:buChar char="•"/>
            </a:pPr>
            <a:r>
              <a:rPr lang="pt-BR" sz="1600">
                <a:latin typeface="+mj-lt"/>
                <a:ea typeface="Amazon Ember" panose="020B0603020204020204" pitchFamily="34" charset="0"/>
                <a:cs typeface="Amazon Ember" panose="020B0603020204020204" pitchFamily="34" charset="0"/>
              </a:rPr>
              <a:t>Integrações de fontes de dados</a:t>
            </a:r>
          </a:p>
          <a:p>
            <a:pPr marL="142871" indent="-142871" rtl="0">
              <a:lnSpc>
                <a:spcPct val="90000"/>
              </a:lnSpc>
              <a:spcBef>
                <a:spcPts val="84"/>
              </a:spcBef>
              <a:buFont typeface="Arial" panose="020B0604020202020204" pitchFamily="34" charset="0"/>
              <a:buChar char="•"/>
            </a:pPr>
            <a:r>
              <a:rPr lang="pt-BR" sz="1600">
                <a:latin typeface="+mj-lt"/>
                <a:ea typeface="Amazon Ember" panose="020B0603020204020204" pitchFamily="34" charset="0"/>
                <a:cs typeface="Amazon Ember" panose="020B0603020204020204" pitchFamily="34" charset="0"/>
              </a:rPr>
              <a:t>Clusters de trabalho</a:t>
            </a:r>
          </a:p>
          <a:p>
            <a:pPr marL="142871" indent="-142871" rtl="0">
              <a:lnSpc>
                <a:spcPct val="90000"/>
              </a:lnSpc>
              <a:spcBef>
                <a:spcPts val="84"/>
              </a:spcBef>
              <a:buFont typeface="Arial" panose="020B0604020202020204" pitchFamily="34" charset="0"/>
              <a:buChar char="•"/>
            </a:pPr>
            <a:r>
              <a:rPr lang="pt-BR" sz="1600">
                <a:latin typeface="+mj-lt"/>
                <a:ea typeface="Amazon Ember" panose="020B0603020204020204" pitchFamily="34" charset="0"/>
                <a:cs typeface="Amazon Ember" panose="020B0603020204020204" pitchFamily="34" charset="0"/>
              </a:rPr>
              <a:t>Configuração e atualizações de segurança, configuração de rede, firewall e tarefas de gerenciamento</a:t>
            </a:r>
          </a:p>
        </p:txBody>
      </p:sp>
      <p:cxnSp>
        <p:nvCxnSpPr>
          <p:cNvPr id="28" name="Straight Connector 27">
            <a:extLst>
              <a:ext uri="{FF2B5EF4-FFF2-40B4-BE49-F238E27FC236}">
                <a16:creationId xmlns:a16="http://schemas.microsoft.com/office/drawing/2014/main" id="{B6CC1BAD-548B-4889-9681-DA952538E2F4}"/>
              </a:ext>
              <a:ext uri="{C183D7F6-B498-43B3-948B-1728B52AA6E4}">
                <adec:decorative xmlns="" xmlns:adec="http://schemas.microsoft.com/office/drawing/2017/decorative" val="1"/>
              </a:ext>
            </a:extLst>
          </p:cNvPr>
          <p:cNvCxnSpPr/>
          <p:nvPr/>
        </p:nvCxnSpPr>
        <p:spPr>
          <a:xfrm>
            <a:off x="5252763" y="1642391"/>
            <a:ext cx="282822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E44272-17EE-45B3-A4F4-183088F03F94}"/>
              </a:ext>
              <a:ext uri="{C183D7F6-B498-43B3-948B-1728B52AA6E4}">
                <adec:decorative xmlns="" xmlns:adec="http://schemas.microsoft.com/office/drawing/2017/decorative" val="1"/>
              </a:ext>
            </a:extLst>
          </p:cNvPr>
          <p:cNvCxnSpPr/>
          <p:nvPr/>
        </p:nvCxnSpPr>
        <p:spPr>
          <a:xfrm>
            <a:off x="8570638" y="1642391"/>
            <a:ext cx="282822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3DF1C2-75A8-4196-AE29-F352FBCA65EB}"/>
              </a:ext>
              <a:ext uri="{C183D7F6-B498-43B3-948B-1728B52AA6E4}">
                <adec:decorative xmlns="" xmlns:adec="http://schemas.microsoft.com/office/drawing/2017/decorative" val="1"/>
              </a:ext>
            </a:extLst>
          </p:cNvPr>
          <p:cNvCxnSpPr/>
          <p:nvPr/>
        </p:nvCxnSpPr>
        <p:spPr>
          <a:xfrm>
            <a:off x="2202845" y="2980605"/>
            <a:ext cx="9509760" cy="0"/>
          </a:xfrm>
          <a:prstGeom prst="line">
            <a:avLst/>
          </a:prstGeom>
          <a:ln w="12700">
            <a:solidFill>
              <a:schemeClr val="accent3"/>
            </a:solidFill>
            <a:prstDash val="sysDot"/>
            <a:headEnd type="none"/>
            <a:tailEnd type="none"/>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B1A9BAA8-04DB-4CA2-9BF5-D033E55F94D0}"/>
              </a:ext>
              <a:ext uri="{C183D7F6-B498-43B3-948B-1728B52AA6E4}">
                <adec:decorative xmlns="" xmlns:adec="http://schemas.microsoft.com/office/drawing/2017/decorative" val="1"/>
              </a:ext>
            </a:extLst>
          </p:cNvPr>
          <p:cNvCxnSpPr/>
          <p:nvPr/>
        </p:nvCxnSpPr>
        <p:spPr>
          <a:xfrm>
            <a:off x="2202845" y="4811483"/>
            <a:ext cx="9509760" cy="0"/>
          </a:xfrm>
          <a:prstGeom prst="line">
            <a:avLst/>
          </a:prstGeom>
          <a:ln w="12700">
            <a:solidFill>
              <a:schemeClr val="accent3"/>
            </a:solidFill>
            <a:prstDash val="sysDot"/>
            <a:headEnd type="none"/>
            <a:tailEnd type="none"/>
          </a:ln>
        </p:spPr>
        <p:style>
          <a:lnRef idx="1">
            <a:schemeClr val="accent4"/>
          </a:lnRef>
          <a:fillRef idx="0">
            <a:schemeClr val="accent4"/>
          </a:fillRef>
          <a:effectRef idx="0">
            <a:schemeClr val="accent4"/>
          </a:effectRef>
          <a:fontRef idx="minor">
            <a:schemeClr val="tx1"/>
          </a:fontRef>
        </p:style>
      </p:cxnSp>
    </p:spTree>
    <p:custDataLst>
      <p:tags r:id="rId1"/>
    </p:custDataLst>
    <p:extLst>
      <p:ext uri="{BB962C8B-B14F-4D97-AF65-F5344CB8AC3E}">
        <p14:creationId xmlns:p14="http://schemas.microsoft.com/office/powerpoint/2010/main" val="359969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Requisito de negócios da cafeteria</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1021080" y="1861381"/>
            <a:ext cx="10149840" cy="1040720"/>
          </a:xfrm>
        </p:spPr>
        <p:txBody>
          <a:bodyPr rtlCol="0" anchor="ctr" anchorCtr="0">
            <a:noAutofit/>
          </a:bodyPr>
          <a:lstStyle/>
          <a:p>
            <a:pPr marL="0" indent="0" rtl="0">
              <a:buNone/>
            </a:pPr>
            <a:r>
              <a:rPr lang="pt-BR" sz="2400" dirty="0"/>
              <a:t>A cafeteria quer obter relatórios diários por e-mail sobre todos os pedidos realizados no site. Eles querem essa informação para poderem antecipar a demanda e fazer o número correto de sobremesas daqui para frente (reduzindo o desperdício). Também querem identificar padrões nos negócios (análise de dados).</a:t>
            </a:r>
          </a:p>
        </p:txBody>
      </p:sp>
      <p:sp>
        <p:nvSpPr>
          <p:cNvPr id="5" name="Rectangle 4">
            <a:extLst>
              <a:ext uri="{FF2B5EF4-FFF2-40B4-BE49-F238E27FC236}">
                <a16:creationId xmlns:a16="http://schemas.microsoft.com/office/drawing/2014/main" id="{81DEC70D-8A08-3640-BE12-11E9E6A5CB07}"/>
              </a:ext>
              <a:ext uri="{C183D7F6-B498-43B3-948B-1728B52AA6E4}">
                <adec:decorative xmlns="" xmlns:adec="http://schemas.microsoft.com/office/drawing/2017/decorative" val="1"/>
              </a:ext>
            </a:extLst>
          </p:cNvPr>
          <p:cNvSpPr/>
          <p:nvPr/>
        </p:nvSpPr>
        <p:spPr>
          <a:xfrm>
            <a:off x="855608" y="1364097"/>
            <a:ext cx="10480784" cy="1964182"/>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2A4BC86A-4DB2-4AE4-8A6A-13EE2410006B}"/>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544179"/>
            <a:ext cx="4821244" cy="2247510"/>
          </a:xfrm>
          <a:prstGeom prst="rect">
            <a:avLst/>
          </a:prstGeom>
          <a:effectLst>
            <a:softEdge rad="114300"/>
          </a:effectLst>
        </p:spPr>
      </p:pic>
      <p:pic>
        <p:nvPicPr>
          <p:cNvPr id="8" name="Picture 7">
            <a:extLst>
              <a:ext uri="{FF2B5EF4-FFF2-40B4-BE49-F238E27FC236}">
                <a16:creationId xmlns:a16="http://schemas.microsoft.com/office/drawing/2014/main" id="{776A71C9-FC7A-4ADC-BED2-401C27503620}"/>
              </a:ext>
              <a:ext uri="{C183D7F6-B498-43B3-948B-1728B52AA6E4}">
                <adec:decorative xmlns=""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31521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3207005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4BBF5-D1CA-4DA8-AE38-DC4E79EC280D}"/>
              </a:ext>
            </a:extLst>
          </p:cNvPr>
          <p:cNvSpPr>
            <a:spLocks noGrp="1"/>
          </p:cNvSpPr>
          <p:nvPr>
            <p:ph type="title"/>
          </p:nvPr>
        </p:nvSpPr>
        <p:spPr/>
        <p:txBody>
          <a:bodyPr rtlCol="0"/>
          <a:lstStyle/>
          <a:p>
            <a:pPr rtl="0"/>
            <a:r>
              <a:rPr lang="pt-BR" sz="3200"/>
              <a:t>Escolher uma plataforma de computação: contêineres x AWS Lambda</a:t>
            </a:r>
          </a:p>
        </p:txBody>
      </p:sp>
      <p:grpSp>
        <p:nvGrpSpPr>
          <p:cNvPr id="5" name="Group 4">
            <a:extLst>
              <a:ext uri="{FF2B5EF4-FFF2-40B4-BE49-F238E27FC236}">
                <a16:creationId xmlns:a16="http://schemas.microsoft.com/office/drawing/2014/main" id="{02496D1D-EE15-425F-B3B3-1611C1D2C267}"/>
              </a:ext>
              <a:ext uri="{C183D7F6-B498-43B3-948B-1728B52AA6E4}">
                <adec:decorative xmlns="" xmlns:adec="http://schemas.microsoft.com/office/drawing/2017/decorative" val="1"/>
              </a:ext>
            </a:extLst>
          </p:cNvPr>
          <p:cNvGrpSpPr/>
          <p:nvPr/>
        </p:nvGrpSpPr>
        <p:grpSpPr>
          <a:xfrm>
            <a:off x="106680" y="1240221"/>
            <a:ext cx="11978640" cy="5120640"/>
            <a:chOff x="106680" y="1240221"/>
            <a:chExt cx="11978640" cy="5120640"/>
          </a:xfrm>
        </p:grpSpPr>
        <p:grpSp>
          <p:nvGrpSpPr>
            <p:cNvPr id="63" name="Group 62">
              <a:extLst>
                <a:ext uri="{FF2B5EF4-FFF2-40B4-BE49-F238E27FC236}">
                  <a16:creationId xmlns:a16="http://schemas.microsoft.com/office/drawing/2014/main" id="{C3A7D178-DD5F-4857-9A69-650C77A7D4EE}"/>
                </a:ext>
                <a:ext uri="{C183D7F6-B498-43B3-948B-1728B52AA6E4}">
                  <adec:decorative xmlns="" xmlns:adec="http://schemas.microsoft.com/office/drawing/2017/decorative" val="1"/>
                </a:ext>
              </a:extLst>
            </p:cNvPr>
            <p:cNvGrpSpPr/>
            <p:nvPr/>
          </p:nvGrpSpPr>
          <p:grpSpPr>
            <a:xfrm>
              <a:off x="7669728" y="5219171"/>
              <a:ext cx="1184940" cy="1023118"/>
              <a:chOff x="7669728" y="4903865"/>
              <a:chExt cx="1184940" cy="1023118"/>
            </a:xfrm>
          </p:grpSpPr>
          <p:pic>
            <p:nvPicPr>
              <p:cNvPr id="9" name="Graphic 8">
                <a:extLst>
                  <a:ext uri="{FF2B5EF4-FFF2-40B4-BE49-F238E27FC236}">
                    <a16:creationId xmlns:a16="http://schemas.microsoft.com/office/drawing/2014/main" id="{C9FE8561-8BBD-4D1B-87AD-75569C40F19A}"/>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906598" y="4903865"/>
                <a:ext cx="711200" cy="711200"/>
              </a:xfrm>
              <a:prstGeom prst="rect">
                <a:avLst/>
              </a:prstGeom>
            </p:spPr>
          </p:pic>
          <p:sp>
            <p:nvSpPr>
              <p:cNvPr id="10" name="TextBox 9">
                <a:extLst>
                  <a:ext uri="{FF2B5EF4-FFF2-40B4-BE49-F238E27FC236}">
                    <a16:creationId xmlns:a16="http://schemas.microsoft.com/office/drawing/2014/main" id="{54B38D3B-9BED-4DBB-B5C9-AAA6A4EC5468}"/>
                  </a:ext>
                </a:extLst>
              </p:cNvPr>
              <p:cNvSpPr txBox="1"/>
              <p:nvPr/>
            </p:nvSpPr>
            <p:spPr>
              <a:xfrm>
                <a:off x="7669728" y="5619206"/>
                <a:ext cx="1184940"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Amazon ECS</a:t>
                </a:r>
              </a:p>
            </p:txBody>
          </p:sp>
        </p:grpSp>
        <p:grpSp>
          <p:nvGrpSpPr>
            <p:cNvPr id="53" name="Group 52">
              <a:extLst>
                <a:ext uri="{FF2B5EF4-FFF2-40B4-BE49-F238E27FC236}">
                  <a16:creationId xmlns:a16="http://schemas.microsoft.com/office/drawing/2014/main" id="{C5FFEF82-6AE2-4FBF-8CF6-77E4D079A702}"/>
                </a:ext>
                <a:ext uri="{C183D7F6-B498-43B3-948B-1728B52AA6E4}">
                  <adec:decorative xmlns="" xmlns:adec="http://schemas.microsoft.com/office/drawing/2017/decorative" val="1"/>
                </a:ext>
              </a:extLst>
            </p:cNvPr>
            <p:cNvGrpSpPr/>
            <p:nvPr/>
          </p:nvGrpSpPr>
          <p:grpSpPr>
            <a:xfrm>
              <a:off x="7657855" y="3740902"/>
              <a:ext cx="1180131" cy="1031666"/>
              <a:chOff x="7657855" y="3509681"/>
              <a:chExt cx="1180131" cy="1031666"/>
            </a:xfrm>
          </p:grpSpPr>
          <p:pic>
            <p:nvPicPr>
              <p:cNvPr id="8" name="Graphic 7">
                <a:extLst>
                  <a:ext uri="{FF2B5EF4-FFF2-40B4-BE49-F238E27FC236}">
                    <a16:creationId xmlns:a16="http://schemas.microsoft.com/office/drawing/2014/main" id="{86D0C464-45BD-4E5A-A20D-7B3D0E19B118}"/>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892320" y="3509681"/>
                <a:ext cx="711200" cy="711200"/>
              </a:xfrm>
              <a:prstGeom prst="rect">
                <a:avLst/>
              </a:prstGeom>
            </p:spPr>
          </p:pic>
          <p:sp>
            <p:nvSpPr>
              <p:cNvPr id="11" name="TextBox 10">
                <a:extLst>
                  <a:ext uri="{FF2B5EF4-FFF2-40B4-BE49-F238E27FC236}">
                    <a16:creationId xmlns:a16="http://schemas.microsoft.com/office/drawing/2014/main" id="{4B71EF74-662C-4F7E-A94D-CEB395CE6830}"/>
                  </a:ext>
                </a:extLst>
              </p:cNvPr>
              <p:cNvSpPr txBox="1"/>
              <p:nvPr/>
            </p:nvSpPr>
            <p:spPr>
              <a:xfrm>
                <a:off x="7657855" y="4233570"/>
                <a:ext cx="1180131"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Amazon EKS</a:t>
                </a:r>
              </a:p>
            </p:txBody>
          </p:sp>
        </p:grpSp>
        <p:grpSp>
          <p:nvGrpSpPr>
            <p:cNvPr id="54" name="Group 53">
              <a:extLst>
                <a:ext uri="{FF2B5EF4-FFF2-40B4-BE49-F238E27FC236}">
                  <a16:creationId xmlns:a16="http://schemas.microsoft.com/office/drawing/2014/main" id="{A0D2C94F-3160-4D30-93D1-572F4AF5E8EA}"/>
                </a:ext>
                <a:ext uri="{C183D7F6-B498-43B3-948B-1728B52AA6E4}">
                  <adec:decorative xmlns="" xmlns:adec="http://schemas.microsoft.com/office/drawing/2017/decorative" val="1"/>
                </a:ext>
              </a:extLst>
            </p:cNvPr>
            <p:cNvGrpSpPr/>
            <p:nvPr/>
          </p:nvGrpSpPr>
          <p:grpSpPr>
            <a:xfrm>
              <a:off x="10590620" y="3593761"/>
              <a:ext cx="1242648" cy="1029313"/>
              <a:chOff x="10517050" y="3509681"/>
              <a:chExt cx="1242648" cy="1029313"/>
            </a:xfrm>
          </p:grpSpPr>
          <p:pic>
            <p:nvPicPr>
              <p:cNvPr id="7" name="Graphic 6">
                <a:extLst>
                  <a:ext uri="{FF2B5EF4-FFF2-40B4-BE49-F238E27FC236}">
                    <a16:creationId xmlns:a16="http://schemas.microsoft.com/office/drawing/2014/main" id="{411AA0D0-A515-4BF8-A845-9809CC6A8207}"/>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782774" y="3509681"/>
                <a:ext cx="711200" cy="711200"/>
              </a:xfrm>
              <a:prstGeom prst="rect">
                <a:avLst/>
              </a:prstGeom>
            </p:spPr>
          </p:pic>
          <p:sp>
            <p:nvSpPr>
              <p:cNvPr id="12" name="TextBox 11">
                <a:extLst>
                  <a:ext uri="{FF2B5EF4-FFF2-40B4-BE49-F238E27FC236}">
                    <a16:creationId xmlns:a16="http://schemas.microsoft.com/office/drawing/2014/main" id="{B9D5D040-301B-4874-8880-56A34F1DA4F1}"/>
                  </a:ext>
                </a:extLst>
              </p:cNvPr>
              <p:cNvSpPr txBox="1"/>
              <p:nvPr/>
            </p:nvSpPr>
            <p:spPr>
              <a:xfrm>
                <a:off x="10517050" y="4231217"/>
                <a:ext cx="1242648"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grpSp>
        <p:grpSp>
          <p:nvGrpSpPr>
            <p:cNvPr id="64" name="Group 63">
              <a:extLst>
                <a:ext uri="{FF2B5EF4-FFF2-40B4-BE49-F238E27FC236}">
                  <a16:creationId xmlns:a16="http://schemas.microsoft.com/office/drawing/2014/main" id="{6B8F5E38-CD4E-41EB-BF71-8FC19281C5D8}"/>
                </a:ext>
                <a:ext uri="{C183D7F6-B498-43B3-948B-1728B52AA6E4}">
                  <adec:decorative xmlns="" xmlns:adec="http://schemas.microsoft.com/office/drawing/2017/decorative" val="1"/>
                </a:ext>
              </a:extLst>
            </p:cNvPr>
            <p:cNvGrpSpPr/>
            <p:nvPr/>
          </p:nvGrpSpPr>
          <p:grpSpPr>
            <a:xfrm>
              <a:off x="3329056" y="5219171"/>
              <a:ext cx="1204176" cy="1025722"/>
              <a:chOff x="3223954" y="4903865"/>
              <a:chExt cx="1204176" cy="1025722"/>
            </a:xfrm>
          </p:grpSpPr>
          <p:pic>
            <p:nvPicPr>
              <p:cNvPr id="6" name="Graphic 5">
                <a:extLst>
                  <a:ext uri="{FF2B5EF4-FFF2-40B4-BE49-F238E27FC236}">
                    <a16:creationId xmlns:a16="http://schemas.microsoft.com/office/drawing/2014/main" id="{9B9AE24F-79D2-44C6-B497-C99E1BE5356C}"/>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3470442" y="4903865"/>
                <a:ext cx="711200" cy="711200"/>
              </a:xfrm>
              <a:prstGeom prst="rect">
                <a:avLst/>
              </a:prstGeom>
            </p:spPr>
          </p:pic>
          <p:sp>
            <p:nvSpPr>
              <p:cNvPr id="13" name="TextBox 12">
                <a:extLst>
                  <a:ext uri="{FF2B5EF4-FFF2-40B4-BE49-F238E27FC236}">
                    <a16:creationId xmlns:a16="http://schemas.microsoft.com/office/drawing/2014/main" id="{207E866E-A5A1-4643-ACB2-5FC2B7E26459}"/>
                  </a:ext>
                </a:extLst>
              </p:cNvPr>
              <p:cNvSpPr txBox="1"/>
              <p:nvPr/>
            </p:nvSpPr>
            <p:spPr>
              <a:xfrm>
                <a:off x="3223954" y="5621810"/>
                <a:ext cx="1204176"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AWS Fargate</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8" name="Rectangle 17">
              <a:extLst>
                <a:ext uri="{FF2B5EF4-FFF2-40B4-BE49-F238E27FC236}">
                  <a16:creationId xmlns:a16="http://schemas.microsoft.com/office/drawing/2014/main" id="{655CEA4A-F6C8-4939-8D95-B6E5BB77C7DE}"/>
                </a:ext>
                <a:ext uri="{C183D7F6-B498-43B3-948B-1728B52AA6E4}">
                  <adec:decorative xmlns="" xmlns:adec="http://schemas.microsoft.com/office/drawing/2017/decorative" val="1"/>
                </a:ext>
              </a:extLst>
            </p:cNvPr>
            <p:cNvSpPr/>
            <p:nvPr/>
          </p:nvSpPr>
          <p:spPr>
            <a:xfrm>
              <a:off x="106680" y="1240221"/>
              <a:ext cx="11978640" cy="5120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Rectangle 18">
              <a:extLst>
                <a:ext uri="{FF2B5EF4-FFF2-40B4-BE49-F238E27FC236}">
                  <a16:creationId xmlns:a16="http://schemas.microsoft.com/office/drawing/2014/main" id="{28A5D09F-9480-4A38-B3A1-E164FD41353B}"/>
                </a:ext>
              </a:extLst>
            </p:cNvPr>
            <p:cNvSpPr/>
            <p:nvPr/>
          </p:nvSpPr>
          <p:spPr>
            <a:xfrm>
              <a:off x="183156"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Tempo de execução de invocação desejado &lt;= 15 minutos?</a:t>
              </a:r>
            </a:p>
          </p:txBody>
        </p:sp>
        <p:sp>
          <p:nvSpPr>
            <p:cNvPr id="20" name="Rectangle 19">
              <a:extLst>
                <a:ext uri="{FF2B5EF4-FFF2-40B4-BE49-F238E27FC236}">
                  <a16:creationId xmlns:a16="http://schemas.microsoft.com/office/drawing/2014/main" id="{40262476-7F0F-4251-8E5E-B7F132DCCD25}"/>
                </a:ext>
              </a:extLst>
            </p:cNvPr>
            <p:cNvSpPr/>
            <p:nvPr/>
          </p:nvSpPr>
          <p:spPr>
            <a:xfrm>
              <a:off x="2222219"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Não exige hardware especializado?</a:t>
              </a:r>
            </a:p>
          </p:txBody>
        </p:sp>
        <p:sp>
          <p:nvSpPr>
            <p:cNvPr id="21" name="Rectangle 20">
              <a:extLst>
                <a:ext uri="{FF2B5EF4-FFF2-40B4-BE49-F238E27FC236}">
                  <a16:creationId xmlns:a16="http://schemas.microsoft.com/office/drawing/2014/main" id="{3CC1A71C-946B-491B-9A96-CEB4C4B225BF}"/>
                </a:ext>
              </a:extLst>
            </p:cNvPr>
            <p:cNvSpPr/>
            <p:nvPr/>
          </p:nvSpPr>
          <p:spPr>
            <a:xfrm>
              <a:off x="4261282"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Não exige &gt; 3 GB de memória?</a:t>
              </a:r>
            </a:p>
          </p:txBody>
        </p:sp>
        <p:sp>
          <p:nvSpPr>
            <p:cNvPr id="22" name="Rectangle 21">
              <a:extLst>
                <a:ext uri="{FF2B5EF4-FFF2-40B4-BE49-F238E27FC236}">
                  <a16:creationId xmlns:a16="http://schemas.microsoft.com/office/drawing/2014/main" id="{F5526DC9-1FC8-4E52-BC42-4E30213B338E}"/>
                </a:ext>
              </a:extLst>
            </p:cNvPr>
            <p:cNvSpPr/>
            <p:nvPr/>
          </p:nvSpPr>
          <p:spPr>
            <a:xfrm>
              <a:off x="6300345"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Não exige estado local persistente?</a:t>
              </a:r>
            </a:p>
          </p:txBody>
        </p:sp>
        <p:sp>
          <p:nvSpPr>
            <p:cNvPr id="23" name="Rectangle 22">
              <a:extLst>
                <a:ext uri="{FF2B5EF4-FFF2-40B4-BE49-F238E27FC236}">
                  <a16:creationId xmlns:a16="http://schemas.microsoft.com/office/drawing/2014/main" id="{503BF697-8CC2-4C33-8F96-B7F699C408C3}"/>
                </a:ext>
              </a:extLst>
            </p:cNvPr>
            <p:cNvSpPr/>
            <p:nvPr/>
          </p:nvSpPr>
          <p:spPr>
            <a:xfrm>
              <a:off x="8339408"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Não exige tempo de espera significativo com taxa de transferência alta?</a:t>
              </a:r>
            </a:p>
          </p:txBody>
        </p:sp>
        <p:sp>
          <p:nvSpPr>
            <p:cNvPr id="24" name="Rectangle 23">
              <a:extLst>
                <a:ext uri="{FF2B5EF4-FFF2-40B4-BE49-F238E27FC236}">
                  <a16:creationId xmlns:a16="http://schemas.microsoft.com/office/drawing/2014/main" id="{0D415797-F569-47EE-9AC0-6974A0F9B80A}"/>
                </a:ext>
              </a:extLst>
            </p:cNvPr>
            <p:cNvSpPr/>
            <p:nvPr/>
          </p:nvSpPr>
          <p:spPr>
            <a:xfrm>
              <a:off x="10378475"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Tem demanda variável dentro dos limites de intermitência do Lambda?</a:t>
              </a:r>
            </a:p>
          </p:txBody>
        </p:sp>
        <p:cxnSp>
          <p:nvCxnSpPr>
            <p:cNvPr id="26" name="Straight Arrow Connector 25">
              <a:extLst>
                <a:ext uri="{FF2B5EF4-FFF2-40B4-BE49-F238E27FC236}">
                  <a16:creationId xmlns:a16="http://schemas.microsoft.com/office/drawing/2014/main" id="{28501AA5-006E-4F9F-822C-7D41922B8FC1}"/>
                </a:ext>
                <a:ext uri="{C183D7F6-B498-43B3-948B-1728B52AA6E4}">
                  <adec:decorative xmlns="" xmlns:adec="http://schemas.microsoft.com/office/drawing/2017/decorative" val="1"/>
                </a:ext>
              </a:extLst>
            </p:cNvPr>
            <p:cNvCxnSpPr>
              <a:stCxn id="19" idx="3"/>
              <a:endCxn id="20" idx="1"/>
            </p:cNvCxnSpPr>
            <p:nvPr/>
          </p:nvCxnSpPr>
          <p:spPr>
            <a:xfrm>
              <a:off x="1829076" y="2110547"/>
              <a:ext cx="393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572D4E3-4F1A-4FAB-8300-9726907FD5D9}"/>
                </a:ext>
                <a:ext uri="{C183D7F6-B498-43B3-948B-1728B52AA6E4}">
                  <adec:decorative xmlns="" xmlns:adec="http://schemas.microsoft.com/office/drawing/2017/decorative" val="1"/>
                </a:ext>
              </a:extLst>
            </p:cNvPr>
            <p:cNvCxnSpPr>
              <a:stCxn id="20" idx="3"/>
              <a:endCxn id="21" idx="1"/>
            </p:cNvCxnSpPr>
            <p:nvPr/>
          </p:nvCxnSpPr>
          <p:spPr>
            <a:xfrm>
              <a:off x="3868139" y="2110547"/>
              <a:ext cx="393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84F969-69EB-4904-A465-579399BD4648}"/>
                </a:ext>
                <a:ext uri="{C183D7F6-B498-43B3-948B-1728B52AA6E4}">
                  <adec:decorative xmlns="" xmlns:adec="http://schemas.microsoft.com/office/drawing/2017/decorative" val="1"/>
                </a:ext>
              </a:extLst>
            </p:cNvPr>
            <p:cNvCxnSpPr>
              <a:stCxn id="21" idx="3"/>
              <a:endCxn id="22" idx="1"/>
            </p:cNvCxnSpPr>
            <p:nvPr/>
          </p:nvCxnSpPr>
          <p:spPr>
            <a:xfrm>
              <a:off x="5907202" y="2110547"/>
              <a:ext cx="393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99635B2-6BB9-44BD-91E1-F6C43AC2EC80}"/>
                </a:ext>
                <a:ext uri="{C183D7F6-B498-43B3-948B-1728B52AA6E4}">
                  <adec:decorative xmlns="" xmlns:adec="http://schemas.microsoft.com/office/drawing/2017/decorative" val="1"/>
                </a:ext>
              </a:extLst>
            </p:cNvPr>
            <p:cNvCxnSpPr>
              <a:stCxn id="22" idx="3"/>
              <a:endCxn id="23" idx="1"/>
            </p:cNvCxnSpPr>
            <p:nvPr/>
          </p:nvCxnSpPr>
          <p:spPr>
            <a:xfrm>
              <a:off x="7946265" y="2110547"/>
              <a:ext cx="393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A14D11-F7DF-43C6-9636-5D2B95637EFF}"/>
                </a:ext>
                <a:ext uri="{C183D7F6-B498-43B3-948B-1728B52AA6E4}">
                  <adec:decorative xmlns="" xmlns:adec="http://schemas.microsoft.com/office/drawing/2017/decorative" val="1"/>
                </a:ext>
              </a:extLst>
            </p:cNvPr>
            <p:cNvCxnSpPr>
              <a:stCxn id="23" idx="3"/>
              <a:endCxn id="24" idx="1"/>
            </p:cNvCxnSpPr>
            <p:nvPr/>
          </p:nvCxnSpPr>
          <p:spPr>
            <a:xfrm>
              <a:off x="9985328" y="2110547"/>
              <a:ext cx="393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F34813E-D55F-4E13-A31A-4AF5406207C7}"/>
                </a:ext>
              </a:extLst>
            </p:cNvPr>
            <p:cNvSpPr/>
            <p:nvPr/>
          </p:nvSpPr>
          <p:spPr>
            <a:xfrm>
              <a:off x="5090160" y="3547863"/>
              <a:ext cx="2011680" cy="10972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 portabilidade de orquestração OR exige implementação de código aberto?</a:t>
              </a:r>
            </a:p>
          </p:txBody>
        </p:sp>
        <p:sp>
          <p:nvSpPr>
            <p:cNvPr id="38" name="Rectangle 37">
              <a:extLst>
                <a:ext uri="{FF2B5EF4-FFF2-40B4-BE49-F238E27FC236}">
                  <a16:creationId xmlns:a16="http://schemas.microsoft.com/office/drawing/2014/main" id="{CD1CB3C9-E47B-431A-B0C9-B97687BEFCCA}"/>
                </a:ext>
              </a:extLst>
            </p:cNvPr>
            <p:cNvSpPr/>
            <p:nvPr/>
          </p:nvSpPr>
          <p:spPr>
            <a:xfrm>
              <a:off x="5090160" y="5026131"/>
              <a:ext cx="2011680" cy="10972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Deseja gerenciar a infraestrutura subjacente?</a:t>
              </a:r>
            </a:p>
          </p:txBody>
        </p:sp>
        <p:cxnSp>
          <p:nvCxnSpPr>
            <p:cNvPr id="40" name="Connector: Elbow 39">
              <a:extLst>
                <a:ext uri="{FF2B5EF4-FFF2-40B4-BE49-F238E27FC236}">
                  <a16:creationId xmlns:a16="http://schemas.microsoft.com/office/drawing/2014/main" id="{D2FE76A6-967B-4D59-965D-69D407FF2924}"/>
                </a:ext>
                <a:ext uri="{C183D7F6-B498-43B3-948B-1728B52AA6E4}">
                  <adec:decorative xmlns="" xmlns:adec="http://schemas.microsoft.com/office/drawing/2017/decorative" val="1"/>
                </a:ext>
              </a:extLst>
            </p:cNvPr>
            <p:cNvCxnSpPr>
              <a:stCxn id="19" idx="2"/>
              <a:endCxn id="35" idx="0"/>
            </p:cNvCxnSpPr>
            <p:nvPr/>
          </p:nvCxnSpPr>
          <p:spPr>
            <a:xfrm rot="16200000" flipH="1">
              <a:off x="3221020" y="672883"/>
              <a:ext cx="660076" cy="50898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016D0F9-9C66-4FC4-BA20-75E9576EE0FD}"/>
                </a:ext>
                <a:ext uri="{C183D7F6-B498-43B3-948B-1728B52AA6E4}">
                  <adec:decorative xmlns="" xmlns:adec="http://schemas.microsoft.com/office/drawing/2017/decorative" val="1"/>
                </a:ext>
              </a:extLst>
            </p:cNvPr>
            <p:cNvCxnSpPr>
              <a:stCxn id="20" idx="2"/>
              <a:endCxn id="35" idx="0"/>
            </p:cNvCxnSpPr>
            <p:nvPr/>
          </p:nvCxnSpPr>
          <p:spPr>
            <a:xfrm rot="16200000" flipH="1">
              <a:off x="4240551" y="1692414"/>
              <a:ext cx="660076" cy="30508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954A83E-4093-4316-990A-38AA22B5E17E}"/>
                </a:ext>
                <a:ext uri="{C183D7F6-B498-43B3-948B-1728B52AA6E4}">
                  <adec:decorative xmlns="" xmlns:adec="http://schemas.microsoft.com/office/drawing/2017/decorative" val="1"/>
                </a:ext>
              </a:extLst>
            </p:cNvPr>
            <p:cNvCxnSpPr>
              <a:stCxn id="21" idx="2"/>
              <a:endCxn id="35" idx="0"/>
            </p:cNvCxnSpPr>
            <p:nvPr/>
          </p:nvCxnSpPr>
          <p:spPr>
            <a:xfrm rot="16200000" flipH="1">
              <a:off x="5260083" y="2711946"/>
              <a:ext cx="660076" cy="10117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2F9704B-D2F0-46B8-8E83-B8CEBC6E8390}"/>
                </a:ext>
                <a:ext uri="{C183D7F6-B498-43B3-948B-1728B52AA6E4}">
                  <adec:decorative xmlns="" xmlns:adec="http://schemas.microsoft.com/office/drawing/2017/decorative" val="1"/>
                </a:ext>
              </a:extLst>
            </p:cNvPr>
            <p:cNvCxnSpPr>
              <a:stCxn id="22" idx="2"/>
              <a:endCxn id="35" idx="0"/>
            </p:cNvCxnSpPr>
            <p:nvPr/>
          </p:nvCxnSpPr>
          <p:spPr>
            <a:xfrm rot="5400000">
              <a:off x="6279615" y="2704173"/>
              <a:ext cx="660076" cy="10273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F33FA041-B0C2-4382-8496-3699FB56CEF7}"/>
                </a:ext>
                <a:ext uri="{C183D7F6-B498-43B3-948B-1728B52AA6E4}">
                  <adec:decorative xmlns="" xmlns:adec="http://schemas.microsoft.com/office/drawing/2017/decorative" val="1"/>
                </a:ext>
              </a:extLst>
            </p:cNvPr>
            <p:cNvCxnSpPr>
              <a:stCxn id="23" idx="2"/>
              <a:endCxn id="35" idx="0"/>
            </p:cNvCxnSpPr>
            <p:nvPr/>
          </p:nvCxnSpPr>
          <p:spPr>
            <a:xfrm rot="5400000">
              <a:off x="7299146" y="1684641"/>
              <a:ext cx="660076" cy="3066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08D1978E-D946-42F5-A5BF-2E31D6507E61}"/>
                </a:ext>
                <a:ext uri="{C183D7F6-B498-43B3-948B-1728B52AA6E4}">
                  <adec:decorative xmlns="" xmlns:adec="http://schemas.microsoft.com/office/drawing/2017/decorative" val="1"/>
                </a:ext>
              </a:extLst>
            </p:cNvPr>
            <p:cNvCxnSpPr>
              <a:cxnSpLocks/>
              <a:endCxn id="35" idx="0"/>
            </p:cNvCxnSpPr>
            <p:nvPr/>
          </p:nvCxnSpPr>
          <p:spPr>
            <a:xfrm rot="5400000">
              <a:off x="8112186" y="871600"/>
              <a:ext cx="660077" cy="46924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99B68F5-0BC5-4BFF-9ABF-4BA85028FED6}"/>
                </a:ext>
                <a:ext uri="{C183D7F6-B498-43B3-948B-1728B52AA6E4}">
                  <adec:decorative xmlns="" xmlns:adec="http://schemas.microsoft.com/office/drawing/2017/decorative" val="1"/>
                </a:ext>
              </a:extLst>
            </p:cNvPr>
            <p:cNvCxnSpPr>
              <a:stCxn id="35" idx="3"/>
              <a:endCxn id="8" idx="1"/>
            </p:cNvCxnSpPr>
            <p:nvPr/>
          </p:nvCxnSpPr>
          <p:spPr>
            <a:xfrm flipV="1">
              <a:off x="7101840" y="4096502"/>
              <a:ext cx="7904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4B71BE7-3F10-438E-95E3-C85998F01C7F}"/>
                </a:ext>
                <a:ext uri="{C183D7F6-B498-43B3-948B-1728B52AA6E4}">
                  <adec:decorative xmlns="" xmlns:adec="http://schemas.microsoft.com/office/drawing/2017/decorative" val="1"/>
                </a:ext>
              </a:extLst>
            </p:cNvPr>
            <p:cNvCxnSpPr>
              <a:stCxn id="24" idx="2"/>
              <a:endCxn id="7" idx="0"/>
            </p:cNvCxnSpPr>
            <p:nvPr/>
          </p:nvCxnSpPr>
          <p:spPr>
            <a:xfrm>
              <a:off x="11201435" y="2887787"/>
              <a:ext cx="10509" cy="705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7A344-0C94-4716-8E69-4910A8B1E831}"/>
                </a:ext>
                <a:ext uri="{C183D7F6-B498-43B3-948B-1728B52AA6E4}">
                  <adec:decorative xmlns="" xmlns:adec="http://schemas.microsoft.com/office/drawing/2017/decorative" val="1"/>
                </a:ext>
              </a:extLst>
            </p:cNvPr>
            <p:cNvCxnSpPr>
              <a:stCxn id="35" idx="2"/>
              <a:endCxn id="38" idx="0"/>
            </p:cNvCxnSpPr>
            <p:nvPr/>
          </p:nvCxnSpPr>
          <p:spPr>
            <a:xfrm>
              <a:off x="6096000" y="4645143"/>
              <a:ext cx="0" cy="38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0D13130-2123-478F-AFDB-E94D14312F7D}"/>
                </a:ext>
                <a:ext uri="{C183D7F6-B498-43B3-948B-1728B52AA6E4}">
                  <adec:decorative xmlns="" xmlns:adec="http://schemas.microsoft.com/office/drawing/2017/decorative" val="1"/>
                </a:ext>
              </a:extLst>
            </p:cNvPr>
            <p:cNvCxnSpPr>
              <a:stCxn id="38" idx="3"/>
              <a:endCxn id="9" idx="1"/>
            </p:cNvCxnSpPr>
            <p:nvPr/>
          </p:nvCxnSpPr>
          <p:spPr>
            <a:xfrm>
              <a:off x="7101840" y="5574771"/>
              <a:ext cx="804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6220C3D-33E6-4D82-ADDA-7A0B8659D1E8}"/>
                </a:ext>
                <a:ext uri="{C183D7F6-B498-43B3-948B-1728B52AA6E4}">
                  <adec:decorative xmlns="" xmlns:adec="http://schemas.microsoft.com/office/drawing/2017/decorative" val="1"/>
                </a:ext>
              </a:extLst>
            </p:cNvPr>
            <p:cNvCxnSpPr>
              <a:stCxn id="38" idx="1"/>
              <a:endCxn id="6" idx="3"/>
            </p:cNvCxnSpPr>
            <p:nvPr/>
          </p:nvCxnSpPr>
          <p:spPr>
            <a:xfrm flipH="1">
              <a:off x="4286744" y="5574771"/>
              <a:ext cx="803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FC3FB7B-46C8-421E-B2EB-63E9B6405363}"/>
                </a:ext>
              </a:extLst>
            </p:cNvPr>
            <p:cNvSpPr txBox="1"/>
            <p:nvPr/>
          </p:nvSpPr>
          <p:spPr>
            <a:xfrm>
              <a:off x="1777823" y="1776285"/>
              <a:ext cx="481222"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Sim</a:t>
              </a:r>
            </a:p>
          </p:txBody>
        </p:sp>
        <p:sp>
          <p:nvSpPr>
            <p:cNvPr id="73" name="TextBox 72">
              <a:extLst>
                <a:ext uri="{FF2B5EF4-FFF2-40B4-BE49-F238E27FC236}">
                  <a16:creationId xmlns:a16="http://schemas.microsoft.com/office/drawing/2014/main" id="{6B124DCF-C071-4F27-B5BD-16662E2BA141}"/>
                </a:ext>
              </a:extLst>
            </p:cNvPr>
            <p:cNvSpPr txBox="1"/>
            <p:nvPr/>
          </p:nvSpPr>
          <p:spPr>
            <a:xfrm>
              <a:off x="3816886" y="1776285"/>
              <a:ext cx="481222"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Sim</a:t>
              </a:r>
            </a:p>
          </p:txBody>
        </p:sp>
        <p:sp>
          <p:nvSpPr>
            <p:cNvPr id="74" name="TextBox 73">
              <a:extLst>
                <a:ext uri="{FF2B5EF4-FFF2-40B4-BE49-F238E27FC236}">
                  <a16:creationId xmlns:a16="http://schemas.microsoft.com/office/drawing/2014/main" id="{F6CBBE0E-D688-4CC8-9D66-96951076E117}"/>
                </a:ext>
              </a:extLst>
            </p:cNvPr>
            <p:cNvSpPr txBox="1"/>
            <p:nvPr/>
          </p:nvSpPr>
          <p:spPr>
            <a:xfrm>
              <a:off x="5855949" y="1776285"/>
              <a:ext cx="481222"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Sim</a:t>
              </a:r>
            </a:p>
          </p:txBody>
        </p:sp>
        <p:sp>
          <p:nvSpPr>
            <p:cNvPr id="75" name="TextBox 74">
              <a:extLst>
                <a:ext uri="{FF2B5EF4-FFF2-40B4-BE49-F238E27FC236}">
                  <a16:creationId xmlns:a16="http://schemas.microsoft.com/office/drawing/2014/main" id="{56300487-464B-4F1F-AC85-290710CF5042}"/>
                </a:ext>
              </a:extLst>
            </p:cNvPr>
            <p:cNvSpPr txBox="1"/>
            <p:nvPr/>
          </p:nvSpPr>
          <p:spPr>
            <a:xfrm>
              <a:off x="7895012" y="1776285"/>
              <a:ext cx="481222"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Sim</a:t>
              </a:r>
            </a:p>
          </p:txBody>
        </p:sp>
        <p:sp>
          <p:nvSpPr>
            <p:cNvPr id="76" name="TextBox 75">
              <a:extLst>
                <a:ext uri="{FF2B5EF4-FFF2-40B4-BE49-F238E27FC236}">
                  <a16:creationId xmlns:a16="http://schemas.microsoft.com/office/drawing/2014/main" id="{70743DC9-B045-44E0-8264-415DF2E97F22}"/>
                </a:ext>
              </a:extLst>
            </p:cNvPr>
            <p:cNvSpPr txBox="1"/>
            <p:nvPr/>
          </p:nvSpPr>
          <p:spPr>
            <a:xfrm>
              <a:off x="9934075" y="1776285"/>
              <a:ext cx="481222"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Sim</a:t>
              </a:r>
            </a:p>
          </p:txBody>
        </p:sp>
        <p:sp>
          <p:nvSpPr>
            <p:cNvPr id="79" name="TextBox 78">
              <a:extLst>
                <a:ext uri="{FF2B5EF4-FFF2-40B4-BE49-F238E27FC236}">
                  <a16:creationId xmlns:a16="http://schemas.microsoft.com/office/drawing/2014/main" id="{405E1E40-B057-4DC7-96AB-D638ADA4199A}"/>
                </a:ext>
              </a:extLst>
            </p:cNvPr>
            <p:cNvSpPr txBox="1"/>
            <p:nvPr/>
          </p:nvSpPr>
          <p:spPr>
            <a:xfrm>
              <a:off x="1015828" y="2916652"/>
              <a:ext cx="503664"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Não</a:t>
              </a:r>
            </a:p>
          </p:txBody>
        </p:sp>
        <p:sp>
          <p:nvSpPr>
            <p:cNvPr id="80" name="TextBox 79">
              <a:extLst>
                <a:ext uri="{FF2B5EF4-FFF2-40B4-BE49-F238E27FC236}">
                  <a16:creationId xmlns:a16="http://schemas.microsoft.com/office/drawing/2014/main" id="{989BEAFE-61EF-4E7F-AEB8-B071213F4776}"/>
                </a:ext>
              </a:extLst>
            </p:cNvPr>
            <p:cNvSpPr txBox="1"/>
            <p:nvPr/>
          </p:nvSpPr>
          <p:spPr>
            <a:xfrm>
              <a:off x="3054891" y="2916652"/>
              <a:ext cx="503664"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Não</a:t>
              </a:r>
            </a:p>
          </p:txBody>
        </p:sp>
        <p:sp>
          <p:nvSpPr>
            <p:cNvPr id="81" name="TextBox 80">
              <a:extLst>
                <a:ext uri="{FF2B5EF4-FFF2-40B4-BE49-F238E27FC236}">
                  <a16:creationId xmlns:a16="http://schemas.microsoft.com/office/drawing/2014/main" id="{776120C2-8A6E-45F9-ADC2-C3F86E9EE5EE}"/>
                </a:ext>
              </a:extLst>
            </p:cNvPr>
            <p:cNvSpPr txBox="1"/>
            <p:nvPr/>
          </p:nvSpPr>
          <p:spPr>
            <a:xfrm>
              <a:off x="5093954" y="2916652"/>
              <a:ext cx="503664"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Não</a:t>
              </a:r>
            </a:p>
          </p:txBody>
        </p:sp>
        <p:sp>
          <p:nvSpPr>
            <p:cNvPr id="82" name="TextBox 81">
              <a:extLst>
                <a:ext uri="{FF2B5EF4-FFF2-40B4-BE49-F238E27FC236}">
                  <a16:creationId xmlns:a16="http://schemas.microsoft.com/office/drawing/2014/main" id="{5BC24453-9630-49E9-BF39-9D19D1E7B6EE}"/>
                </a:ext>
              </a:extLst>
            </p:cNvPr>
            <p:cNvSpPr txBox="1"/>
            <p:nvPr/>
          </p:nvSpPr>
          <p:spPr>
            <a:xfrm>
              <a:off x="7133017" y="2916652"/>
              <a:ext cx="503664"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Não</a:t>
              </a:r>
            </a:p>
          </p:txBody>
        </p:sp>
        <p:sp>
          <p:nvSpPr>
            <p:cNvPr id="83" name="TextBox 82">
              <a:extLst>
                <a:ext uri="{FF2B5EF4-FFF2-40B4-BE49-F238E27FC236}">
                  <a16:creationId xmlns:a16="http://schemas.microsoft.com/office/drawing/2014/main" id="{F8DBA26A-7F6B-440A-A365-182B6F342274}"/>
                </a:ext>
              </a:extLst>
            </p:cNvPr>
            <p:cNvSpPr txBox="1"/>
            <p:nvPr/>
          </p:nvSpPr>
          <p:spPr>
            <a:xfrm>
              <a:off x="9172080" y="2916652"/>
              <a:ext cx="503664"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Não</a:t>
              </a:r>
            </a:p>
          </p:txBody>
        </p:sp>
        <p:sp>
          <p:nvSpPr>
            <p:cNvPr id="86" name="TextBox 85">
              <a:extLst>
                <a:ext uri="{FF2B5EF4-FFF2-40B4-BE49-F238E27FC236}">
                  <a16:creationId xmlns:a16="http://schemas.microsoft.com/office/drawing/2014/main" id="{6EDF9008-176C-4E39-9CA5-0246805CC4FA}"/>
                </a:ext>
              </a:extLst>
            </p:cNvPr>
            <p:cNvSpPr txBox="1"/>
            <p:nvPr/>
          </p:nvSpPr>
          <p:spPr>
            <a:xfrm>
              <a:off x="7215877" y="3757684"/>
              <a:ext cx="481222"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Sim</a:t>
              </a:r>
            </a:p>
          </p:txBody>
        </p:sp>
        <p:sp>
          <p:nvSpPr>
            <p:cNvPr id="87" name="TextBox 86">
              <a:extLst>
                <a:ext uri="{FF2B5EF4-FFF2-40B4-BE49-F238E27FC236}">
                  <a16:creationId xmlns:a16="http://schemas.microsoft.com/office/drawing/2014/main" id="{20D86A40-0993-472A-9ABF-33BF2C66A7F8}"/>
                </a:ext>
              </a:extLst>
            </p:cNvPr>
            <p:cNvSpPr txBox="1"/>
            <p:nvPr/>
          </p:nvSpPr>
          <p:spPr>
            <a:xfrm>
              <a:off x="7215877" y="5234386"/>
              <a:ext cx="481222"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Sim</a:t>
              </a:r>
            </a:p>
          </p:txBody>
        </p:sp>
        <p:sp>
          <p:nvSpPr>
            <p:cNvPr id="88" name="TextBox 87">
              <a:extLst>
                <a:ext uri="{FF2B5EF4-FFF2-40B4-BE49-F238E27FC236}">
                  <a16:creationId xmlns:a16="http://schemas.microsoft.com/office/drawing/2014/main" id="{439D3D98-119E-464D-B99C-8FF94D23F6D6}"/>
                </a:ext>
              </a:extLst>
            </p:cNvPr>
            <p:cNvSpPr txBox="1"/>
            <p:nvPr/>
          </p:nvSpPr>
          <p:spPr>
            <a:xfrm>
              <a:off x="6103494" y="4666557"/>
              <a:ext cx="503664"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Não</a:t>
              </a:r>
            </a:p>
          </p:txBody>
        </p:sp>
        <p:sp>
          <p:nvSpPr>
            <p:cNvPr id="89" name="TextBox 88">
              <a:extLst>
                <a:ext uri="{FF2B5EF4-FFF2-40B4-BE49-F238E27FC236}">
                  <a16:creationId xmlns:a16="http://schemas.microsoft.com/office/drawing/2014/main" id="{344E05E3-E366-40B5-88E1-E71D8ADAA5FD}"/>
                </a:ext>
              </a:extLst>
            </p:cNvPr>
            <p:cNvSpPr txBox="1"/>
            <p:nvPr/>
          </p:nvSpPr>
          <p:spPr>
            <a:xfrm>
              <a:off x="4502216" y="5236334"/>
              <a:ext cx="503664"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Não</a:t>
              </a:r>
            </a:p>
          </p:txBody>
        </p:sp>
      </p:grpSp>
    </p:spTree>
    <p:extLst>
      <p:ext uri="{BB962C8B-B14F-4D97-AF65-F5344CB8AC3E}">
        <p14:creationId xmlns:p14="http://schemas.microsoft.com/office/powerpoint/2010/main" val="1635137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5</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64072"/>
            <a:ext cx="5767612" cy="5177974"/>
          </a:xfrm>
        </p:spPr>
        <p:txBody>
          <a:bodyPr rtlCol="0"/>
          <a:lstStyle/>
          <a:p>
            <a:pPr rtl="0">
              <a:buClr>
                <a:schemeClr val="tx1"/>
              </a:buClr>
            </a:pP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Lambda</a:t>
            </a:r>
            <a:r>
              <a:rPr lang="pt-BR" sz="2000" dirty="0">
                <a:latin typeface="+mn-lt"/>
              </a:rPr>
              <a:t> </a:t>
            </a:r>
            <a:r>
              <a:rPr lang="pt-BR" sz="2000" dirty="0"/>
              <a:t>é um serviço de computação sem servidor que oferece tolerância a falhas e escalabilidade automática integradas</a:t>
            </a:r>
          </a:p>
          <a:p>
            <a:pPr rtl="0">
              <a:buClr>
                <a:schemeClr val="tx1"/>
              </a:buClr>
            </a:pPr>
            <a:r>
              <a:rPr lang="pt-BR" sz="2000" dirty="0">
                <a:latin typeface="+mn-lt"/>
              </a:rPr>
              <a:t>Uma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função do Lambda </a:t>
            </a:r>
            <a:r>
              <a:rPr lang="pt-BR" sz="2000" dirty="0"/>
              <a:t>é um código personalizado escrito por você e que processa eventos</a:t>
            </a:r>
          </a:p>
          <a:p>
            <a:pPr rtl="0">
              <a:buClr>
                <a:schemeClr val="tx1"/>
              </a:buClr>
            </a:pPr>
            <a:r>
              <a:rPr lang="pt-BR" sz="2000" dirty="0"/>
              <a:t>Uma função do Lambda é chamada por um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manipulador</a:t>
            </a:r>
            <a:r>
              <a:rPr lang="pt-BR" sz="2000" dirty="0">
                <a:latin typeface="+mn-lt"/>
              </a:rPr>
              <a:t>, que pega um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objeto de evento</a:t>
            </a:r>
            <a:r>
              <a:rPr lang="pt-BR" sz="2000" dirty="0">
                <a:latin typeface="+mn-lt"/>
              </a:rPr>
              <a:t> </a:t>
            </a:r>
            <a:r>
              <a:rPr lang="pt-BR" sz="2000" dirty="0" smtClean="0">
                <a:latin typeface="+mn-lt"/>
              </a:rPr>
              <a:t/>
            </a:r>
            <a:br>
              <a:rPr lang="pt-BR" sz="2000" dirty="0" smtClean="0">
                <a:latin typeface="+mn-lt"/>
              </a:rPr>
            </a:br>
            <a:r>
              <a:rPr lang="pt-BR" sz="2000" dirty="0" smtClean="0">
                <a:latin typeface="+mn-lt"/>
              </a:rPr>
              <a:t>e </a:t>
            </a:r>
            <a:r>
              <a:rPr lang="pt-BR" sz="2000" dirty="0">
                <a:latin typeface="+mn-lt"/>
              </a:rPr>
              <a:t>um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objeto de contexto</a:t>
            </a:r>
            <a:r>
              <a:rPr lang="pt-BR" sz="2000" dirty="0">
                <a:latin typeface="+mn-lt"/>
              </a:rPr>
              <a:t> como parâmetros</a:t>
            </a:r>
          </a:p>
          <a:p>
            <a:pPr rtl="0">
              <a:buClr>
                <a:schemeClr val="tx1"/>
              </a:buClr>
            </a:pPr>
            <a:r>
              <a:rPr lang="pt-BR" sz="2000" dirty="0">
                <a:latin typeface="+mn-lt"/>
              </a:rPr>
              <a:t>Uma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fonte de evento </a:t>
            </a:r>
            <a:r>
              <a:rPr lang="pt-BR" sz="2000" dirty="0"/>
              <a:t>é um serviço da AWS ou aplicação criada por desenvolvedor que aciona </a:t>
            </a:r>
            <a:r>
              <a:rPr lang="pt-BR" sz="2000" dirty="0" smtClean="0"/>
              <a:t/>
            </a:r>
            <a:br>
              <a:rPr lang="pt-BR" sz="2000" dirty="0" smtClean="0"/>
            </a:br>
            <a:r>
              <a:rPr lang="pt-BR" sz="2000" dirty="0" smtClean="0"/>
              <a:t>a </a:t>
            </a:r>
            <a:r>
              <a:rPr lang="pt-BR" sz="2000" dirty="0"/>
              <a:t>execução de uma função do Lambda</a:t>
            </a:r>
          </a:p>
          <a:p>
            <a:pPr rtl="0">
              <a:buClr>
                <a:schemeClr val="tx1"/>
              </a:buClr>
            </a:pP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As camadas do Lambda </a:t>
            </a:r>
            <a:r>
              <a:rPr lang="pt-BR" sz="2000" dirty="0"/>
              <a:t>permitem que as funções compartilhem código e mantenham </a:t>
            </a:r>
            <a:r>
              <a:rPr lang="pt-BR" sz="2000" dirty="0" smtClean="0"/>
              <a:t/>
            </a:r>
            <a:br>
              <a:rPr lang="pt-BR" sz="2000" dirty="0" smtClean="0"/>
            </a:br>
            <a:r>
              <a:rPr lang="pt-BR" sz="2000" dirty="0" smtClean="0"/>
              <a:t>os </a:t>
            </a:r>
            <a:r>
              <a:rPr lang="pt-BR" sz="2000" dirty="0"/>
              <a:t>pacotes de implantação pequenos</a:t>
            </a:r>
          </a:p>
        </p:txBody>
      </p:sp>
    </p:spTree>
    <p:custDataLst>
      <p:tags r:id="rId1"/>
    </p:custDataLst>
    <p:extLst>
      <p:ext uri="{BB962C8B-B14F-4D97-AF65-F5344CB8AC3E}">
        <p14:creationId xmlns:p14="http://schemas.microsoft.com/office/powerpoint/2010/main" val="2111448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8" y="1422703"/>
            <a:ext cx="4533901" cy="3080717"/>
          </a:xfrm>
        </p:spPr>
        <p:txBody>
          <a:bodyPr rtlCol="0">
            <a:noAutofit/>
          </a:bodyPr>
          <a:lstStyle/>
          <a:p>
            <a:pPr rtl="0"/>
            <a:r>
              <a:rPr lang="pt-BR" sz="3600" dirty="0"/>
              <a:t>Módulo 13 – Laboratório guiado 2: Implementar uma arquitetura sem servidor na AWS</a:t>
            </a:r>
            <a:r>
              <a:rPr lang="en-US" sz="3600" dirty="0"/>
              <a:t/>
            </a:r>
            <a:br>
              <a:rPr lang="en-US" sz="3600" dirty="0"/>
            </a:br>
            <a:endParaRPr lang="en-US" sz="3600" dirty="0"/>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Tree>
    <p:custDataLst>
      <p:tags r:id="rId1"/>
    </p:custDataLst>
    <p:extLst>
      <p:ext uri="{BB962C8B-B14F-4D97-AF65-F5344CB8AC3E}">
        <p14:creationId xmlns:p14="http://schemas.microsoft.com/office/powerpoint/2010/main" val="1115458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guiado 2: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514350" indent="-514350" rtl="0">
              <a:buFont typeface="+mj-lt"/>
              <a:buAutoNum type="arabicPeriod"/>
            </a:pPr>
            <a:r>
              <a:rPr lang="pt-BR"/>
              <a:t>Criar uma função do Lambda para carregar dados</a:t>
            </a:r>
          </a:p>
          <a:p>
            <a:pPr marL="514350" indent="-514350" rtl="0">
              <a:buFont typeface="+mj-lt"/>
              <a:buAutoNum type="arabicPeriod"/>
            </a:pPr>
            <a:r>
              <a:rPr lang="pt-BR"/>
              <a:t>Configurar um evento do Amazon S3</a:t>
            </a:r>
          </a:p>
          <a:p>
            <a:pPr marL="514350" indent="-514350" rtl="0">
              <a:buFont typeface="+mj-lt"/>
              <a:buAutoNum type="arabicPeriod"/>
            </a:pPr>
            <a:r>
              <a:rPr lang="pt-BR"/>
              <a:t>Testar o processo de carregamento</a:t>
            </a:r>
          </a:p>
          <a:p>
            <a:pPr marL="514350" indent="-514350" rtl="0">
              <a:buFont typeface="+mj-lt"/>
              <a:buAutoNum type="arabicPeriod"/>
            </a:pPr>
            <a:r>
              <a:rPr lang="pt-BR"/>
              <a:t>Configurar notificações</a:t>
            </a:r>
          </a:p>
          <a:p>
            <a:pPr marL="514350" indent="-514350" rtl="0">
              <a:buFont typeface="+mj-lt"/>
              <a:buAutoNum type="arabicPeriod"/>
            </a:pPr>
            <a:r>
              <a:rPr lang="pt-BR"/>
              <a:t>Criar uma função do Lambda para enviar notificações</a:t>
            </a:r>
          </a:p>
          <a:p>
            <a:pPr marL="514350" indent="-514350" rtl="0">
              <a:buFont typeface="+mj-lt"/>
              <a:buAutoNum type="arabicPeriod"/>
            </a:pPr>
            <a:r>
              <a:rPr lang="pt-BR"/>
              <a:t>Testar o sistema</a:t>
            </a:r>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guiado 2: Produto final</a:t>
            </a:r>
          </a:p>
        </p:txBody>
      </p:sp>
      <p:grpSp>
        <p:nvGrpSpPr>
          <p:cNvPr id="86" name="Group 85" descr="architecture diagram in which s3 triggers the first lambda function, and dynamodb triggers a second lambda function that sends a message to an SNS topic.">
            <a:extLst>
              <a:ext uri="{FF2B5EF4-FFF2-40B4-BE49-F238E27FC236}">
                <a16:creationId xmlns:a16="http://schemas.microsoft.com/office/drawing/2014/main" id="{1759A904-8114-4AE7-A962-2E35B76438CC}"/>
              </a:ext>
              <a:ext uri="{C183D7F6-B498-43B3-948B-1728B52AA6E4}">
                <adec:decorative xmlns="" xmlns:adec="http://schemas.microsoft.com/office/drawing/2017/decorative" val="0"/>
              </a:ext>
            </a:extLst>
          </p:cNvPr>
          <p:cNvGrpSpPr/>
          <p:nvPr/>
        </p:nvGrpSpPr>
        <p:grpSpPr>
          <a:xfrm>
            <a:off x="478639" y="2037189"/>
            <a:ext cx="10611186" cy="3987399"/>
            <a:chOff x="-357756" y="1709198"/>
            <a:chExt cx="10611186" cy="3987399"/>
          </a:xfrm>
        </p:grpSpPr>
        <p:grpSp>
          <p:nvGrpSpPr>
            <p:cNvPr id="80" name="Group 79">
              <a:extLst>
                <a:ext uri="{FF2B5EF4-FFF2-40B4-BE49-F238E27FC236}">
                  <a16:creationId xmlns:a16="http://schemas.microsoft.com/office/drawing/2014/main" id="{10F7348C-7CF8-4E6D-9298-D4F5E2990B9A}"/>
                </a:ext>
              </a:extLst>
            </p:cNvPr>
            <p:cNvGrpSpPr/>
            <p:nvPr/>
          </p:nvGrpSpPr>
          <p:grpSpPr>
            <a:xfrm>
              <a:off x="-357756" y="1772985"/>
              <a:ext cx="2743060" cy="1116134"/>
              <a:chOff x="-357756" y="1772985"/>
              <a:chExt cx="2743060" cy="1116134"/>
            </a:xfrm>
          </p:grpSpPr>
          <p:grpSp>
            <p:nvGrpSpPr>
              <p:cNvPr id="8" name="Group 7">
                <a:extLst>
                  <a:ext uri="{FF2B5EF4-FFF2-40B4-BE49-F238E27FC236}">
                    <a16:creationId xmlns:a16="http://schemas.microsoft.com/office/drawing/2014/main" id="{D004FA75-3D91-475C-9E00-B797C080D31B}"/>
                  </a:ext>
                </a:extLst>
              </p:cNvPr>
              <p:cNvGrpSpPr/>
              <p:nvPr/>
            </p:nvGrpSpPr>
            <p:grpSpPr>
              <a:xfrm>
                <a:off x="830894" y="1772985"/>
                <a:ext cx="365760" cy="457200"/>
                <a:chOff x="3689175" y="2089228"/>
                <a:chExt cx="365760" cy="457200"/>
              </a:xfrm>
            </p:grpSpPr>
            <p:sp>
              <p:nvSpPr>
                <p:cNvPr id="5" name="Rectangle: Single Corner Snipped 4">
                  <a:extLst>
                    <a:ext uri="{FF2B5EF4-FFF2-40B4-BE49-F238E27FC236}">
                      <a16:creationId xmlns:a16="http://schemas.microsoft.com/office/drawing/2014/main" id="{3DEB00A1-9CFC-4D8C-93DC-9CC05190C404}"/>
                    </a:ext>
                  </a:extLst>
                </p:cNvPr>
                <p:cNvSpPr/>
                <p:nvPr/>
              </p:nvSpPr>
              <p:spPr>
                <a:xfrm>
                  <a:off x="3689175" y="2089228"/>
                  <a:ext cx="365760" cy="457200"/>
                </a:xfrm>
                <a:prstGeom prst="snip1Rect">
                  <a:avLst>
                    <a:gd name="adj" fmla="val 4253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cxnSp>
              <p:nvCxnSpPr>
                <p:cNvPr id="7" name="Straight Connector 6">
                  <a:extLst>
                    <a:ext uri="{FF2B5EF4-FFF2-40B4-BE49-F238E27FC236}">
                      <a16:creationId xmlns:a16="http://schemas.microsoft.com/office/drawing/2014/main" id="{2C83EF16-D8B7-480A-88DE-AC2D0EBE5FDC}"/>
                    </a:ext>
                  </a:extLst>
                </p:cNvPr>
                <p:cNvCxnSpPr/>
                <p:nvPr/>
              </p:nvCxnSpPr>
              <p:spPr>
                <a:xfrm>
                  <a:off x="3734895" y="2317828"/>
                  <a:ext cx="27432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9D98D6-2620-46E3-A482-C160965966E8}"/>
                    </a:ext>
                  </a:extLst>
                </p:cNvPr>
                <p:cNvCxnSpPr/>
                <p:nvPr/>
              </p:nvCxnSpPr>
              <p:spPr>
                <a:xfrm>
                  <a:off x="3734895" y="2385747"/>
                  <a:ext cx="27432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2121ADD-019A-4618-833C-FC7DA2383AD5}"/>
                    </a:ext>
                  </a:extLst>
                </p:cNvPr>
                <p:cNvCxnSpPr/>
                <p:nvPr/>
              </p:nvCxnSpPr>
              <p:spPr>
                <a:xfrm>
                  <a:off x="3734895" y="2453665"/>
                  <a:ext cx="27432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2C0109C9-52FF-49C3-B089-0B019B29FD14}"/>
                  </a:ext>
                </a:extLst>
              </p:cNvPr>
              <p:cNvSpPr txBox="1"/>
              <p:nvPr/>
            </p:nvSpPr>
            <p:spPr>
              <a:xfrm>
                <a:off x="-357756" y="2304344"/>
                <a:ext cx="2743060" cy="584775"/>
              </a:xfrm>
              <a:prstGeom prst="rect">
                <a:avLst/>
              </a:prstGeom>
              <a:noFill/>
            </p:spPr>
            <p:txBody>
              <a:bodyPr wrap="square" rtlCol="0">
                <a:spAutoFit/>
              </a:bodyPr>
              <a:lstStyle/>
              <a:p>
                <a:pPr algn="ctr" rtl="0"/>
                <a:r>
                  <a:rPr lang="pt-BR" sz="1600">
                    <a:latin typeface="Amazon Ember" panose="020B0603020204020204"/>
                    <a:ea typeface="Amazon Ember" panose="020B0603020204020204" pitchFamily="34" charset="0"/>
                    <a:cs typeface="Amazon Ember" panose="020B0603020204020204" pitchFamily="34" charset="0"/>
                  </a:rPr>
                  <a:t>Fazer upload de arquivo de inventário.</a:t>
                </a:r>
              </a:p>
            </p:txBody>
          </p:sp>
        </p:grpSp>
        <p:grpSp>
          <p:nvGrpSpPr>
            <p:cNvPr id="73" name="Group 72">
              <a:extLst>
                <a:ext uri="{FF2B5EF4-FFF2-40B4-BE49-F238E27FC236}">
                  <a16:creationId xmlns:a16="http://schemas.microsoft.com/office/drawing/2014/main" id="{FF7929F0-F9E3-4D99-9D55-9AE9918012F0}"/>
                </a:ext>
              </a:extLst>
            </p:cNvPr>
            <p:cNvGrpSpPr/>
            <p:nvPr/>
          </p:nvGrpSpPr>
          <p:grpSpPr>
            <a:xfrm>
              <a:off x="498188" y="3419931"/>
              <a:ext cx="890545" cy="1045559"/>
              <a:chOff x="498188" y="3419931"/>
              <a:chExt cx="890545" cy="1045559"/>
            </a:xfrm>
          </p:grpSpPr>
          <p:pic>
            <p:nvPicPr>
              <p:cNvPr id="58" name="Graphic 57">
                <a:extLst>
                  <a:ext uri="{FF2B5EF4-FFF2-40B4-BE49-F238E27FC236}">
                    <a16:creationId xmlns:a16="http://schemas.microsoft.com/office/drawing/2014/main" id="{7CE98FA7-C8F6-4E0E-9509-8CD8D02719BB}"/>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78824" y="3419931"/>
                <a:ext cx="469900" cy="469900"/>
              </a:xfrm>
              <a:prstGeom prst="rect">
                <a:avLst/>
              </a:prstGeom>
            </p:spPr>
          </p:pic>
          <p:sp>
            <p:nvSpPr>
              <p:cNvPr id="60" name="TextBox 59">
                <a:extLst>
                  <a:ext uri="{FF2B5EF4-FFF2-40B4-BE49-F238E27FC236}">
                    <a16:creationId xmlns:a16="http://schemas.microsoft.com/office/drawing/2014/main" id="{F905F2CB-91C5-4E5C-B1FE-9FAD9D028D33}"/>
                  </a:ext>
                </a:extLst>
              </p:cNvPr>
              <p:cNvSpPr txBox="1"/>
              <p:nvPr/>
            </p:nvSpPr>
            <p:spPr>
              <a:xfrm>
                <a:off x="498188" y="3880715"/>
                <a:ext cx="890545" cy="584775"/>
              </a:xfrm>
              <a:prstGeom prst="rect">
                <a:avLst/>
              </a:prstGeom>
              <a:noFill/>
            </p:spPr>
            <p:txBody>
              <a:bodyPr wrap="square" rtlCol="0">
                <a:spAutoFit/>
              </a:bodyPr>
              <a:lstStyle/>
              <a:p>
                <a:pPr algn="ctr" rtl="0"/>
                <a:r>
                  <a:rPr lang="pt-BR" sz="1600" b="1">
                    <a:latin typeface="Amazon Ember" panose="020B0603020204020204"/>
                    <a:ea typeface="Amazon Ember" panose="020B0603020204020204" pitchFamily="34" charset="0"/>
                    <a:cs typeface="Amazon Ember" panose="020B0603020204020204" pitchFamily="34" charset="0"/>
                  </a:rPr>
                  <a:t>Bucket do S3</a:t>
                </a:r>
                <a:endParaRPr lang="en-US" sz="1600" b="1" dirty="0">
                  <a:latin typeface="Amazon Ember" panose="020B0603020204020204"/>
                  <a:ea typeface="Amazon Ember" panose="020B0603020204020204" pitchFamily="34" charset="0"/>
                  <a:cs typeface="Amazon Ember" panose="020B0603020204020204" pitchFamily="34" charset="0"/>
                </a:endParaRPr>
              </a:p>
            </p:txBody>
          </p:sp>
        </p:grpSp>
        <p:grpSp>
          <p:nvGrpSpPr>
            <p:cNvPr id="74" name="Group 73">
              <a:extLst>
                <a:ext uri="{FF2B5EF4-FFF2-40B4-BE49-F238E27FC236}">
                  <a16:creationId xmlns:a16="http://schemas.microsoft.com/office/drawing/2014/main" id="{23EFB966-4C80-401E-A313-445C21F009F6}"/>
                </a:ext>
              </a:extLst>
            </p:cNvPr>
            <p:cNvGrpSpPr/>
            <p:nvPr/>
          </p:nvGrpSpPr>
          <p:grpSpPr>
            <a:xfrm>
              <a:off x="1516430" y="3419931"/>
              <a:ext cx="2207652" cy="1784223"/>
              <a:chOff x="1629735" y="3419931"/>
              <a:chExt cx="2207652" cy="1784223"/>
            </a:xfrm>
          </p:grpSpPr>
          <p:pic>
            <p:nvPicPr>
              <p:cNvPr id="51" name="Graphic 50">
                <a:extLst>
                  <a:ext uri="{FF2B5EF4-FFF2-40B4-BE49-F238E27FC236}">
                    <a16:creationId xmlns:a16="http://schemas.microsoft.com/office/drawing/2014/main" id="{3F99EB73-6464-48F5-A467-57773A78E2CB}"/>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498609" y="3419931"/>
                <a:ext cx="469900" cy="469900"/>
              </a:xfrm>
              <a:prstGeom prst="rect">
                <a:avLst/>
              </a:prstGeom>
            </p:spPr>
          </p:pic>
          <p:sp>
            <p:nvSpPr>
              <p:cNvPr id="61" name="TextBox 60">
                <a:extLst>
                  <a:ext uri="{FF2B5EF4-FFF2-40B4-BE49-F238E27FC236}">
                    <a16:creationId xmlns:a16="http://schemas.microsoft.com/office/drawing/2014/main" id="{18C514B2-658D-48AE-935D-749DA3941957}"/>
                  </a:ext>
                </a:extLst>
              </p:cNvPr>
              <p:cNvSpPr txBox="1"/>
              <p:nvPr/>
            </p:nvSpPr>
            <p:spPr>
              <a:xfrm>
                <a:off x="1629735" y="3880715"/>
                <a:ext cx="2207652" cy="1323439"/>
              </a:xfrm>
              <a:prstGeom prst="rect">
                <a:avLst/>
              </a:prstGeom>
              <a:noFill/>
            </p:spPr>
            <p:txBody>
              <a:bodyPr wrap="square" rtlCol="0">
                <a:spAutoFit/>
              </a:bodyPr>
              <a:lstStyle/>
              <a:p>
                <a:r>
                  <a:rPr lang="pt-BR" sz="1600">
                    <a:latin typeface="Amazon Ember" panose="020B0603020204020204"/>
                    <a:ea typeface="Amazon Ember" panose="020B0603020204020204" pitchFamily="34" charset="0"/>
                    <a:cs typeface="Amazon Ember" panose="020B0603020204020204" pitchFamily="34" charset="0"/>
                  </a:rPr>
                  <a:t>A </a:t>
                </a:r>
                <a:r>
                  <a:rPr lang="pt-BR" sz="1600" b="1">
                    <a:latin typeface="Amazon Ember" panose="020B0603020204020204"/>
                    <a:ea typeface="Amazon Ember" panose="020B0603020204020204" pitchFamily="34" charset="0"/>
                    <a:cs typeface="Amazon Ember" panose="020B0603020204020204" pitchFamily="34" charset="0"/>
                  </a:rPr>
                  <a:t>função do Lambda</a:t>
                </a:r>
                <a:r>
                  <a:rPr lang="pt-BR" sz="1600">
                    <a:latin typeface="Amazon Ember" panose="020B0603020204020204"/>
                    <a:ea typeface="Amazon Ember" panose="020B0603020204020204" pitchFamily="34" charset="0"/>
                    <a:cs typeface="Amazon Ember" panose="020B0603020204020204" pitchFamily="34" charset="0"/>
                  </a:rPr>
                  <a:t> lê o arquivo de inventário e insere itens na tabela do DynamoDB.</a:t>
                </a:r>
              </a:p>
            </p:txBody>
          </p:sp>
        </p:grpSp>
        <p:grpSp>
          <p:nvGrpSpPr>
            <p:cNvPr id="75" name="Group 74">
              <a:extLst>
                <a:ext uri="{FF2B5EF4-FFF2-40B4-BE49-F238E27FC236}">
                  <a16:creationId xmlns:a16="http://schemas.microsoft.com/office/drawing/2014/main" id="{4BF7C391-8C93-4785-A8A7-80EF7B11F7D2}"/>
                </a:ext>
              </a:extLst>
            </p:cNvPr>
            <p:cNvGrpSpPr/>
            <p:nvPr/>
          </p:nvGrpSpPr>
          <p:grpSpPr>
            <a:xfrm>
              <a:off x="3724082" y="3419931"/>
              <a:ext cx="1471778" cy="1045559"/>
              <a:chOff x="3950692" y="3419931"/>
              <a:chExt cx="1471778" cy="1045559"/>
            </a:xfrm>
          </p:grpSpPr>
          <p:pic>
            <p:nvPicPr>
              <p:cNvPr id="52" name="Graphic 51">
                <a:extLst>
                  <a:ext uri="{FF2B5EF4-FFF2-40B4-BE49-F238E27FC236}">
                    <a16:creationId xmlns:a16="http://schemas.microsoft.com/office/drawing/2014/main" id="{A9A6089D-A675-487E-B7CF-3CD3A81B210F}"/>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451630" y="3419931"/>
                <a:ext cx="469900" cy="469900"/>
              </a:xfrm>
              <a:prstGeom prst="rect">
                <a:avLst/>
              </a:prstGeom>
            </p:spPr>
          </p:pic>
          <p:sp>
            <p:nvSpPr>
              <p:cNvPr id="62" name="TextBox 61">
                <a:extLst>
                  <a:ext uri="{FF2B5EF4-FFF2-40B4-BE49-F238E27FC236}">
                    <a16:creationId xmlns:a16="http://schemas.microsoft.com/office/drawing/2014/main" id="{3B433D01-CB54-4553-B5CB-5E2A2FD6C867}"/>
                  </a:ext>
                </a:extLst>
              </p:cNvPr>
              <p:cNvSpPr txBox="1"/>
              <p:nvPr/>
            </p:nvSpPr>
            <p:spPr>
              <a:xfrm>
                <a:off x="3950692" y="3880715"/>
                <a:ext cx="1471778" cy="584775"/>
              </a:xfrm>
              <a:prstGeom prst="rect">
                <a:avLst/>
              </a:prstGeom>
              <a:noFill/>
            </p:spPr>
            <p:txBody>
              <a:bodyPr wrap="square" rtlCol="0">
                <a:spAutoFit/>
              </a:bodyPr>
              <a:lstStyle/>
              <a:p>
                <a:pPr algn="ctr" rtl="0"/>
                <a:r>
                  <a:rPr lang="pt-BR" sz="1600" b="1">
                    <a:latin typeface="Amazon Ember" panose="020B0603020204020204"/>
                    <a:ea typeface="Amazon Ember" panose="020B0603020204020204" pitchFamily="34" charset="0"/>
                    <a:cs typeface="Amazon Ember" panose="020B0603020204020204" pitchFamily="34" charset="0"/>
                  </a:rPr>
                  <a:t>Tabela do DynamoDB</a:t>
                </a:r>
                <a:endParaRPr lang="en-US" sz="1600" dirty="0">
                  <a:latin typeface="Amazon Ember" panose="020B0603020204020204"/>
                  <a:ea typeface="Amazon Ember" panose="020B0603020204020204" pitchFamily="34" charset="0"/>
                  <a:cs typeface="Amazon Ember" panose="020B0603020204020204" pitchFamily="34" charset="0"/>
                </a:endParaRPr>
              </a:p>
            </p:txBody>
          </p:sp>
        </p:grpSp>
        <p:grpSp>
          <p:nvGrpSpPr>
            <p:cNvPr id="76" name="Group 75">
              <a:extLst>
                <a:ext uri="{FF2B5EF4-FFF2-40B4-BE49-F238E27FC236}">
                  <a16:creationId xmlns:a16="http://schemas.microsoft.com/office/drawing/2014/main" id="{1C596785-3732-417C-A94E-80A877E4C4F6}"/>
                </a:ext>
              </a:extLst>
            </p:cNvPr>
            <p:cNvGrpSpPr/>
            <p:nvPr/>
          </p:nvGrpSpPr>
          <p:grpSpPr>
            <a:xfrm>
              <a:off x="5174190" y="3419931"/>
              <a:ext cx="2536870" cy="2276666"/>
              <a:chOff x="5514105" y="3419931"/>
              <a:chExt cx="2536870" cy="2276666"/>
            </a:xfrm>
          </p:grpSpPr>
          <p:pic>
            <p:nvPicPr>
              <p:cNvPr id="50" name="Graphic 49">
                <a:extLst>
                  <a:ext uri="{FF2B5EF4-FFF2-40B4-BE49-F238E27FC236}">
                    <a16:creationId xmlns:a16="http://schemas.microsoft.com/office/drawing/2014/main" id="{E1DC7378-2102-4044-AE28-B8B3A6CF4192}"/>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533439" y="3419931"/>
                <a:ext cx="469900" cy="469900"/>
              </a:xfrm>
              <a:prstGeom prst="rect">
                <a:avLst/>
              </a:prstGeom>
            </p:spPr>
          </p:pic>
          <p:sp>
            <p:nvSpPr>
              <p:cNvPr id="63" name="TextBox 62">
                <a:extLst>
                  <a:ext uri="{FF2B5EF4-FFF2-40B4-BE49-F238E27FC236}">
                    <a16:creationId xmlns:a16="http://schemas.microsoft.com/office/drawing/2014/main" id="{982A4940-F7B0-496B-905B-97F28381B185}"/>
                  </a:ext>
                </a:extLst>
              </p:cNvPr>
              <p:cNvSpPr txBox="1"/>
              <p:nvPr/>
            </p:nvSpPr>
            <p:spPr>
              <a:xfrm>
                <a:off x="5514105" y="3880715"/>
                <a:ext cx="2536870" cy="1815882"/>
              </a:xfrm>
              <a:prstGeom prst="rect">
                <a:avLst/>
              </a:prstGeom>
              <a:noFill/>
            </p:spPr>
            <p:txBody>
              <a:bodyPr wrap="square" rtlCol="0">
                <a:spAutoFit/>
              </a:bodyPr>
              <a:lstStyle/>
              <a:p>
                <a:r>
                  <a:rPr lang="pt-BR" sz="1600" dirty="0">
                    <a:latin typeface="Amazon Ember" panose="020B0603020204020204"/>
                    <a:ea typeface="Amazon Ember" panose="020B0603020204020204" pitchFamily="34" charset="0"/>
                    <a:cs typeface="Amazon Ember" panose="020B0603020204020204" pitchFamily="34" charset="0"/>
                  </a:rPr>
                  <a:t>A</a:t>
                </a:r>
                <a:r>
                  <a:rPr lang="pt-BR" sz="1600" b="1" dirty="0">
                    <a:latin typeface="Amazon Ember" panose="020B0603020204020204"/>
                    <a:ea typeface="Amazon Ember" panose="020B0603020204020204" pitchFamily="34" charset="0"/>
                    <a:cs typeface="Amazon Ember" panose="020B0603020204020204" pitchFamily="34" charset="0"/>
                  </a:rPr>
                  <a:t> função do Lambda </a:t>
                </a:r>
                <a:r>
                  <a:rPr lang="pt-BR" sz="1600" dirty="0">
                    <a:latin typeface="Amazon Ember" panose="020B0603020204020204"/>
                    <a:ea typeface="Amazon Ember" panose="020B0603020204020204" pitchFamily="34" charset="0"/>
                    <a:cs typeface="Amazon Ember" panose="020B0603020204020204" pitchFamily="34" charset="0"/>
                  </a:rPr>
                  <a:t>recebe atualizações de tabela. Se nenhum inventário for encontrado, uma mensagem será enviada para um tópico do SNS.</a:t>
                </a:r>
              </a:p>
            </p:txBody>
          </p:sp>
        </p:grpSp>
        <p:grpSp>
          <p:nvGrpSpPr>
            <p:cNvPr id="77" name="Group 76">
              <a:extLst>
                <a:ext uri="{FF2B5EF4-FFF2-40B4-BE49-F238E27FC236}">
                  <a16:creationId xmlns:a16="http://schemas.microsoft.com/office/drawing/2014/main" id="{32A91805-C7A4-4D63-BA20-31CA1D172DC9}"/>
                </a:ext>
              </a:extLst>
            </p:cNvPr>
            <p:cNvGrpSpPr/>
            <p:nvPr/>
          </p:nvGrpSpPr>
          <p:grpSpPr>
            <a:xfrm>
              <a:off x="7851505" y="3419931"/>
              <a:ext cx="889987" cy="1045559"/>
              <a:chOff x="8304725" y="3419931"/>
              <a:chExt cx="889987" cy="1045559"/>
            </a:xfrm>
          </p:grpSpPr>
          <p:pic>
            <p:nvPicPr>
              <p:cNvPr id="59" name="Graphic 58">
                <a:extLst>
                  <a:ext uri="{FF2B5EF4-FFF2-40B4-BE49-F238E27FC236}">
                    <a16:creationId xmlns:a16="http://schemas.microsoft.com/office/drawing/2014/main" id="{A194CBB2-E427-41AA-963D-FB5D8111F376}"/>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514768" y="3419931"/>
                <a:ext cx="469900" cy="469900"/>
              </a:xfrm>
              <a:prstGeom prst="rect">
                <a:avLst/>
              </a:prstGeom>
            </p:spPr>
          </p:pic>
          <p:sp>
            <p:nvSpPr>
              <p:cNvPr id="64" name="TextBox 63">
                <a:extLst>
                  <a:ext uri="{FF2B5EF4-FFF2-40B4-BE49-F238E27FC236}">
                    <a16:creationId xmlns:a16="http://schemas.microsoft.com/office/drawing/2014/main" id="{8639FA4A-2455-4552-88A0-FA8B8927A1DA}"/>
                  </a:ext>
                </a:extLst>
              </p:cNvPr>
              <p:cNvSpPr txBox="1"/>
              <p:nvPr/>
            </p:nvSpPr>
            <p:spPr>
              <a:xfrm>
                <a:off x="8304725" y="3880715"/>
                <a:ext cx="889987" cy="584775"/>
              </a:xfrm>
              <a:prstGeom prst="rect">
                <a:avLst/>
              </a:prstGeom>
              <a:noFill/>
            </p:spPr>
            <p:txBody>
              <a:bodyPr wrap="none" rtlCol="0">
                <a:spAutoFit/>
              </a:bodyPr>
              <a:lstStyle/>
              <a:p>
                <a:pPr algn="ctr" rtl="0"/>
                <a:r>
                  <a:rPr lang="pt-BR" sz="1600" b="1" dirty="0">
                    <a:latin typeface="Amazon Ember" panose="020B0603020204020204"/>
                    <a:ea typeface="Amazon Ember" panose="020B0603020204020204" pitchFamily="34" charset="0"/>
                    <a:cs typeface="Amazon Ember" panose="020B0603020204020204" pitchFamily="34" charset="0"/>
                  </a:rPr>
                  <a:t>Tópico </a:t>
                </a:r>
                <a:r>
                  <a:rPr lang="pt-BR" sz="1600" b="1" dirty="0" smtClean="0">
                    <a:latin typeface="Amazon Ember" panose="020B0603020204020204"/>
                    <a:ea typeface="Amazon Ember" panose="020B0603020204020204" pitchFamily="34" charset="0"/>
                    <a:cs typeface="Amazon Ember" panose="020B0603020204020204" pitchFamily="34" charset="0"/>
                  </a:rPr>
                  <a:t/>
                </a:r>
                <a:br>
                  <a:rPr lang="pt-BR" sz="1600" b="1" dirty="0" smtClean="0">
                    <a:latin typeface="Amazon Ember" panose="020B0603020204020204"/>
                    <a:ea typeface="Amazon Ember" panose="020B0603020204020204" pitchFamily="34" charset="0"/>
                    <a:cs typeface="Amazon Ember" panose="020B0603020204020204" pitchFamily="34" charset="0"/>
                  </a:rPr>
                </a:br>
                <a:r>
                  <a:rPr lang="pt-BR" sz="1600" b="1" dirty="0" smtClean="0">
                    <a:latin typeface="Amazon Ember" panose="020B0603020204020204"/>
                    <a:ea typeface="Amazon Ember" panose="020B0603020204020204" pitchFamily="34" charset="0"/>
                    <a:cs typeface="Amazon Ember" panose="020B0603020204020204" pitchFamily="34" charset="0"/>
                  </a:rPr>
                  <a:t>do SNS</a:t>
                </a:r>
                <a:endParaRPr lang="en-US" sz="1600" dirty="0">
                  <a:latin typeface="Amazon Ember" panose="020B0603020204020204"/>
                  <a:ea typeface="Amazon Ember" panose="020B0603020204020204" pitchFamily="34" charset="0"/>
                  <a:cs typeface="Amazon Ember" panose="020B0603020204020204" pitchFamily="34" charset="0"/>
                </a:endParaRPr>
              </a:p>
            </p:txBody>
          </p:sp>
        </p:grpSp>
        <p:grpSp>
          <p:nvGrpSpPr>
            <p:cNvPr id="78" name="Group 77">
              <a:extLst>
                <a:ext uri="{FF2B5EF4-FFF2-40B4-BE49-F238E27FC236}">
                  <a16:creationId xmlns:a16="http://schemas.microsoft.com/office/drawing/2014/main" id="{89F39376-004F-4BC0-A719-4670D88C5AEA}"/>
                </a:ext>
              </a:extLst>
            </p:cNvPr>
            <p:cNvGrpSpPr/>
            <p:nvPr/>
          </p:nvGrpSpPr>
          <p:grpSpPr>
            <a:xfrm>
              <a:off x="8911330" y="3419931"/>
              <a:ext cx="1342100" cy="1045559"/>
              <a:chOff x="8911330" y="3419931"/>
              <a:chExt cx="1342100" cy="1045559"/>
            </a:xfrm>
          </p:grpSpPr>
          <p:pic>
            <p:nvPicPr>
              <p:cNvPr id="55" name="Graphic 54">
                <a:extLst>
                  <a:ext uri="{FF2B5EF4-FFF2-40B4-BE49-F238E27FC236}">
                    <a16:creationId xmlns:a16="http://schemas.microsoft.com/office/drawing/2014/main" id="{733E8B48-534A-40BF-9E97-1F5684164B17}"/>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9347429" y="3419931"/>
                <a:ext cx="469900" cy="469900"/>
              </a:xfrm>
              <a:prstGeom prst="rect">
                <a:avLst/>
              </a:prstGeom>
            </p:spPr>
          </p:pic>
          <p:sp>
            <p:nvSpPr>
              <p:cNvPr id="65" name="TextBox 64">
                <a:extLst>
                  <a:ext uri="{FF2B5EF4-FFF2-40B4-BE49-F238E27FC236}">
                    <a16:creationId xmlns:a16="http://schemas.microsoft.com/office/drawing/2014/main" id="{F4C80530-7543-4824-A26E-C8AAB8674FDB}"/>
                  </a:ext>
                </a:extLst>
              </p:cNvPr>
              <p:cNvSpPr txBox="1"/>
              <p:nvPr/>
            </p:nvSpPr>
            <p:spPr>
              <a:xfrm>
                <a:off x="8911330" y="3880715"/>
                <a:ext cx="1342100" cy="584775"/>
              </a:xfrm>
              <a:prstGeom prst="rect">
                <a:avLst/>
              </a:prstGeom>
              <a:noFill/>
            </p:spPr>
            <p:txBody>
              <a:bodyPr wrap="square" rtlCol="0">
                <a:spAutoFit/>
              </a:bodyPr>
              <a:lstStyle/>
              <a:p>
                <a:pPr algn="ctr" rtl="0"/>
                <a:r>
                  <a:rPr lang="pt-BR" sz="1600">
                    <a:latin typeface="Amazon Ember" panose="020B0603020204020204"/>
                    <a:ea typeface="Amazon Ember" panose="020B0603020204020204" pitchFamily="34" charset="0"/>
                    <a:cs typeface="Amazon Ember" panose="020B0603020204020204" pitchFamily="34" charset="0"/>
                  </a:rPr>
                  <a:t>Notificação por SMS</a:t>
                </a:r>
                <a:endParaRPr lang="en-US" sz="1600" dirty="0">
                  <a:latin typeface="Amazon Ember" panose="020B0603020204020204"/>
                  <a:ea typeface="Amazon Ember" panose="020B0603020204020204" pitchFamily="34" charset="0"/>
                  <a:cs typeface="Amazon Ember" panose="020B0603020204020204" pitchFamily="34" charset="0"/>
                </a:endParaRPr>
              </a:p>
            </p:txBody>
          </p:sp>
        </p:grpSp>
        <p:grpSp>
          <p:nvGrpSpPr>
            <p:cNvPr id="83" name="Group 82">
              <a:extLst>
                <a:ext uri="{FF2B5EF4-FFF2-40B4-BE49-F238E27FC236}">
                  <a16:creationId xmlns:a16="http://schemas.microsoft.com/office/drawing/2014/main" id="{7E7FEBD8-5F24-4201-BA79-D49962A8D579}"/>
                </a:ext>
              </a:extLst>
            </p:cNvPr>
            <p:cNvGrpSpPr/>
            <p:nvPr/>
          </p:nvGrpSpPr>
          <p:grpSpPr>
            <a:xfrm>
              <a:off x="5682981" y="1709198"/>
              <a:ext cx="2966378" cy="584775"/>
              <a:chOff x="5682981" y="1709198"/>
              <a:chExt cx="2966378" cy="584775"/>
            </a:xfrm>
          </p:grpSpPr>
          <p:pic>
            <p:nvPicPr>
              <p:cNvPr id="54" name="Graphic 53">
                <a:extLst>
                  <a:ext uri="{FF2B5EF4-FFF2-40B4-BE49-F238E27FC236}">
                    <a16:creationId xmlns:a16="http://schemas.microsoft.com/office/drawing/2014/main" id="{4AF26BF4-39AE-4516-A7F1-77737A9BA1F4}"/>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5682981" y="1772985"/>
                <a:ext cx="457200" cy="457200"/>
              </a:xfrm>
              <a:prstGeom prst="rect">
                <a:avLst/>
              </a:prstGeom>
            </p:spPr>
          </p:pic>
          <p:sp>
            <p:nvSpPr>
              <p:cNvPr id="66" name="TextBox 65">
                <a:extLst>
                  <a:ext uri="{FF2B5EF4-FFF2-40B4-BE49-F238E27FC236}">
                    <a16:creationId xmlns:a16="http://schemas.microsoft.com/office/drawing/2014/main" id="{93CE8613-935A-43E7-950B-A71F7F42F7AF}"/>
                  </a:ext>
                </a:extLst>
              </p:cNvPr>
              <p:cNvSpPr txBox="1"/>
              <p:nvPr/>
            </p:nvSpPr>
            <p:spPr>
              <a:xfrm>
                <a:off x="6140181" y="1709198"/>
                <a:ext cx="2509178" cy="584775"/>
              </a:xfrm>
              <a:prstGeom prst="rect">
                <a:avLst/>
              </a:prstGeom>
              <a:noFill/>
            </p:spPr>
            <p:txBody>
              <a:bodyPr wrap="square" rtlCol="0">
                <a:spAutoFit/>
              </a:bodyPr>
              <a:lstStyle/>
              <a:p>
                <a:r>
                  <a:rPr lang="pt-BR" sz="1600" dirty="0">
                    <a:latin typeface="Amazon Ember" panose="020B0603020204020204"/>
                    <a:ea typeface="Amazon Ember" panose="020B0603020204020204" pitchFamily="34" charset="0"/>
                    <a:cs typeface="Amazon Ember" panose="020B0603020204020204" pitchFamily="34" charset="0"/>
                  </a:rPr>
                  <a:t>Autenticação do</a:t>
                </a:r>
                <a:r>
                  <a:rPr lang="pt-BR" sz="1600" b="1" dirty="0">
                    <a:latin typeface="Amazon Ember" panose="020B0603020204020204"/>
                    <a:ea typeface="Amazon Ember" panose="020B0603020204020204" pitchFamily="34" charset="0"/>
                    <a:cs typeface="Amazon Ember" panose="020B0603020204020204" pitchFamily="34" charset="0"/>
                  </a:rPr>
                  <a:t> </a:t>
                </a:r>
                <a:r>
                  <a:rPr lang="pt-BR" sz="1600" b="1" dirty="0" smtClean="0">
                    <a:latin typeface="Amazon Ember" panose="020B0603020204020204"/>
                    <a:ea typeface="Amazon Ember" panose="020B0603020204020204" pitchFamily="34" charset="0"/>
                    <a:cs typeface="Amazon Ember" panose="020B0603020204020204" pitchFamily="34" charset="0"/>
                  </a:rPr>
                  <a:t/>
                </a:r>
                <a:br>
                  <a:rPr lang="pt-BR" sz="1600" b="1" dirty="0" smtClean="0">
                    <a:latin typeface="Amazon Ember" panose="020B0603020204020204"/>
                    <a:ea typeface="Amazon Ember" panose="020B0603020204020204" pitchFamily="34" charset="0"/>
                    <a:cs typeface="Amazon Ember" panose="020B0603020204020204" pitchFamily="34" charset="0"/>
                  </a:rPr>
                </a:br>
                <a:r>
                  <a:rPr lang="pt-BR" sz="1600" b="1" dirty="0" err="1" smtClean="0">
                    <a:latin typeface="Amazon Ember" panose="020B0603020204020204"/>
                    <a:ea typeface="Amazon Ember" panose="020B0603020204020204" pitchFamily="34" charset="0"/>
                    <a:cs typeface="Amazon Ember" panose="020B0603020204020204" pitchFamily="34" charset="0"/>
                  </a:rPr>
                  <a:t>Amazon</a:t>
                </a:r>
                <a:r>
                  <a:rPr lang="pt-BR" sz="1600" b="1" dirty="0" smtClean="0">
                    <a:latin typeface="Amazon Ember" panose="020B0603020204020204"/>
                    <a:ea typeface="Amazon Ember" panose="020B0603020204020204" pitchFamily="34" charset="0"/>
                    <a:cs typeface="Amazon Ember" panose="020B0603020204020204" pitchFamily="34" charset="0"/>
                  </a:rPr>
                  <a:t> </a:t>
                </a:r>
                <a:r>
                  <a:rPr lang="pt-BR" sz="1600" b="1" dirty="0" err="1">
                    <a:latin typeface="Amazon Ember" panose="020B0603020204020204"/>
                    <a:ea typeface="Amazon Ember" panose="020B0603020204020204" pitchFamily="34" charset="0"/>
                    <a:cs typeface="Amazon Ember" panose="020B0603020204020204" pitchFamily="34" charset="0"/>
                  </a:rPr>
                  <a:t>Cognito</a:t>
                </a:r>
                <a:endParaRPr lang="en-US" sz="1600" dirty="0">
                  <a:latin typeface="Amazon Ember" panose="020B0603020204020204"/>
                  <a:ea typeface="Amazon Ember" panose="020B0603020204020204" pitchFamily="34" charset="0"/>
                  <a:cs typeface="Amazon Ember" panose="020B0603020204020204" pitchFamily="34" charset="0"/>
                </a:endParaRPr>
              </a:p>
            </p:txBody>
          </p:sp>
        </p:grpSp>
        <p:grpSp>
          <p:nvGrpSpPr>
            <p:cNvPr id="81" name="Group 80">
              <a:extLst>
                <a:ext uri="{FF2B5EF4-FFF2-40B4-BE49-F238E27FC236}">
                  <a16:creationId xmlns:a16="http://schemas.microsoft.com/office/drawing/2014/main" id="{036EE883-550A-4CA0-9EF1-A3146FC20CAC}"/>
                </a:ext>
              </a:extLst>
            </p:cNvPr>
            <p:cNvGrpSpPr/>
            <p:nvPr/>
          </p:nvGrpSpPr>
          <p:grpSpPr>
            <a:xfrm>
              <a:off x="3724082" y="1772985"/>
              <a:ext cx="1471778" cy="1122484"/>
              <a:chOff x="3950692" y="1766635"/>
              <a:chExt cx="1471778" cy="1122484"/>
            </a:xfrm>
          </p:grpSpPr>
          <p:pic>
            <p:nvPicPr>
              <p:cNvPr id="37" name="Graphic 36">
                <a:extLst>
                  <a:ext uri="{FF2B5EF4-FFF2-40B4-BE49-F238E27FC236}">
                    <a16:creationId xmlns:a16="http://schemas.microsoft.com/office/drawing/2014/main" id="{0A70E509-D601-4791-8900-8427692CDE77}"/>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451630" y="1766635"/>
                <a:ext cx="469900" cy="469900"/>
              </a:xfrm>
              <a:prstGeom prst="rect">
                <a:avLst/>
              </a:prstGeom>
            </p:spPr>
          </p:pic>
          <p:sp>
            <p:nvSpPr>
              <p:cNvPr id="67" name="TextBox 66">
                <a:extLst>
                  <a:ext uri="{FF2B5EF4-FFF2-40B4-BE49-F238E27FC236}">
                    <a16:creationId xmlns:a16="http://schemas.microsoft.com/office/drawing/2014/main" id="{DC3E666C-1793-48E1-8C3B-3587DD291D14}"/>
                  </a:ext>
                </a:extLst>
              </p:cNvPr>
              <p:cNvSpPr txBox="1"/>
              <p:nvPr/>
            </p:nvSpPr>
            <p:spPr>
              <a:xfrm>
                <a:off x="3950692" y="2304344"/>
                <a:ext cx="1471778" cy="584775"/>
              </a:xfrm>
              <a:prstGeom prst="rect">
                <a:avLst/>
              </a:prstGeom>
              <a:noFill/>
            </p:spPr>
            <p:txBody>
              <a:bodyPr wrap="square" rtlCol="0">
                <a:spAutoFit/>
              </a:bodyPr>
              <a:lstStyle/>
              <a:p>
                <a:pPr algn="ctr" rtl="0"/>
                <a:r>
                  <a:rPr lang="pt-BR" sz="1600">
                    <a:latin typeface="Amazon Ember" panose="020B0603020204020204"/>
                    <a:ea typeface="Amazon Ember" panose="020B0603020204020204" pitchFamily="34" charset="0"/>
                    <a:cs typeface="Amazon Ember" panose="020B0603020204020204" pitchFamily="34" charset="0"/>
                  </a:rPr>
                  <a:t>Aplicação do painel</a:t>
                </a:r>
                <a:endParaRPr lang="en-US" sz="1600" dirty="0">
                  <a:latin typeface="Amazon Ember" panose="020B0603020204020204"/>
                  <a:ea typeface="Amazon Ember" panose="020B0603020204020204" pitchFamily="34" charset="0"/>
                  <a:cs typeface="Amazon Ember" panose="020B0603020204020204" pitchFamily="34" charset="0"/>
                </a:endParaRPr>
              </a:p>
            </p:txBody>
          </p:sp>
        </p:grpSp>
        <p:cxnSp>
          <p:nvCxnSpPr>
            <p:cNvPr id="15" name="Straight Arrow Connector 14">
              <a:extLst>
                <a:ext uri="{FF2B5EF4-FFF2-40B4-BE49-F238E27FC236}">
                  <a16:creationId xmlns:a16="http://schemas.microsoft.com/office/drawing/2014/main" id="{2BCEEC38-B39B-41CD-88C5-3FB3D1FD48E3}"/>
                </a:ext>
              </a:extLst>
            </p:cNvPr>
            <p:cNvCxnSpPr>
              <a:cxnSpLocks/>
            </p:cNvCxnSpPr>
            <p:nvPr/>
          </p:nvCxnSpPr>
          <p:spPr>
            <a:xfrm flipV="1">
              <a:off x="4859173" y="2001585"/>
              <a:ext cx="640080"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A0E1FF-E438-4BB3-A956-E87A9F556B7D}"/>
                </a:ext>
              </a:extLst>
            </p:cNvPr>
            <p:cNvCxnSpPr>
              <a:cxnSpLocks/>
            </p:cNvCxnSpPr>
            <p:nvPr/>
          </p:nvCxnSpPr>
          <p:spPr>
            <a:xfrm>
              <a:off x="1013739" y="2895469"/>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2A959E-6BC0-4592-A9C2-3538C22B29E7}"/>
                </a:ext>
              </a:extLst>
            </p:cNvPr>
            <p:cNvCxnSpPr>
              <a:cxnSpLocks/>
            </p:cNvCxnSpPr>
            <p:nvPr/>
          </p:nvCxnSpPr>
          <p:spPr>
            <a:xfrm>
              <a:off x="1457167" y="3654881"/>
              <a:ext cx="6400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629EDAD-620C-48FC-B33E-4C75E85984CF}"/>
                </a:ext>
              </a:extLst>
            </p:cNvPr>
            <p:cNvCxnSpPr>
              <a:cxnSpLocks/>
            </p:cNvCxnSpPr>
            <p:nvPr/>
          </p:nvCxnSpPr>
          <p:spPr>
            <a:xfrm>
              <a:off x="3200401" y="3654881"/>
              <a:ext cx="6400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76B00AC-681F-4801-B66B-38C169E5455E}"/>
                </a:ext>
              </a:extLst>
            </p:cNvPr>
            <p:cNvCxnSpPr>
              <a:cxnSpLocks/>
            </p:cNvCxnSpPr>
            <p:nvPr/>
          </p:nvCxnSpPr>
          <p:spPr>
            <a:xfrm>
              <a:off x="5125863" y="3654881"/>
              <a:ext cx="6400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3FBF11-9CBB-4906-BFEB-4A55A2F3481C}"/>
                </a:ext>
              </a:extLst>
            </p:cNvPr>
            <p:cNvCxnSpPr>
              <a:cxnSpLocks/>
            </p:cNvCxnSpPr>
            <p:nvPr/>
          </p:nvCxnSpPr>
          <p:spPr>
            <a:xfrm>
              <a:off x="7033158" y="3654881"/>
              <a:ext cx="6400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A4FF428-E997-4193-8C43-DA0EDAC191A8}"/>
                </a:ext>
              </a:extLst>
            </p:cNvPr>
            <p:cNvCxnSpPr>
              <a:cxnSpLocks/>
            </p:cNvCxnSpPr>
            <p:nvPr/>
          </p:nvCxnSpPr>
          <p:spPr>
            <a:xfrm>
              <a:off x="8671893" y="3654881"/>
              <a:ext cx="6400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B9D78A9-1B7A-4D74-9EB4-A4046A7F4314}"/>
                </a:ext>
              </a:extLst>
            </p:cNvPr>
            <p:cNvCxnSpPr/>
            <p:nvPr/>
          </p:nvCxnSpPr>
          <p:spPr>
            <a:xfrm>
              <a:off x="4459970" y="2895469"/>
              <a:ext cx="0" cy="45720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81088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591301" y="2172918"/>
            <a:ext cx="5181600" cy="3770682"/>
          </a:xfrm>
        </p:spPr>
        <p:txBody>
          <a:bodyPr rtlCol="0"/>
          <a:lstStyle/>
          <a:p>
            <a:pPr rtl="0"/>
            <a:r>
              <a:rPr lang="pt-BR" dirty="0">
                <a:solidFill>
                  <a:srgbClr val="FFFFFF"/>
                </a:solidFill>
              </a:rPr>
              <a:t>Começar Módulo 13 – Laboratório guiado 2: Implementar uma arquitetura sem servidor na AWS</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20" y="1060468"/>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Aproximadamente 40 minutos</a:t>
            </a:r>
          </a:p>
        </p:txBody>
      </p:sp>
    </p:spTree>
    <p:custDataLst>
      <p:tags r:id="rId1"/>
    </p:custDataLst>
    <p:extLst>
      <p:ext uri="{BB962C8B-B14F-4D97-AF65-F5344CB8AC3E}">
        <p14:creationId xmlns:p14="http://schemas.microsoft.com/office/powerpoint/2010/main" val="3548848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9D4E822C-76DC-4C60-8087-9F2A60849648}"/>
              </a:ext>
              <a:ext uri="{C183D7F6-B498-43B3-948B-1728B52AA6E4}">
                <adec:decorative xmlns="" xmlns:adec="http://schemas.microsoft.com/office/drawing/2017/decorative" val="1"/>
              </a:ext>
            </a:extLst>
          </p:cNvPr>
          <p:cNvSpPr txBox="1">
            <a:spLocks/>
          </p:cNvSpPr>
          <p:nvPr/>
        </p:nvSpPr>
        <p:spPr>
          <a:xfrm>
            <a:off x="2362200" y="365125"/>
            <a:ext cx="7091172" cy="3771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sz="3600">
                <a:solidFill>
                  <a:schemeClr val="bg1"/>
                </a:solidFill>
              </a:rPr>
              <a:t>Resumo do laboratório guiado</a:t>
            </a:r>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a:t>Resumo do laboratório guiado 2: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1423061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13: Criar microsserviços e arquiteturas sem servidor</a:t>
            </a:r>
          </a:p>
        </p:txBody>
      </p:sp>
      <p:sp>
        <p:nvSpPr>
          <p:cNvPr id="2" name="Title 1"/>
          <p:cNvSpPr>
            <a:spLocks noGrp="1"/>
          </p:cNvSpPr>
          <p:nvPr>
            <p:ph type="title"/>
          </p:nvPr>
        </p:nvSpPr>
        <p:spPr>
          <a:xfrm>
            <a:off x="419100" y="3191940"/>
            <a:ext cx="11353800" cy="1060020"/>
          </a:xfrm>
        </p:spPr>
        <p:txBody>
          <a:bodyPr rtlCol="0">
            <a:noAutofit/>
          </a:bodyPr>
          <a:lstStyle/>
          <a:p>
            <a:pPr rtl="0"/>
            <a:r>
              <a:rPr lang="pt-BR" sz="4000"/>
              <a:t>Seção 6: Estender arquiteturas sem servidor com o Amazon API Gateway</a:t>
            </a:r>
          </a:p>
        </p:txBody>
      </p:sp>
    </p:spTree>
    <p:custDataLst>
      <p:tags r:id="rId1"/>
    </p:custDataLst>
    <p:extLst>
      <p:ext uri="{BB962C8B-B14F-4D97-AF65-F5344CB8AC3E}">
        <p14:creationId xmlns:p14="http://schemas.microsoft.com/office/powerpoint/2010/main" val="3646463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0A56-EBAD-3A48-95D7-C6F83DA79311}"/>
              </a:ext>
            </a:extLst>
          </p:cNvPr>
          <p:cNvSpPr>
            <a:spLocks noGrp="1"/>
          </p:cNvSpPr>
          <p:nvPr>
            <p:ph type="title"/>
          </p:nvPr>
        </p:nvSpPr>
        <p:spPr/>
        <p:txBody>
          <a:bodyPr rtlCol="0"/>
          <a:lstStyle/>
          <a:p>
            <a:pPr rtl="0"/>
            <a:r>
              <a:rPr lang="pt-BR"/>
              <a:t>Amazon API Gateway</a:t>
            </a:r>
          </a:p>
        </p:txBody>
      </p:sp>
      <p:grpSp>
        <p:nvGrpSpPr>
          <p:cNvPr id="5" name="Group 4">
            <a:extLst>
              <a:ext uri="{FF2B5EF4-FFF2-40B4-BE49-F238E27FC236}">
                <a16:creationId xmlns:a16="http://schemas.microsoft.com/office/drawing/2014/main" id="{7CEBF614-713C-432F-A422-0EC3576483A9}"/>
              </a:ext>
              <a:ext uri="{C183D7F6-B498-43B3-948B-1728B52AA6E4}">
                <adec:decorative xmlns="" xmlns:adec="http://schemas.microsoft.com/office/drawing/2017/decorative" val="1"/>
              </a:ext>
            </a:extLst>
          </p:cNvPr>
          <p:cNvGrpSpPr/>
          <p:nvPr/>
        </p:nvGrpSpPr>
        <p:grpSpPr>
          <a:xfrm>
            <a:off x="764011" y="1916492"/>
            <a:ext cx="2885749" cy="4045058"/>
            <a:chOff x="764011" y="1916492"/>
            <a:chExt cx="2885749" cy="4045058"/>
          </a:xfrm>
        </p:grpSpPr>
        <p:pic>
          <p:nvPicPr>
            <p:cNvPr id="9" name="Graphic 8">
              <a:extLst>
                <a:ext uri="{FF2B5EF4-FFF2-40B4-BE49-F238E27FC236}">
                  <a16:creationId xmlns:a16="http://schemas.microsoft.com/office/drawing/2014/main" id="{BA9674C0-E6E9-4E11-A3ED-773C892955B8}"/>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521085" y="2710002"/>
              <a:ext cx="1371600" cy="1371600"/>
            </a:xfrm>
            <a:prstGeom prst="rect">
              <a:avLst/>
            </a:prstGeom>
          </p:spPr>
        </p:pic>
        <p:sp>
          <p:nvSpPr>
            <p:cNvPr id="7" name="TextBox 6">
              <a:extLst>
                <a:ext uri="{FF2B5EF4-FFF2-40B4-BE49-F238E27FC236}">
                  <a16:creationId xmlns:a16="http://schemas.microsoft.com/office/drawing/2014/main" id="{FFF1385A-D45F-8044-AF15-1A557C989C5F}"/>
                </a:ext>
              </a:extLst>
            </p:cNvPr>
            <p:cNvSpPr txBox="1"/>
            <p:nvPr/>
          </p:nvSpPr>
          <p:spPr>
            <a:xfrm>
              <a:off x="1300170" y="4331526"/>
              <a:ext cx="1813430" cy="129266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Amazon API Gateway</a:t>
              </a:r>
            </a:p>
          </p:txBody>
        </p:sp>
        <p:sp>
          <p:nvSpPr>
            <p:cNvPr id="8" name="Rectangle 7">
              <a:extLst>
                <a:ext uri="{FF2B5EF4-FFF2-40B4-BE49-F238E27FC236}">
                  <a16:creationId xmlns:a16="http://schemas.microsoft.com/office/drawing/2014/main" id="{3D1E6B19-3545-CA43-BDBE-6DB74708C783}"/>
                </a:ext>
                <a:ext uri="{C183D7F6-B498-43B3-948B-1728B52AA6E4}">
                  <adec:decorative xmlns="" xmlns:adec="http://schemas.microsoft.com/office/drawing/2017/decorative" val="1"/>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1" name="Content Placeholder 10">
            <a:extLst>
              <a:ext uri="{FF2B5EF4-FFF2-40B4-BE49-F238E27FC236}">
                <a16:creationId xmlns:a16="http://schemas.microsoft.com/office/drawing/2014/main" id="{CA6064E0-9D8E-41DA-BA08-EB5EB7C05BB6}"/>
              </a:ext>
            </a:extLst>
          </p:cNvPr>
          <p:cNvSpPr>
            <a:spLocks noGrp="1"/>
          </p:cNvSpPr>
          <p:nvPr>
            <p:ph idx="13"/>
          </p:nvPr>
        </p:nvSpPr>
        <p:spPr>
          <a:xfrm>
            <a:off x="4315328" y="1628688"/>
            <a:ext cx="7482971" cy="4256524"/>
          </a:xfrm>
        </p:spPr>
        <p:txBody>
          <a:bodyPr rtlCol="0"/>
          <a:lstStyle/>
          <a:p>
            <a:pPr rtl="0"/>
            <a:r>
              <a:rPr lang="pt-BR" sz="2400" dirty="0"/>
              <a:t>Permite criar, publicar, manter, monitorar e proteger </a:t>
            </a:r>
            <a:r>
              <a:rPr lang="pt-BR" sz="2400" dirty="0" err="1"/>
              <a:t>APIs</a:t>
            </a:r>
            <a:r>
              <a:rPr lang="pt-BR" sz="2400" dirty="0"/>
              <a:t> que funcionam como pontos de entrada para recursos de </a:t>
            </a:r>
            <a:r>
              <a:rPr lang="pt-BR" sz="2400" dirty="0" err="1"/>
              <a:t>back-end</a:t>
            </a:r>
            <a:r>
              <a:rPr lang="pt-BR" sz="2400" dirty="0"/>
              <a:t> para as aplicações</a:t>
            </a:r>
          </a:p>
          <a:p>
            <a:pPr rtl="0"/>
            <a:r>
              <a:rPr lang="pt-BR" sz="2400" dirty="0"/>
              <a:t>Lida com até centenas de milhares de chamadas à API simultâneas</a:t>
            </a:r>
          </a:p>
          <a:p>
            <a:pPr rtl="0"/>
            <a:r>
              <a:rPr lang="pt-BR" sz="2400" dirty="0"/>
              <a:t>Pode lidar com cargas de trabalho que são executadas em: </a:t>
            </a:r>
          </a:p>
          <a:p>
            <a:pPr lvl="1" rtl="0"/>
            <a:r>
              <a:rPr lang="pt-BR" sz="2000" dirty="0" err="1"/>
              <a:t>Amazon</a:t>
            </a:r>
            <a:r>
              <a:rPr lang="pt-BR" sz="2000" dirty="0"/>
              <a:t> EC2</a:t>
            </a:r>
          </a:p>
          <a:p>
            <a:pPr lvl="1" rtl="0"/>
            <a:r>
              <a:rPr lang="pt-BR" sz="2000" dirty="0"/>
              <a:t>Lambda</a:t>
            </a:r>
          </a:p>
          <a:p>
            <a:pPr lvl="1" rtl="0"/>
            <a:r>
              <a:rPr lang="pt-BR" sz="2000" dirty="0"/>
              <a:t>Qualquer aplicação Web</a:t>
            </a:r>
          </a:p>
          <a:p>
            <a:pPr lvl="1" rtl="0"/>
            <a:r>
              <a:rPr lang="pt-BR" sz="2000" dirty="0"/>
              <a:t>Aplicações de comunicação em tempo real</a:t>
            </a:r>
          </a:p>
          <a:p>
            <a:pPr rtl="0"/>
            <a:r>
              <a:rPr lang="pt-BR" sz="2400" dirty="0"/>
              <a:t>Pode hospedar e usar várias versões e fases das </a:t>
            </a:r>
            <a:r>
              <a:rPr lang="pt-BR" sz="2400" dirty="0" err="1"/>
              <a:t>APIs</a:t>
            </a:r>
            <a:endParaRPr lang="pt-BR" sz="2400" dirty="0"/>
          </a:p>
        </p:txBody>
      </p:sp>
    </p:spTree>
    <p:custDataLst>
      <p:tags r:id="rId1"/>
    </p:custDataLst>
    <p:extLst>
      <p:ext uri="{BB962C8B-B14F-4D97-AF65-F5344CB8AC3E}">
        <p14:creationId xmlns:p14="http://schemas.microsoft.com/office/powerpoint/2010/main" val="2648794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CC627-2590-BC4D-A9E0-D6CCCCAA205E}"/>
              </a:ext>
            </a:extLst>
          </p:cNvPr>
          <p:cNvSpPr>
            <a:spLocks noGrp="1"/>
          </p:cNvSpPr>
          <p:nvPr>
            <p:ph type="title"/>
          </p:nvPr>
        </p:nvSpPr>
        <p:spPr/>
        <p:txBody>
          <a:bodyPr rtlCol="0"/>
          <a:lstStyle/>
          <a:p>
            <a:pPr rtl="0"/>
            <a:r>
              <a:rPr lang="pt-BR"/>
              <a:t>Segurança do Amazon API Gateway</a:t>
            </a:r>
          </a:p>
        </p:txBody>
      </p:sp>
      <p:grpSp>
        <p:nvGrpSpPr>
          <p:cNvPr id="31" name="Group 30" descr="Ways to protect your API with Amazon API Gateway explained in notes.">
            <a:extLst>
              <a:ext uri="{FF2B5EF4-FFF2-40B4-BE49-F238E27FC236}">
                <a16:creationId xmlns:a16="http://schemas.microsoft.com/office/drawing/2014/main" id="{00A8E734-D0A7-408B-A958-1724C6D57A62}"/>
              </a:ext>
            </a:extLst>
          </p:cNvPr>
          <p:cNvGrpSpPr/>
          <p:nvPr/>
        </p:nvGrpSpPr>
        <p:grpSpPr>
          <a:xfrm>
            <a:off x="1179472" y="2038296"/>
            <a:ext cx="9691573" cy="3700913"/>
            <a:chOff x="1179472" y="2038296"/>
            <a:chExt cx="9691573" cy="3700913"/>
          </a:xfrm>
        </p:grpSpPr>
        <p:grpSp>
          <p:nvGrpSpPr>
            <p:cNvPr id="28" name="Group 27">
              <a:extLst>
                <a:ext uri="{FF2B5EF4-FFF2-40B4-BE49-F238E27FC236}">
                  <a16:creationId xmlns:a16="http://schemas.microsoft.com/office/drawing/2014/main" id="{9B11AEB6-C461-4F85-89B1-C21D60FB7824}"/>
                </a:ext>
              </a:extLst>
            </p:cNvPr>
            <p:cNvGrpSpPr/>
            <p:nvPr/>
          </p:nvGrpSpPr>
          <p:grpSpPr>
            <a:xfrm>
              <a:off x="8168186" y="2038296"/>
              <a:ext cx="2702859" cy="3700913"/>
              <a:chOff x="8168186" y="2038296"/>
              <a:chExt cx="2702859" cy="3700913"/>
            </a:xfrm>
          </p:grpSpPr>
          <p:sp>
            <p:nvSpPr>
              <p:cNvPr id="9" name="TextBox 8">
                <a:extLst>
                  <a:ext uri="{FF2B5EF4-FFF2-40B4-BE49-F238E27FC236}">
                    <a16:creationId xmlns:a16="http://schemas.microsoft.com/office/drawing/2014/main" id="{0C4B7704-207B-2A45-8E50-277FF4FEF010}"/>
                  </a:ext>
                </a:extLst>
              </p:cNvPr>
              <p:cNvSpPr txBox="1"/>
              <p:nvPr/>
            </p:nvSpPr>
            <p:spPr>
              <a:xfrm>
                <a:off x="8168186" y="4415770"/>
                <a:ext cx="2702859" cy="1323439"/>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Proteção contra ataques de Distributed Denial of Service (DDoS – Negação distribuída de serviço) e de injeção</a:t>
                </a:r>
              </a:p>
            </p:txBody>
          </p:sp>
          <p:pic>
            <p:nvPicPr>
              <p:cNvPr id="11" name="Picture 10">
                <a:extLst>
                  <a:ext uri="{FF2B5EF4-FFF2-40B4-BE49-F238E27FC236}">
                    <a16:creationId xmlns:a16="http://schemas.microsoft.com/office/drawing/2014/main" id="{4DA9C794-F397-4E43-909E-AD7E8C0FBAEB}"/>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8565505" y="2038296"/>
                <a:ext cx="1908223" cy="1908223"/>
              </a:xfrm>
              <a:prstGeom prst="rect">
                <a:avLst/>
              </a:prstGeom>
            </p:spPr>
          </p:pic>
        </p:grpSp>
        <p:grpSp>
          <p:nvGrpSpPr>
            <p:cNvPr id="29" name="Group 28">
              <a:extLst>
                <a:ext uri="{FF2B5EF4-FFF2-40B4-BE49-F238E27FC236}">
                  <a16:creationId xmlns:a16="http://schemas.microsoft.com/office/drawing/2014/main" id="{9CBB6F8D-EB7A-4BB9-B8B4-108EAB25FBB4}"/>
                </a:ext>
              </a:extLst>
            </p:cNvPr>
            <p:cNvGrpSpPr/>
            <p:nvPr/>
          </p:nvGrpSpPr>
          <p:grpSpPr>
            <a:xfrm>
              <a:off x="3526322" y="2770286"/>
              <a:ext cx="2339906" cy="2353370"/>
              <a:chOff x="3454244" y="2770286"/>
              <a:chExt cx="2339906" cy="2353370"/>
            </a:xfrm>
          </p:grpSpPr>
          <p:pic>
            <p:nvPicPr>
              <p:cNvPr id="19" name="Graphic 18">
                <a:extLst>
                  <a:ext uri="{FF2B5EF4-FFF2-40B4-BE49-F238E27FC236}">
                    <a16:creationId xmlns:a16="http://schemas.microsoft.com/office/drawing/2014/main" id="{2BB3BAD7-43BB-4586-854E-FB8EEF03ABC0}"/>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965484" y="2770286"/>
                <a:ext cx="1317427" cy="1317427"/>
              </a:xfrm>
              <a:prstGeom prst="rect">
                <a:avLst/>
              </a:prstGeom>
            </p:spPr>
          </p:pic>
          <p:sp>
            <p:nvSpPr>
              <p:cNvPr id="21" name="TextBox 20">
                <a:extLst>
                  <a:ext uri="{FF2B5EF4-FFF2-40B4-BE49-F238E27FC236}">
                    <a16:creationId xmlns:a16="http://schemas.microsoft.com/office/drawing/2014/main" id="{2326A33D-F574-4436-9D4A-8D620E9876DF}"/>
                  </a:ext>
                </a:extLst>
              </p:cNvPr>
              <p:cNvSpPr txBox="1"/>
              <p:nvPr/>
            </p:nvSpPr>
            <p:spPr>
              <a:xfrm>
                <a:off x="3454244" y="4415770"/>
                <a:ext cx="2339906" cy="707886"/>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Aplicar políticas de recursos</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0" name="Group 29">
              <a:extLst>
                <a:ext uri="{FF2B5EF4-FFF2-40B4-BE49-F238E27FC236}">
                  <a16:creationId xmlns:a16="http://schemas.microsoft.com/office/drawing/2014/main" id="{BF21C763-9CBA-4652-AE33-C8683B77E726}"/>
                </a:ext>
              </a:extLst>
            </p:cNvPr>
            <p:cNvGrpSpPr/>
            <p:nvPr/>
          </p:nvGrpSpPr>
          <p:grpSpPr>
            <a:xfrm>
              <a:off x="1179472" y="2536877"/>
              <a:ext cx="2112368" cy="2586779"/>
              <a:chOff x="1179472" y="2536877"/>
              <a:chExt cx="2112368" cy="2586779"/>
            </a:xfrm>
          </p:grpSpPr>
          <p:pic>
            <p:nvPicPr>
              <p:cNvPr id="13" name="Picture 12">
                <a:extLst>
                  <a:ext uri="{FF2B5EF4-FFF2-40B4-BE49-F238E27FC236}">
                    <a16:creationId xmlns:a16="http://schemas.microsoft.com/office/drawing/2014/main" id="{D0D9AEA8-0E2F-D749-B15A-0BBF6B872C89}"/>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1320955" y="2536877"/>
                <a:ext cx="1829401" cy="1829401"/>
              </a:xfrm>
              <a:prstGeom prst="rect">
                <a:avLst/>
              </a:prstGeom>
            </p:spPr>
          </p:pic>
          <p:sp>
            <p:nvSpPr>
              <p:cNvPr id="22" name="TextBox 21">
                <a:extLst>
                  <a:ext uri="{FF2B5EF4-FFF2-40B4-BE49-F238E27FC236}">
                    <a16:creationId xmlns:a16="http://schemas.microsoft.com/office/drawing/2014/main" id="{D7630C58-0AFB-4C81-8BC4-033B756796DA}"/>
                  </a:ext>
                </a:extLst>
              </p:cNvPr>
              <p:cNvSpPr txBox="1"/>
              <p:nvPr/>
            </p:nvSpPr>
            <p:spPr>
              <a:xfrm>
                <a:off x="1179472" y="4415770"/>
                <a:ext cx="2112368" cy="707886"/>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Solicitar autorização</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7" name="Group 26">
              <a:extLst>
                <a:ext uri="{FF2B5EF4-FFF2-40B4-BE49-F238E27FC236}">
                  <a16:creationId xmlns:a16="http://schemas.microsoft.com/office/drawing/2014/main" id="{615113A0-4A19-44A9-971E-8F289566D1B9}"/>
                </a:ext>
              </a:extLst>
            </p:cNvPr>
            <p:cNvGrpSpPr/>
            <p:nvPr/>
          </p:nvGrpSpPr>
          <p:grpSpPr>
            <a:xfrm>
              <a:off x="5897578" y="2950242"/>
              <a:ext cx="1994398" cy="2173414"/>
              <a:chOff x="5974201" y="2950242"/>
              <a:chExt cx="1994398" cy="2173414"/>
            </a:xfrm>
          </p:grpSpPr>
          <p:pic>
            <p:nvPicPr>
              <p:cNvPr id="24" name="Picture 23">
                <a:extLst>
                  <a:ext uri="{FF2B5EF4-FFF2-40B4-BE49-F238E27FC236}">
                    <a16:creationId xmlns:a16="http://schemas.microsoft.com/office/drawing/2014/main" id="{B9233E69-A205-4A4B-9A0E-433282933C26}"/>
                  </a:ext>
                  <a:ext uri="{C183D7F6-B498-43B3-948B-1728B52AA6E4}">
                    <adec:decorative xmlns="" xmlns:adec="http://schemas.microsoft.com/office/drawing/2017/decorative" val="1"/>
                  </a:ext>
                </a:extLst>
              </p:cNvPr>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6492642" y="2950242"/>
                <a:ext cx="957515" cy="957513"/>
              </a:xfrm>
              <a:prstGeom prst="rect">
                <a:avLst/>
              </a:prstGeom>
            </p:spPr>
          </p:pic>
          <p:sp>
            <p:nvSpPr>
              <p:cNvPr id="26" name="TextBox 25">
                <a:extLst>
                  <a:ext uri="{FF2B5EF4-FFF2-40B4-BE49-F238E27FC236}">
                    <a16:creationId xmlns:a16="http://schemas.microsoft.com/office/drawing/2014/main" id="{3404D051-1372-443B-8E34-25CC73DEF413}"/>
                  </a:ext>
                </a:extLst>
              </p:cNvPr>
              <p:cNvSpPr txBox="1"/>
              <p:nvPr/>
            </p:nvSpPr>
            <p:spPr>
              <a:xfrm>
                <a:off x="5974201" y="4415770"/>
                <a:ext cx="1994398" cy="707886"/>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Configurações de controle de utilização</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spTree>
    <p:custDataLst>
      <p:tags r:id="rId1"/>
    </p:custDataLst>
    <p:extLst>
      <p:ext uri="{BB962C8B-B14F-4D97-AF65-F5344CB8AC3E}">
        <p14:creationId xmlns:p14="http://schemas.microsoft.com/office/powerpoint/2010/main" val="1026881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13: Criar microsserviços e arquiteturas sem servidor</a:t>
            </a:r>
          </a:p>
        </p:txBody>
      </p:sp>
      <p:sp>
        <p:nvSpPr>
          <p:cNvPr id="2" name="Title 1"/>
          <p:cNvSpPr>
            <a:spLocks noGrp="1"/>
          </p:cNvSpPr>
          <p:nvPr>
            <p:ph type="title"/>
          </p:nvPr>
        </p:nvSpPr>
        <p:spPr>
          <a:xfrm>
            <a:off x="419100" y="3191940"/>
            <a:ext cx="11353800" cy="474119"/>
          </a:xfrm>
        </p:spPr>
        <p:txBody>
          <a:bodyPr rtlCol="0">
            <a:noAutofit/>
          </a:bodyPr>
          <a:lstStyle/>
          <a:p>
            <a:pPr rtl="0"/>
            <a:r>
              <a:rPr lang="pt-BR" sz="4000"/>
              <a:t>Seção 2: Introdução aos microsserviços</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6460002" cy="474119"/>
          </a:xfrm>
        </p:spPr>
        <p:txBody>
          <a:bodyPr rtlCol="0"/>
          <a:lstStyle/>
          <a:p>
            <a:pPr rtl="0"/>
            <a:r>
              <a:rPr lang="pt-BR" sz="3600"/>
              <a:t>Amazon API Gateway: exemplo de arquitetura comum</a:t>
            </a:r>
          </a:p>
        </p:txBody>
      </p:sp>
      <p:grpSp>
        <p:nvGrpSpPr>
          <p:cNvPr id="4" name="Group 3" descr="architecture diagram of Amazon API Gateway proxying requests from frontend client applications and application services explained in the notes.">
            <a:extLst>
              <a:ext uri="{FF2B5EF4-FFF2-40B4-BE49-F238E27FC236}">
                <a16:creationId xmlns:a16="http://schemas.microsoft.com/office/drawing/2014/main" id="{A9AD11B5-C536-4218-AB10-AFCB0225D400}"/>
              </a:ext>
            </a:extLst>
          </p:cNvPr>
          <p:cNvGrpSpPr/>
          <p:nvPr/>
        </p:nvGrpSpPr>
        <p:grpSpPr>
          <a:xfrm>
            <a:off x="28677" y="1244011"/>
            <a:ext cx="12039247" cy="5332679"/>
            <a:chOff x="-53046" y="1244011"/>
            <a:chExt cx="12039247" cy="5332679"/>
          </a:xfrm>
        </p:grpSpPr>
        <p:grpSp>
          <p:nvGrpSpPr>
            <p:cNvPr id="127" name="Group 126">
              <a:extLst>
                <a:ext uri="{FF2B5EF4-FFF2-40B4-BE49-F238E27FC236}">
                  <a16:creationId xmlns:a16="http://schemas.microsoft.com/office/drawing/2014/main" id="{5006C53D-D9D6-4BE2-8584-5BC9ECAEAFF8}"/>
                </a:ext>
                <a:ext uri="{C183D7F6-B498-43B3-948B-1728B52AA6E4}">
                  <adec:decorative xmlns="" xmlns:adec="http://schemas.microsoft.com/office/drawing/2017/decorative" val="1"/>
                </a:ext>
              </a:extLst>
            </p:cNvPr>
            <p:cNvGrpSpPr/>
            <p:nvPr/>
          </p:nvGrpSpPr>
          <p:grpSpPr>
            <a:xfrm>
              <a:off x="10374726" y="4560081"/>
              <a:ext cx="1611475" cy="2016609"/>
              <a:chOff x="10374726" y="4319451"/>
              <a:chExt cx="1611475" cy="2016609"/>
            </a:xfrm>
          </p:grpSpPr>
          <p:pic>
            <p:nvPicPr>
              <p:cNvPr id="85" name="Graphic 84">
                <a:extLst>
                  <a:ext uri="{FF2B5EF4-FFF2-40B4-BE49-F238E27FC236}">
                    <a16:creationId xmlns:a16="http://schemas.microsoft.com/office/drawing/2014/main" id="{B2F3B832-7FEF-40BD-95D2-5EFE29F82B2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754847" y="5392433"/>
                <a:ext cx="943627" cy="943627"/>
              </a:xfrm>
              <a:prstGeom prst="rect">
                <a:avLst/>
              </a:prstGeom>
            </p:spPr>
          </p:pic>
          <p:sp>
            <p:nvSpPr>
              <p:cNvPr id="137" name="TextBox 4"/>
              <p:cNvSpPr txBox="1">
                <a:spLocks noChangeArrowheads="1"/>
              </p:cNvSpPr>
              <p:nvPr/>
            </p:nvSpPr>
            <p:spPr bwMode="auto">
              <a:xfrm>
                <a:off x="10374726" y="4319451"/>
                <a:ext cx="1611475" cy="953723"/>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Qualquer endpoint publicamente acessível</a:t>
                </a:r>
              </a:p>
            </p:txBody>
          </p:sp>
        </p:grpSp>
        <p:pic>
          <p:nvPicPr>
            <p:cNvPr id="81" name="Graphic 80">
              <a:extLst>
                <a:ext uri="{FF2B5EF4-FFF2-40B4-BE49-F238E27FC236}">
                  <a16:creationId xmlns:a16="http://schemas.microsoft.com/office/drawing/2014/main" id="{7F8BCE43-32B5-405C-A4B6-3F711F478F0B}"/>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553464" y="1244011"/>
              <a:ext cx="457200" cy="457200"/>
            </a:xfrm>
            <a:prstGeom prst="rect">
              <a:avLst/>
            </a:prstGeom>
          </p:spPr>
        </p:pic>
        <p:sp>
          <p:nvSpPr>
            <p:cNvPr id="82" name="Rectangle 81">
              <a:extLst>
                <a:ext uri="{FF2B5EF4-FFF2-40B4-BE49-F238E27FC236}">
                  <a16:creationId xmlns:a16="http://schemas.microsoft.com/office/drawing/2014/main" id="{B9E51DA3-A48C-4B7C-A263-9730F7399B46}"/>
                </a:ext>
              </a:extLst>
            </p:cNvPr>
            <p:cNvSpPr/>
            <p:nvPr/>
          </p:nvSpPr>
          <p:spPr>
            <a:xfrm>
              <a:off x="3553464" y="1244011"/>
              <a:ext cx="6670908" cy="51206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grpSp>
          <p:nvGrpSpPr>
            <p:cNvPr id="3" name="Group 2" descr="API Gateway common architecture explained in notes.">
              <a:extLst>
                <a:ext uri="{FF2B5EF4-FFF2-40B4-BE49-F238E27FC236}">
                  <a16:creationId xmlns:a16="http://schemas.microsoft.com/office/drawing/2014/main" id="{2D175D7D-DF59-4A64-AEB3-7D76C6EB4347}"/>
                </a:ext>
              </a:extLst>
            </p:cNvPr>
            <p:cNvGrpSpPr/>
            <p:nvPr/>
          </p:nvGrpSpPr>
          <p:grpSpPr>
            <a:xfrm>
              <a:off x="-53046" y="1308206"/>
              <a:ext cx="10717656" cy="5080872"/>
              <a:chOff x="-53046" y="1308206"/>
              <a:chExt cx="10717656" cy="5080872"/>
            </a:xfrm>
          </p:grpSpPr>
          <p:grpSp>
            <p:nvGrpSpPr>
              <p:cNvPr id="91" name="Group 90">
                <a:extLst>
                  <a:ext uri="{FF2B5EF4-FFF2-40B4-BE49-F238E27FC236}">
                    <a16:creationId xmlns:a16="http://schemas.microsoft.com/office/drawing/2014/main" id="{DBA92848-4C3B-4538-A861-68A05EB98F72}"/>
                  </a:ext>
                  <a:ext uri="{C183D7F6-B498-43B3-948B-1728B52AA6E4}">
                    <adec:decorative xmlns="" xmlns:adec="http://schemas.microsoft.com/office/drawing/2017/decorative" val="1"/>
                  </a:ext>
                </a:extLst>
              </p:cNvPr>
              <p:cNvGrpSpPr/>
              <p:nvPr/>
            </p:nvGrpSpPr>
            <p:grpSpPr>
              <a:xfrm>
                <a:off x="4859354" y="3020870"/>
                <a:ext cx="1463040" cy="1370694"/>
                <a:chOff x="5468950" y="3020870"/>
                <a:chExt cx="1463040" cy="1370694"/>
              </a:xfrm>
            </p:grpSpPr>
            <p:sp>
              <p:nvSpPr>
                <p:cNvPr id="54" name="TextBox 4"/>
                <p:cNvSpPr txBox="1">
                  <a:spLocks noChangeArrowheads="1"/>
                </p:cNvSpPr>
                <p:nvPr/>
              </p:nvSpPr>
              <p:spPr bwMode="auto">
                <a:xfrm>
                  <a:off x="5468950" y="3751484"/>
                  <a:ext cx="1463040" cy="640080"/>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p:txBody>
            </p:sp>
            <p:pic>
              <p:nvPicPr>
                <p:cNvPr id="46" name="Graphic 45">
                  <a:extLst>
                    <a:ext uri="{FF2B5EF4-FFF2-40B4-BE49-F238E27FC236}">
                      <a16:creationId xmlns:a16="http://schemas.microsoft.com/office/drawing/2014/main" id="{BE2F3414-E2AB-4DD8-868F-F173617A4A1A}"/>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844870" y="3020870"/>
                  <a:ext cx="711200" cy="711200"/>
                </a:xfrm>
                <a:prstGeom prst="rect">
                  <a:avLst/>
                </a:prstGeom>
              </p:spPr>
            </p:pic>
          </p:grpSp>
          <p:grpSp>
            <p:nvGrpSpPr>
              <p:cNvPr id="146" name="Group 145">
                <a:extLst>
                  <a:ext uri="{FF2B5EF4-FFF2-40B4-BE49-F238E27FC236}">
                    <a16:creationId xmlns:a16="http://schemas.microsoft.com/office/drawing/2014/main" id="{B9CD00AE-1653-4248-8E8C-29A8AB00CCD1}"/>
                  </a:ext>
                  <a:ext uri="{C183D7F6-B498-43B3-948B-1728B52AA6E4}">
                    <adec:decorative xmlns="" xmlns:adec="http://schemas.microsoft.com/office/drawing/2017/decorative" val="1"/>
                  </a:ext>
                </a:extLst>
              </p:cNvPr>
              <p:cNvGrpSpPr/>
              <p:nvPr/>
            </p:nvGrpSpPr>
            <p:grpSpPr>
              <a:xfrm>
                <a:off x="2089498" y="2912742"/>
                <a:ext cx="1078874" cy="1127187"/>
                <a:chOff x="2650968" y="2912742"/>
                <a:chExt cx="1078874" cy="1127187"/>
              </a:xfrm>
            </p:grpSpPr>
            <p:pic>
              <p:nvPicPr>
                <p:cNvPr id="84" name="Graphic 83">
                  <a:extLst>
                    <a:ext uri="{FF2B5EF4-FFF2-40B4-BE49-F238E27FC236}">
                      <a16:creationId xmlns:a16="http://schemas.microsoft.com/office/drawing/2014/main" id="{727218FD-4451-46FA-BCCB-954F631BE6DC}"/>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731069" y="2912742"/>
                  <a:ext cx="943627" cy="943627"/>
                </a:xfrm>
                <a:prstGeom prst="rect">
                  <a:avLst/>
                </a:prstGeom>
              </p:spPr>
            </p:pic>
            <p:sp>
              <p:nvSpPr>
                <p:cNvPr id="14" name="TextBox 4"/>
                <p:cNvSpPr txBox="1">
                  <a:spLocks noChangeArrowheads="1"/>
                </p:cNvSpPr>
                <p:nvPr/>
              </p:nvSpPr>
              <p:spPr bwMode="auto">
                <a:xfrm>
                  <a:off x="2650968" y="3660466"/>
                  <a:ext cx="1078874" cy="379463"/>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grpSp>
          <p:pic>
            <p:nvPicPr>
              <p:cNvPr id="68" name="Picture 67">
                <a:extLst>
                  <a:ext uri="{C183D7F6-B498-43B3-948B-1728B52AA6E4}">
                    <adec:decorative xmlns="" xmlns:adec="http://schemas.microsoft.com/office/drawing/2017/decorative" val="1"/>
                  </a:ext>
                </a:extLst>
              </p:cNvPr>
              <p:cNvPicPr>
                <a:picLocks noChangeAspect="1"/>
              </p:cNvPicPr>
              <p:nvPr/>
            </p:nvPicPr>
            <p:blipFill>
              <a:blip r:embed="rId10" cstate="screen">
                <a:extLst>
                  <a:ext uri="{BEBA8EAE-BF5A-486C-A8C5-ECC9F3942E4B}">
                    <a14:imgProps xmlns:a14="http://schemas.microsoft.com/office/drawing/2010/main">
                      <a14:imgLayer r:embed="rId11">
                        <a14:imgEffect>
                          <a14:backgroundRemoval t="336" b="100000" l="0" r="100000">
                            <a14:backgroundMark x1="52904" y1="29381" x2="52904" y2="29381"/>
                            <a14:backgroundMark x1="65963" y1="61978" x2="65963" y2="61978"/>
                            <a14:backgroundMark x1="50120" y1="48968" x2="50120" y2="48968"/>
                            <a14:backgroundMark x1="30581" y1="58281" x2="30581" y2="58281"/>
                            <a14:backgroundMark x1="36150" y1="63850" x2="36150" y2="63850"/>
                            <a14:backgroundMark x1="28709" y1="50792" x2="28709" y2="50792"/>
                            <a14:backgroundMark x1="59434" y1="33125" x2="59434" y2="33125"/>
                            <a14:backgroundMark x1="46423" y1="28421" x2="46423" y2="28421"/>
                            <a14:backgroundMark x1="71579" y1="58281" x2="71579" y2="58281"/>
                            <a14:backgroundMark x1="59434" y1="70379" x2="59434" y2="70379"/>
                          </a14:backgroundRemoval>
                        </a14:imgEffect>
                      </a14:imgLayer>
                    </a14:imgProps>
                  </a:ext>
                  <a:ext uri="{28A0092B-C50C-407E-A947-70E740481C1C}">
                    <a14:useLocalDpi xmlns:a14="http://schemas.microsoft.com/office/drawing/2010/main"/>
                  </a:ext>
                </a:extLst>
              </a:blip>
              <a:stretch>
                <a:fillRect/>
              </a:stretch>
            </p:blipFill>
            <p:spPr>
              <a:xfrm>
                <a:off x="616438" y="3760970"/>
                <a:ext cx="640080" cy="640080"/>
              </a:xfrm>
              <a:prstGeom prst="rect">
                <a:avLst/>
              </a:prstGeom>
            </p:spPr>
          </p:pic>
          <p:sp>
            <p:nvSpPr>
              <p:cNvPr id="69" name="TextBox 4"/>
              <p:cNvSpPr txBox="1">
                <a:spLocks noChangeArrowheads="1"/>
              </p:cNvSpPr>
              <p:nvPr/>
            </p:nvSpPr>
            <p:spPr bwMode="auto">
              <a:xfrm>
                <a:off x="30345" y="4432687"/>
                <a:ext cx="2139254" cy="646331"/>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Serviços de parceiros do APN</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1" name="Elbow Connector 70">
                <a:extLst>
                  <a:ext uri="{C183D7F6-B498-43B3-948B-1728B52AA6E4}">
                    <adec:decorative xmlns="" xmlns:adec="http://schemas.microsoft.com/office/drawing/2017/decorative" val="1"/>
                  </a:ext>
                </a:extLst>
              </p:cNvPr>
              <p:cNvCxnSpPr>
                <a:cxnSpLocks/>
                <a:stCxn id="62" idx="3"/>
                <a:endCxn id="84" idx="0"/>
              </p:cNvCxnSpPr>
              <p:nvPr/>
            </p:nvCxnSpPr>
            <p:spPr>
              <a:xfrm>
                <a:off x="1256518" y="1628246"/>
                <a:ext cx="1384895" cy="1284496"/>
              </a:xfrm>
              <a:prstGeom prst="bentConnector2">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Elbow Connector 79">
                <a:extLst>
                  <a:ext uri="{C183D7F6-B498-43B3-948B-1728B52AA6E4}">
                    <adec:decorative xmlns="" xmlns:adec="http://schemas.microsoft.com/office/drawing/2017/decorative" val="1"/>
                  </a:ext>
                </a:extLst>
              </p:cNvPr>
              <p:cNvCxnSpPr>
                <a:cxnSpLocks/>
                <a:stCxn id="70" idx="3"/>
              </p:cNvCxnSpPr>
              <p:nvPr/>
            </p:nvCxnSpPr>
            <p:spPr>
              <a:xfrm>
                <a:off x="1256518" y="2998193"/>
                <a:ext cx="873711" cy="53486"/>
              </a:xfrm>
              <a:prstGeom prst="straightConnector1">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Elbow Connector 82">
                <a:extLst>
                  <a:ext uri="{C183D7F6-B498-43B3-948B-1728B52AA6E4}">
                    <adec:decorative xmlns="" xmlns:adec="http://schemas.microsoft.com/office/drawing/2017/decorative" val="1"/>
                  </a:ext>
                </a:extLst>
              </p:cNvPr>
              <p:cNvCxnSpPr>
                <a:cxnSpLocks/>
                <a:stCxn id="116" idx="3"/>
                <a:endCxn id="14" idx="2"/>
              </p:cNvCxnSpPr>
              <p:nvPr/>
            </p:nvCxnSpPr>
            <p:spPr>
              <a:xfrm flipV="1">
                <a:off x="1256518" y="4039929"/>
                <a:ext cx="1372417" cy="1384515"/>
              </a:xfrm>
              <a:prstGeom prst="bentConnector2">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81E8B0C7-F167-4673-8685-0A832A581206}"/>
                  </a:ext>
                  <a:ext uri="{C183D7F6-B498-43B3-948B-1728B52AA6E4}">
                    <adec:decorative xmlns="" xmlns:adec="http://schemas.microsoft.com/office/drawing/2017/decorative" val="1"/>
                  </a:ext>
                </a:extLst>
              </p:cNvPr>
              <p:cNvGrpSpPr/>
              <p:nvPr/>
            </p:nvGrpSpPr>
            <p:grpSpPr>
              <a:xfrm>
                <a:off x="5153903" y="1445854"/>
                <a:ext cx="2175847" cy="925677"/>
                <a:chOff x="5763499" y="1846904"/>
                <a:chExt cx="2175847" cy="925677"/>
              </a:xfrm>
            </p:grpSpPr>
            <p:pic>
              <p:nvPicPr>
                <p:cNvPr id="98" name="Picture 97">
                  <a:extLst>
                    <a:ext uri="{C183D7F6-B498-43B3-948B-1728B52AA6E4}">
                      <adec:decorative xmlns=""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763499" y="1846904"/>
                  <a:ext cx="838332" cy="838332"/>
                </a:xfrm>
                <a:prstGeom prst="rect">
                  <a:avLst/>
                </a:prstGeom>
              </p:spPr>
            </p:pic>
            <p:sp>
              <p:nvSpPr>
                <p:cNvPr id="111" name="TextBox 4"/>
                <p:cNvSpPr txBox="1">
                  <a:spLocks noChangeArrowheads="1"/>
                </p:cNvSpPr>
                <p:nvPr/>
              </p:nvSpPr>
              <p:spPr bwMode="auto">
                <a:xfrm>
                  <a:off x="6452796" y="1849251"/>
                  <a:ext cx="1486550" cy="923330"/>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Cache de resposta do API Gateway</a:t>
                  </a:r>
                </a:p>
              </p:txBody>
            </p:sp>
          </p:grpSp>
          <p:cxnSp>
            <p:nvCxnSpPr>
              <p:cNvPr id="113" name="Elbow Connector 79">
                <a:extLst>
                  <a:ext uri="{C183D7F6-B498-43B3-948B-1728B52AA6E4}">
                    <adec:decorative xmlns="" xmlns:adec="http://schemas.microsoft.com/office/drawing/2017/decorative" val="1"/>
                  </a:ext>
                </a:extLst>
              </p:cNvPr>
              <p:cNvCxnSpPr/>
              <p:nvPr/>
            </p:nvCxnSpPr>
            <p:spPr>
              <a:xfrm flipH="1" flipV="1">
                <a:off x="5576988" y="2415938"/>
                <a:ext cx="0" cy="457200"/>
              </a:xfrm>
              <a:prstGeom prst="straightConnector1">
                <a:avLst/>
              </a:prstGeom>
              <a:ln w="28575">
                <a:solidFill>
                  <a:schemeClr val="accent3"/>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19" name="Elbow Connector 118">
                <a:extLst>
                  <a:ext uri="{C183D7F6-B498-43B3-948B-1728B52AA6E4}">
                    <adec:decorative xmlns="" xmlns:adec="http://schemas.microsoft.com/office/drawing/2017/decorative" val="1"/>
                  </a:ext>
                </a:extLst>
              </p:cNvPr>
              <p:cNvCxnSpPr>
                <a:cxnSpLocks/>
                <a:stCxn id="46" idx="3"/>
                <a:endCxn id="72" idx="1"/>
              </p:cNvCxnSpPr>
              <p:nvPr/>
            </p:nvCxnSpPr>
            <p:spPr>
              <a:xfrm flipV="1">
                <a:off x="5946474" y="1625536"/>
                <a:ext cx="3061044" cy="1750934"/>
              </a:xfrm>
              <a:prstGeom prst="bentConnector3">
                <a:avLst>
                  <a:gd name="adj1" fmla="val 48952"/>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Elbow Connector 130">
                <a:extLst>
                  <a:ext uri="{C183D7F6-B498-43B3-948B-1728B52AA6E4}">
                    <adec:decorative xmlns="" xmlns:adec="http://schemas.microsoft.com/office/drawing/2017/decorative" val="1"/>
                  </a:ext>
                </a:extLst>
              </p:cNvPr>
              <p:cNvCxnSpPr>
                <a:cxnSpLocks/>
                <a:stCxn id="46" idx="3"/>
              </p:cNvCxnSpPr>
              <p:nvPr/>
            </p:nvCxnSpPr>
            <p:spPr>
              <a:xfrm>
                <a:off x="5946474" y="3376470"/>
                <a:ext cx="4718136" cy="2855211"/>
              </a:xfrm>
              <a:prstGeom prst="bentConnector3">
                <a:avLst>
                  <a:gd name="adj1" fmla="val 31639"/>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3" name="Elbow Connector 79">
                <a:extLst>
                  <a:ext uri="{C183D7F6-B498-43B3-948B-1728B52AA6E4}">
                    <adec:decorative xmlns="" xmlns:adec="http://schemas.microsoft.com/office/drawing/2017/decorative" val="1"/>
                  </a:ext>
                </a:extLst>
              </p:cNvPr>
              <p:cNvCxnSpPr/>
              <p:nvPr/>
            </p:nvCxnSpPr>
            <p:spPr>
              <a:xfrm flipH="1" flipV="1">
                <a:off x="5590274" y="4450561"/>
                <a:ext cx="0" cy="457200"/>
              </a:xfrm>
              <a:prstGeom prst="straightConnector1">
                <a:avLst/>
              </a:prstGeom>
              <a:ln w="28575">
                <a:solidFill>
                  <a:schemeClr val="accent3"/>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5" name="Elbow Connector 79">
                <a:extLst>
                  <a:ext uri="{C183D7F6-B498-43B3-948B-1728B52AA6E4}">
                    <adec:decorative xmlns="" xmlns:adec="http://schemas.microsoft.com/office/drawing/2017/decorative" val="1"/>
                  </a:ext>
                </a:extLst>
              </p:cNvPr>
              <p:cNvCxnSpPr/>
              <p:nvPr/>
            </p:nvCxnSpPr>
            <p:spPr>
              <a:xfrm>
                <a:off x="3168373" y="3370389"/>
                <a:ext cx="750377" cy="0"/>
              </a:xfrm>
              <a:prstGeom prst="straightConnector1">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Elbow Connector 79">
                <a:extLst>
                  <a:ext uri="{C183D7F6-B498-43B3-948B-1728B52AA6E4}">
                    <adec:decorative xmlns="" xmlns:adec="http://schemas.microsoft.com/office/drawing/2017/decorative" val="1"/>
                  </a:ext>
                </a:extLst>
              </p:cNvPr>
              <p:cNvCxnSpPr/>
              <p:nvPr/>
            </p:nvCxnSpPr>
            <p:spPr>
              <a:xfrm>
                <a:off x="4735131" y="3370389"/>
                <a:ext cx="406311" cy="0"/>
              </a:xfrm>
              <a:prstGeom prst="straightConnector1">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86E62BFF-13D4-42A1-AFFB-B29EA366A5BB}"/>
                  </a:ext>
                  <a:ext uri="{C183D7F6-B498-43B3-948B-1728B52AA6E4}">
                    <adec:decorative xmlns="" xmlns:adec="http://schemas.microsoft.com/office/drawing/2017/decorative" val="1"/>
                  </a:ext>
                </a:extLst>
              </p:cNvPr>
              <p:cNvGrpSpPr/>
              <p:nvPr/>
            </p:nvGrpSpPr>
            <p:grpSpPr>
              <a:xfrm>
                <a:off x="3553464" y="3020870"/>
                <a:ext cx="1516678" cy="1397207"/>
                <a:chOff x="4163060" y="3020870"/>
                <a:chExt cx="1516678" cy="1397207"/>
              </a:xfrm>
            </p:grpSpPr>
            <p:sp>
              <p:nvSpPr>
                <p:cNvPr id="56" name="TextBox 4"/>
                <p:cNvSpPr txBox="1">
                  <a:spLocks noChangeArrowheads="1"/>
                </p:cNvSpPr>
                <p:nvPr/>
              </p:nvSpPr>
              <p:spPr bwMode="auto">
                <a:xfrm>
                  <a:off x="4163060" y="3751484"/>
                  <a:ext cx="1516678" cy="666593"/>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2" name="Graphic 41">
                  <a:extLst>
                    <a:ext uri="{FF2B5EF4-FFF2-40B4-BE49-F238E27FC236}">
                      <a16:creationId xmlns:a16="http://schemas.microsoft.com/office/drawing/2014/main" id="{456E1DBB-5C2F-4664-BEF2-11E0F4F10B74}"/>
                    </a:ext>
                    <a:ext uri="{C183D7F6-B498-43B3-948B-1728B52AA6E4}">
                      <adec:decorative xmlns="" xmlns:adec="http://schemas.microsoft.com/office/drawing/2017/decorative" val="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565799" y="3020870"/>
                  <a:ext cx="711200" cy="711200"/>
                </a:xfrm>
                <a:prstGeom prst="rect">
                  <a:avLst/>
                </a:prstGeom>
              </p:spPr>
            </p:pic>
          </p:grpSp>
          <p:sp>
            <p:nvSpPr>
              <p:cNvPr id="65" name="TextBox 4"/>
              <p:cNvSpPr txBox="1">
                <a:spLocks noChangeArrowheads="1"/>
              </p:cNvSpPr>
              <p:nvPr/>
            </p:nvSpPr>
            <p:spPr bwMode="auto">
              <a:xfrm>
                <a:off x="368012" y="1979923"/>
                <a:ext cx="1507684" cy="666593"/>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Aplicativos móveis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2" name="Graphic 61">
                <a:extLst>
                  <a:ext uri="{FF2B5EF4-FFF2-40B4-BE49-F238E27FC236}">
                    <a16:creationId xmlns:a16="http://schemas.microsoft.com/office/drawing/2014/main" id="{90F5E730-A5C9-4FAF-9F59-C6385CD3C065}"/>
                  </a:ext>
                  <a:ext uri="{C183D7F6-B498-43B3-948B-1728B52AA6E4}">
                    <adec:decorative xmlns="" xmlns:adec="http://schemas.microsoft.com/office/drawing/2017/decorative" val="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616438" y="1308206"/>
                <a:ext cx="640080" cy="640080"/>
              </a:xfrm>
              <a:prstGeom prst="rect">
                <a:avLst/>
              </a:prstGeom>
            </p:spPr>
          </p:pic>
          <p:sp>
            <p:nvSpPr>
              <p:cNvPr id="67" name="TextBox 4"/>
              <p:cNvSpPr txBox="1">
                <a:spLocks noChangeArrowheads="1"/>
              </p:cNvSpPr>
              <p:nvPr/>
            </p:nvSpPr>
            <p:spPr bwMode="auto">
              <a:xfrm>
                <a:off x="293464" y="3349870"/>
                <a:ext cx="1286029" cy="379463"/>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Sites</a:t>
                </a:r>
              </a:p>
            </p:txBody>
          </p:sp>
          <p:pic>
            <p:nvPicPr>
              <p:cNvPr id="70" name="Graphic 69">
                <a:extLst>
                  <a:ext uri="{FF2B5EF4-FFF2-40B4-BE49-F238E27FC236}">
                    <a16:creationId xmlns:a16="http://schemas.microsoft.com/office/drawing/2014/main" id="{F76EB692-2FF9-4C87-9CEE-11BB0FFFB1BF}"/>
                  </a:ext>
                  <a:ext uri="{C183D7F6-B498-43B3-948B-1728B52AA6E4}">
                    <adec:decorative xmlns="" xmlns:adec="http://schemas.microsoft.com/office/drawing/2017/decorative" val="1"/>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616438" y="2678153"/>
                <a:ext cx="640080" cy="640080"/>
              </a:xfrm>
              <a:prstGeom prst="rect">
                <a:avLst/>
              </a:prstGeom>
            </p:spPr>
          </p:pic>
          <p:grpSp>
            <p:nvGrpSpPr>
              <p:cNvPr id="110" name="Group 109">
                <a:extLst>
                  <a:ext uri="{FF2B5EF4-FFF2-40B4-BE49-F238E27FC236}">
                    <a16:creationId xmlns:a16="http://schemas.microsoft.com/office/drawing/2014/main" id="{F679D945-A035-4FD8-A201-414C8EB39641}"/>
                  </a:ext>
                  <a:ext uri="{C183D7F6-B498-43B3-948B-1728B52AA6E4}">
                    <adec:decorative xmlns="" xmlns:adec="http://schemas.microsoft.com/office/drawing/2017/decorative" val="1"/>
                  </a:ext>
                </a:extLst>
              </p:cNvPr>
              <p:cNvGrpSpPr/>
              <p:nvPr/>
            </p:nvGrpSpPr>
            <p:grpSpPr>
              <a:xfrm>
                <a:off x="8392670" y="1390586"/>
                <a:ext cx="1699597" cy="1163899"/>
                <a:chOff x="8264334" y="1486838"/>
                <a:chExt cx="1699597" cy="1163899"/>
              </a:xfrm>
            </p:grpSpPr>
            <p:sp>
              <p:nvSpPr>
                <p:cNvPr id="97" name="TextBox 4"/>
                <p:cNvSpPr txBox="1">
                  <a:spLocks noChangeArrowheads="1"/>
                </p:cNvSpPr>
                <p:nvPr/>
              </p:nvSpPr>
              <p:spPr bwMode="auto">
                <a:xfrm>
                  <a:off x="8264334" y="1984144"/>
                  <a:ext cx="1699597" cy="666593"/>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Funções do AWS Lambda</a:t>
                  </a:r>
                </a:p>
              </p:txBody>
            </p:sp>
            <p:pic>
              <p:nvPicPr>
                <p:cNvPr id="72" name="Graphic 71">
                  <a:extLst>
                    <a:ext uri="{FF2B5EF4-FFF2-40B4-BE49-F238E27FC236}">
                      <a16:creationId xmlns:a16="http://schemas.microsoft.com/office/drawing/2014/main" id="{276545FD-1A2A-4221-A968-56FB8579C7D8}"/>
                    </a:ext>
                    <a:ext uri="{C183D7F6-B498-43B3-948B-1728B52AA6E4}">
                      <adec:decorative xmlns="" xmlns:adec="http://schemas.microsoft.com/office/drawing/2017/decorative" val="1"/>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8879182" y="1486838"/>
                  <a:ext cx="469900" cy="469900"/>
                </a:xfrm>
                <a:prstGeom prst="rect">
                  <a:avLst/>
                </a:prstGeom>
              </p:spPr>
            </p:pic>
          </p:grpSp>
          <p:grpSp>
            <p:nvGrpSpPr>
              <p:cNvPr id="9" name="Group 8">
                <a:extLst>
                  <a:ext uri="{FF2B5EF4-FFF2-40B4-BE49-F238E27FC236}">
                    <a16:creationId xmlns:a16="http://schemas.microsoft.com/office/drawing/2014/main" id="{912AE194-312C-4383-B177-64F21377FB9E}"/>
                  </a:ext>
                  <a:ext uri="{C183D7F6-B498-43B3-948B-1728B52AA6E4}">
                    <adec:decorative xmlns="" xmlns:adec="http://schemas.microsoft.com/office/drawing/2017/decorative" val="1"/>
                  </a:ext>
                </a:extLst>
              </p:cNvPr>
              <p:cNvGrpSpPr/>
              <p:nvPr/>
            </p:nvGrpSpPr>
            <p:grpSpPr>
              <a:xfrm>
                <a:off x="4783573" y="4997015"/>
                <a:ext cx="1622605" cy="1392063"/>
                <a:chOff x="5393169" y="4932847"/>
                <a:chExt cx="1622605" cy="1392063"/>
              </a:xfrm>
            </p:grpSpPr>
            <p:sp>
              <p:nvSpPr>
                <p:cNvPr id="141" name="TextBox 4"/>
                <p:cNvSpPr txBox="1">
                  <a:spLocks noChangeArrowheads="1"/>
                </p:cNvSpPr>
                <p:nvPr/>
              </p:nvSpPr>
              <p:spPr bwMode="auto">
                <a:xfrm>
                  <a:off x="5393169" y="5658317"/>
                  <a:ext cx="1622605" cy="666593"/>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77" name="Graphic 76">
                  <a:extLst>
                    <a:ext uri="{FF2B5EF4-FFF2-40B4-BE49-F238E27FC236}">
                      <a16:creationId xmlns:a16="http://schemas.microsoft.com/office/drawing/2014/main" id="{A4B236B5-32E6-4DC5-B986-8B4DD468F6E8}"/>
                    </a:ext>
                    <a:ext uri="{C183D7F6-B498-43B3-948B-1728B52AA6E4}">
                      <adec:decorative xmlns="" xmlns:adec="http://schemas.microsoft.com/office/drawing/2017/decorative" val="1"/>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5848871" y="4932847"/>
                  <a:ext cx="711200" cy="711200"/>
                </a:xfrm>
                <a:prstGeom prst="rect">
                  <a:avLst/>
                </a:prstGeom>
              </p:spPr>
            </p:pic>
          </p:grpSp>
          <p:grpSp>
            <p:nvGrpSpPr>
              <p:cNvPr id="118" name="Group 117">
                <a:extLst>
                  <a:ext uri="{FF2B5EF4-FFF2-40B4-BE49-F238E27FC236}">
                    <a16:creationId xmlns:a16="http://schemas.microsoft.com/office/drawing/2014/main" id="{E3C4CDF2-124F-4184-BD93-D563D0133E14}"/>
                  </a:ext>
                  <a:ext uri="{C183D7F6-B498-43B3-948B-1728B52AA6E4}">
                    <adec:decorative xmlns="" xmlns:adec="http://schemas.microsoft.com/office/drawing/2017/decorative" val="1"/>
                  </a:ext>
                </a:extLst>
              </p:cNvPr>
              <p:cNvGrpSpPr/>
              <p:nvPr/>
            </p:nvGrpSpPr>
            <p:grpSpPr>
              <a:xfrm>
                <a:off x="8375887" y="2654387"/>
                <a:ext cx="1733163" cy="1202352"/>
                <a:chOff x="8247551" y="2824215"/>
                <a:chExt cx="1733163" cy="1202352"/>
              </a:xfrm>
            </p:grpSpPr>
            <p:sp>
              <p:nvSpPr>
                <p:cNvPr id="124" name="TextBox 4"/>
                <p:cNvSpPr txBox="1">
                  <a:spLocks noChangeArrowheads="1"/>
                </p:cNvSpPr>
                <p:nvPr/>
              </p:nvSpPr>
              <p:spPr bwMode="auto">
                <a:xfrm>
                  <a:off x="8247551" y="3380236"/>
                  <a:ext cx="1733163" cy="646331"/>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Endpoints do Amazon EC2</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2" name="Graphic 111">
                  <a:extLst>
                    <a:ext uri="{FF2B5EF4-FFF2-40B4-BE49-F238E27FC236}">
                      <a16:creationId xmlns:a16="http://schemas.microsoft.com/office/drawing/2014/main" id="{74D0539D-B493-49A0-9BCF-F0E64226A91A}"/>
                    </a:ext>
                    <a:ext uri="{C183D7F6-B498-43B3-948B-1728B52AA6E4}">
                      <adec:decorative xmlns="" xmlns:adec="http://schemas.microsoft.com/office/drawing/2017/decorative" val="1"/>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8839812" y="2824215"/>
                  <a:ext cx="548640" cy="548640"/>
                </a:xfrm>
                <a:prstGeom prst="rect">
                  <a:avLst/>
                </a:prstGeom>
              </p:spPr>
            </p:pic>
          </p:grpSp>
          <p:pic>
            <p:nvPicPr>
              <p:cNvPr id="116" name="Graphic 115">
                <a:extLst>
                  <a:ext uri="{FF2B5EF4-FFF2-40B4-BE49-F238E27FC236}">
                    <a16:creationId xmlns:a16="http://schemas.microsoft.com/office/drawing/2014/main" id="{8A0DCC21-CCD4-4C82-8FCE-76A9D34A34B3}"/>
                  </a:ext>
                  <a:ext uri="{C183D7F6-B498-43B3-948B-1728B52AA6E4}">
                    <adec:decorative xmlns="" xmlns:adec="http://schemas.microsoft.com/office/drawing/2017/decorative" val="1"/>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616438" y="5104404"/>
                <a:ext cx="640080" cy="640080"/>
              </a:xfrm>
              <a:prstGeom prst="rect">
                <a:avLst/>
              </a:prstGeom>
            </p:spPr>
          </p:pic>
          <p:sp>
            <p:nvSpPr>
              <p:cNvPr id="93" name="TextBox 92">
                <a:extLst>
                  <a:ext uri="{FF2B5EF4-FFF2-40B4-BE49-F238E27FC236}">
                    <a16:creationId xmlns:a16="http://schemas.microsoft.com/office/drawing/2014/main" id="{D1432C6E-CB3F-477E-A9FE-7A2E1A9CC46C}"/>
                  </a:ext>
                </a:extLst>
              </p:cNvPr>
              <p:cNvSpPr txBox="1"/>
              <p:nvPr/>
            </p:nvSpPr>
            <p:spPr>
              <a:xfrm>
                <a:off x="-53046" y="5763393"/>
                <a:ext cx="230603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Aplicações legadas on-premises</a:t>
                </a:r>
              </a:p>
            </p:txBody>
          </p:sp>
          <p:grpSp>
            <p:nvGrpSpPr>
              <p:cNvPr id="120" name="Group 119">
                <a:extLst>
                  <a:ext uri="{FF2B5EF4-FFF2-40B4-BE49-F238E27FC236}">
                    <a16:creationId xmlns:a16="http://schemas.microsoft.com/office/drawing/2014/main" id="{604B47C7-E177-49EA-96E3-44A9766444E5}"/>
                  </a:ext>
                  <a:ext uri="{C183D7F6-B498-43B3-948B-1728B52AA6E4}">
                    <adec:decorative xmlns="" xmlns:adec="http://schemas.microsoft.com/office/drawing/2017/decorative" val="1"/>
                  </a:ext>
                </a:extLst>
              </p:cNvPr>
              <p:cNvGrpSpPr/>
              <p:nvPr/>
            </p:nvGrpSpPr>
            <p:grpSpPr>
              <a:xfrm>
                <a:off x="8568245" y="3956641"/>
                <a:ext cx="1348446" cy="903251"/>
                <a:chOff x="8439909" y="4057572"/>
                <a:chExt cx="1348446" cy="903251"/>
              </a:xfrm>
            </p:grpSpPr>
            <p:pic>
              <p:nvPicPr>
                <p:cNvPr id="114" name="Graphic 113">
                  <a:extLst>
                    <a:ext uri="{FF2B5EF4-FFF2-40B4-BE49-F238E27FC236}">
                      <a16:creationId xmlns:a16="http://schemas.microsoft.com/office/drawing/2014/main" id="{45576204-703B-4964-BAE1-135F0BD4EA4C}"/>
                    </a:ext>
                    <a:ext uri="{C183D7F6-B498-43B3-948B-1728B52AA6E4}">
                      <adec:decorative xmlns="" xmlns:adec="http://schemas.microsoft.com/office/drawing/2017/decorative" val="1"/>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8839812" y="4057572"/>
                  <a:ext cx="548640" cy="548640"/>
                </a:xfrm>
                <a:prstGeom prst="rect">
                  <a:avLst/>
                </a:prstGeom>
              </p:spPr>
            </p:pic>
            <p:sp>
              <p:nvSpPr>
                <p:cNvPr id="100" name="TextBox 99">
                  <a:extLst>
                    <a:ext uri="{FF2B5EF4-FFF2-40B4-BE49-F238E27FC236}">
                      <a16:creationId xmlns:a16="http://schemas.microsoft.com/office/drawing/2014/main" id="{29BD4168-F54B-4C22-B7D7-9927F863741D}"/>
                    </a:ext>
                  </a:extLst>
                </p:cNvPr>
                <p:cNvSpPr txBox="1"/>
                <p:nvPr/>
              </p:nvSpPr>
              <p:spPr>
                <a:xfrm>
                  <a:off x="8439909" y="4622269"/>
                  <a:ext cx="1348446"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grpSp>
          <p:cxnSp>
            <p:nvCxnSpPr>
              <p:cNvPr id="125" name="Elbow Connector 118">
                <a:extLst>
                  <a:ext uri="{FF2B5EF4-FFF2-40B4-BE49-F238E27FC236}">
                    <a16:creationId xmlns:a16="http://schemas.microsoft.com/office/drawing/2014/main" id="{FB358B62-BF2A-45C2-B806-E01056B0CDE0}"/>
                  </a:ext>
                  <a:ext uri="{C183D7F6-B498-43B3-948B-1728B52AA6E4}">
                    <adec:decorative xmlns="" xmlns:adec="http://schemas.microsoft.com/office/drawing/2017/decorative" val="1"/>
                  </a:ext>
                </a:extLst>
              </p:cNvPr>
              <p:cNvCxnSpPr>
                <a:cxnSpLocks/>
                <a:stCxn id="46" idx="3"/>
                <a:endCxn id="112" idx="1"/>
              </p:cNvCxnSpPr>
              <p:nvPr/>
            </p:nvCxnSpPr>
            <p:spPr>
              <a:xfrm flipV="1">
                <a:off x="5946474" y="2928707"/>
                <a:ext cx="3021674" cy="447763"/>
              </a:xfrm>
              <a:prstGeom prst="bentConnector3">
                <a:avLst>
                  <a:gd name="adj1" fmla="val 50000"/>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Elbow Connector 130">
                <a:extLst>
                  <a:ext uri="{FF2B5EF4-FFF2-40B4-BE49-F238E27FC236}">
                    <a16:creationId xmlns:a16="http://schemas.microsoft.com/office/drawing/2014/main" id="{C24D07F4-5A61-43D7-AC8B-17B6E2CB1AB9}"/>
                  </a:ext>
                  <a:ext uri="{C183D7F6-B498-43B3-948B-1728B52AA6E4}">
                    <adec:decorative xmlns="" xmlns:adec="http://schemas.microsoft.com/office/drawing/2017/decorative" val="1"/>
                  </a:ext>
                </a:extLst>
              </p:cNvPr>
              <p:cNvCxnSpPr>
                <a:cxnSpLocks/>
                <a:stCxn id="46" idx="3"/>
                <a:endCxn id="114" idx="1"/>
              </p:cNvCxnSpPr>
              <p:nvPr/>
            </p:nvCxnSpPr>
            <p:spPr>
              <a:xfrm>
                <a:off x="5946474" y="3376470"/>
                <a:ext cx="3021674" cy="854491"/>
              </a:xfrm>
              <a:prstGeom prst="bentConnector3">
                <a:avLst>
                  <a:gd name="adj1" fmla="val 50000"/>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Elbow Connector 130">
                <a:extLst>
                  <a:ext uri="{FF2B5EF4-FFF2-40B4-BE49-F238E27FC236}">
                    <a16:creationId xmlns:a16="http://schemas.microsoft.com/office/drawing/2014/main" id="{AC20BA03-954F-4637-A7B6-F0C4FAD500DD}"/>
                  </a:ext>
                  <a:ext uri="{C183D7F6-B498-43B3-948B-1728B52AA6E4}">
                    <adec:decorative xmlns="" xmlns:adec="http://schemas.microsoft.com/office/drawing/2017/decorative" val="1"/>
                  </a:ext>
                </a:extLst>
              </p:cNvPr>
              <p:cNvCxnSpPr>
                <a:cxnSpLocks/>
                <a:stCxn id="46" idx="3"/>
                <a:endCxn id="115" idx="1"/>
              </p:cNvCxnSpPr>
              <p:nvPr/>
            </p:nvCxnSpPr>
            <p:spPr>
              <a:xfrm>
                <a:off x="5946474" y="3376470"/>
                <a:ext cx="3025237" cy="1857645"/>
              </a:xfrm>
              <a:prstGeom prst="bentConnector3">
                <a:avLst>
                  <a:gd name="adj1" fmla="val 50000"/>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48" name="Group 147">
                <a:extLst>
                  <a:ext uri="{FF2B5EF4-FFF2-40B4-BE49-F238E27FC236}">
                    <a16:creationId xmlns:a16="http://schemas.microsoft.com/office/drawing/2014/main" id="{0696CEE8-2C6B-4D10-9082-F53C3636ACE8}"/>
                  </a:ext>
                  <a:ext uri="{C183D7F6-B498-43B3-948B-1728B52AA6E4}">
                    <adec:decorative xmlns="" xmlns:adec="http://schemas.microsoft.com/office/drawing/2017/decorative" val="1"/>
                  </a:ext>
                </a:extLst>
              </p:cNvPr>
              <p:cNvGrpSpPr/>
              <p:nvPr/>
            </p:nvGrpSpPr>
            <p:grpSpPr>
              <a:xfrm>
                <a:off x="8402264" y="4959795"/>
                <a:ext cx="1669271" cy="1142717"/>
                <a:chOff x="8402264" y="5104173"/>
                <a:chExt cx="1669271" cy="1142717"/>
              </a:xfrm>
            </p:grpSpPr>
            <p:pic>
              <p:nvPicPr>
                <p:cNvPr id="115" name="Picture 114">
                  <a:extLst>
                    <a:ext uri="{FF2B5EF4-FFF2-40B4-BE49-F238E27FC236}">
                      <a16:creationId xmlns:a16="http://schemas.microsoft.com/office/drawing/2014/main" id="{93016EE9-F06B-4FA5-8D83-89696CABB49E}"/>
                    </a:ext>
                    <a:ext uri="{C183D7F6-B498-43B3-948B-1728B52AA6E4}">
                      <adec:decorative xmlns=""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971711" y="5104173"/>
                  <a:ext cx="541515" cy="548640"/>
                </a:xfrm>
                <a:prstGeom prst="rect">
                  <a:avLst/>
                </a:prstGeom>
              </p:spPr>
            </p:pic>
            <p:sp>
              <p:nvSpPr>
                <p:cNvPr id="147" name="TextBox 146">
                  <a:extLst>
                    <a:ext uri="{FF2B5EF4-FFF2-40B4-BE49-F238E27FC236}">
                      <a16:creationId xmlns:a16="http://schemas.microsoft.com/office/drawing/2014/main" id="{D48CF130-2BCE-41F8-9327-DEAD21806B93}"/>
                    </a:ext>
                  </a:extLst>
                </p:cNvPr>
                <p:cNvSpPr txBox="1"/>
                <p:nvPr/>
              </p:nvSpPr>
              <p:spPr>
                <a:xfrm>
                  <a:off x="8402264" y="5662115"/>
                  <a:ext cx="1669271"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Outros serviços da AWS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154" name="Elbow Connector 79">
                <a:extLst>
                  <a:ext uri="{FF2B5EF4-FFF2-40B4-BE49-F238E27FC236}">
                    <a16:creationId xmlns:a16="http://schemas.microsoft.com/office/drawing/2014/main" id="{1B3B5477-EF4D-4FEC-9A52-0D9BB8348772}"/>
                  </a:ext>
                  <a:ext uri="{C183D7F6-B498-43B3-948B-1728B52AA6E4}">
                    <adec:decorative xmlns="" xmlns:adec="http://schemas.microsoft.com/office/drawing/2017/decorative" val="1"/>
                  </a:ext>
                </a:extLst>
              </p:cNvPr>
              <p:cNvCxnSpPr>
                <a:cxnSpLocks/>
                <a:stCxn id="68" idx="3"/>
              </p:cNvCxnSpPr>
              <p:nvPr/>
            </p:nvCxnSpPr>
            <p:spPr>
              <a:xfrm flipV="1">
                <a:off x="1256518" y="3669910"/>
                <a:ext cx="857934" cy="411100"/>
              </a:xfrm>
              <a:prstGeom prst="straightConnector1">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grpSp>
    </p:spTree>
    <p:custDataLst>
      <p:tags r:id="rId1"/>
    </p:custDataLst>
    <p:extLst>
      <p:ext uri="{BB962C8B-B14F-4D97-AF65-F5344CB8AC3E}">
        <p14:creationId xmlns:p14="http://schemas.microsoft.com/office/powerpoint/2010/main" val="3564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9FC40-B158-D14B-A139-0CC231555A68}"/>
              </a:ext>
            </a:extLst>
          </p:cNvPr>
          <p:cNvSpPr>
            <a:spLocks noGrp="1"/>
          </p:cNvSpPr>
          <p:nvPr>
            <p:ph type="title"/>
          </p:nvPr>
        </p:nvSpPr>
        <p:spPr/>
        <p:txBody>
          <a:bodyPr rtlCol="0"/>
          <a:lstStyle/>
          <a:p>
            <a:pPr rtl="0"/>
            <a:r>
              <a:rPr lang="pt-BR"/>
              <a:t>Exemplo: microsserviços RESTful</a:t>
            </a:r>
          </a:p>
        </p:txBody>
      </p:sp>
      <p:grpSp>
        <p:nvGrpSpPr>
          <p:cNvPr id="17" name="Group 16" descr="Architecture diagram with Amazon API Gateway and AWS Lambda being used together for a RESTful microservice application.&#10;">
            <a:extLst>
              <a:ext uri="{FF2B5EF4-FFF2-40B4-BE49-F238E27FC236}">
                <a16:creationId xmlns:a16="http://schemas.microsoft.com/office/drawing/2014/main" id="{D696650E-FB98-4E5C-9ADD-BDF49930FFF1}"/>
              </a:ext>
              <a:ext uri="{C183D7F6-B498-43B3-948B-1728B52AA6E4}">
                <adec:decorative xmlns="" xmlns:adec="http://schemas.microsoft.com/office/drawing/2017/decorative" val="0"/>
              </a:ext>
            </a:extLst>
          </p:cNvPr>
          <p:cNvGrpSpPr/>
          <p:nvPr/>
        </p:nvGrpSpPr>
        <p:grpSpPr>
          <a:xfrm>
            <a:off x="1781978" y="2224960"/>
            <a:ext cx="8628044" cy="2880212"/>
            <a:chOff x="1781978" y="2224960"/>
            <a:chExt cx="8628044" cy="2880212"/>
          </a:xfrm>
        </p:grpSpPr>
        <p:grpSp>
          <p:nvGrpSpPr>
            <p:cNvPr id="14" name="Group 13">
              <a:extLst>
                <a:ext uri="{FF2B5EF4-FFF2-40B4-BE49-F238E27FC236}">
                  <a16:creationId xmlns:a16="http://schemas.microsoft.com/office/drawing/2014/main" id="{F01F379A-C116-4404-85D0-6EE20C4E616B}"/>
                </a:ext>
              </a:extLst>
            </p:cNvPr>
            <p:cNvGrpSpPr/>
            <p:nvPr/>
          </p:nvGrpSpPr>
          <p:grpSpPr>
            <a:xfrm>
              <a:off x="8702407" y="3283866"/>
              <a:ext cx="1188720" cy="1256412"/>
              <a:chOff x="8702407" y="3283866"/>
              <a:chExt cx="1188720" cy="1256412"/>
            </a:xfrm>
          </p:grpSpPr>
          <p:sp>
            <p:nvSpPr>
              <p:cNvPr id="44" name="TextBox 43">
                <a:extLst>
                  <a:ext uri="{FF2B5EF4-FFF2-40B4-BE49-F238E27FC236}">
                    <a16:creationId xmlns:a16="http://schemas.microsoft.com/office/drawing/2014/main" id="{06A58FAE-FFDB-6D40-9419-E89C7EB36892}"/>
                  </a:ext>
                </a:extLst>
              </p:cNvPr>
              <p:cNvSpPr txBox="1"/>
              <p:nvPr/>
            </p:nvSpPr>
            <p:spPr>
              <a:xfrm>
                <a:off x="8702407" y="3955503"/>
                <a:ext cx="1188720" cy="584775"/>
              </a:xfrm>
              <a:prstGeom prst="rect">
                <a:avLst/>
              </a:prstGeom>
              <a:noFill/>
            </p:spPr>
            <p:txBody>
              <a:bodyPr wrap="square" rtlCol="0" anchor="ctr" anchorCtr="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pic>
            <p:nvPicPr>
              <p:cNvPr id="43" name="Graphic 42">
                <a:extLst>
                  <a:ext uri="{FF2B5EF4-FFF2-40B4-BE49-F238E27FC236}">
                    <a16:creationId xmlns:a16="http://schemas.microsoft.com/office/drawing/2014/main" id="{B83150A7-A3A6-4B66-BD3E-ED0A7D9C792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976727" y="3283866"/>
                <a:ext cx="640080" cy="640080"/>
              </a:xfrm>
              <a:prstGeom prst="rect">
                <a:avLst/>
              </a:prstGeom>
            </p:spPr>
          </p:pic>
        </p:grpSp>
        <p:grpSp>
          <p:nvGrpSpPr>
            <p:cNvPr id="12" name="Group 11">
              <a:extLst>
                <a:ext uri="{FF2B5EF4-FFF2-40B4-BE49-F238E27FC236}">
                  <a16:creationId xmlns:a16="http://schemas.microsoft.com/office/drawing/2014/main" id="{9FE61AA0-AD59-43CB-AB13-D18A2EE33D14}"/>
                </a:ext>
              </a:extLst>
            </p:cNvPr>
            <p:cNvGrpSpPr/>
            <p:nvPr/>
          </p:nvGrpSpPr>
          <p:grpSpPr>
            <a:xfrm>
              <a:off x="4059928" y="3283866"/>
              <a:ext cx="1316386" cy="1256412"/>
              <a:chOff x="4059928" y="3283866"/>
              <a:chExt cx="1316386" cy="1256412"/>
            </a:xfrm>
          </p:grpSpPr>
          <p:sp>
            <p:nvSpPr>
              <p:cNvPr id="65" name="TextBox 64">
                <a:extLst>
                  <a:ext uri="{FF2B5EF4-FFF2-40B4-BE49-F238E27FC236}">
                    <a16:creationId xmlns:a16="http://schemas.microsoft.com/office/drawing/2014/main" id="{3AE80C0F-DE77-49B2-8054-74E41373DA0C}"/>
                  </a:ext>
                </a:extLst>
              </p:cNvPr>
              <p:cNvSpPr txBox="1"/>
              <p:nvPr/>
            </p:nvSpPr>
            <p:spPr>
              <a:xfrm>
                <a:off x="4059928" y="3955503"/>
                <a:ext cx="1316386" cy="584775"/>
              </a:xfrm>
              <a:prstGeom prst="rect">
                <a:avLst/>
              </a:prstGeom>
              <a:noFill/>
            </p:spPr>
            <p:txBody>
              <a:bodyPr wrap="square" rtlCol="0">
                <a:spAutoFit/>
              </a:bodyPr>
              <a:lstStyle/>
              <a:p>
                <a:pPr algn="ctr" rtl="0"/>
                <a:r>
                  <a:rPr lang="pt-BR" sz="160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p:txBody>
          </p:sp>
          <p:pic>
            <p:nvPicPr>
              <p:cNvPr id="66" name="Graphic 65">
                <a:extLst>
                  <a:ext uri="{FF2B5EF4-FFF2-40B4-BE49-F238E27FC236}">
                    <a16:creationId xmlns:a16="http://schemas.microsoft.com/office/drawing/2014/main" id="{AF4A72BE-AC2B-448B-B1A8-20D7C9C2FCE9}"/>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398080" y="3283866"/>
                <a:ext cx="640080" cy="640080"/>
              </a:xfrm>
              <a:prstGeom prst="rect">
                <a:avLst/>
              </a:prstGeom>
            </p:spPr>
          </p:pic>
        </p:grpSp>
        <p:sp>
          <p:nvSpPr>
            <p:cNvPr id="69" name="Rectangle 68">
              <a:extLst>
                <a:ext uri="{FF2B5EF4-FFF2-40B4-BE49-F238E27FC236}">
                  <a16:creationId xmlns:a16="http://schemas.microsoft.com/office/drawing/2014/main" id="{A8FF3BE5-790F-4427-8CAD-097290338C09}"/>
                </a:ext>
              </a:extLst>
            </p:cNvPr>
            <p:cNvSpPr/>
            <p:nvPr/>
          </p:nvSpPr>
          <p:spPr>
            <a:xfrm>
              <a:off x="3490721" y="2224960"/>
              <a:ext cx="6919301" cy="2880212"/>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70" name="Graphic 69">
              <a:extLst>
                <a:ext uri="{FF2B5EF4-FFF2-40B4-BE49-F238E27FC236}">
                  <a16:creationId xmlns:a16="http://schemas.microsoft.com/office/drawing/2014/main" id="{54AFC89C-7E5B-475B-A469-01609D5018E2}"/>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490721" y="2224960"/>
              <a:ext cx="457200" cy="457200"/>
            </a:xfrm>
            <a:prstGeom prst="rect">
              <a:avLst/>
            </a:prstGeom>
          </p:spPr>
        </p:pic>
        <p:grpSp>
          <p:nvGrpSpPr>
            <p:cNvPr id="11" name="Group 10">
              <a:extLst>
                <a:ext uri="{FF2B5EF4-FFF2-40B4-BE49-F238E27FC236}">
                  <a16:creationId xmlns:a16="http://schemas.microsoft.com/office/drawing/2014/main" id="{D9CD4E9B-39F0-41D8-BEC3-9CA2B6834E62}"/>
                </a:ext>
              </a:extLst>
            </p:cNvPr>
            <p:cNvGrpSpPr/>
            <p:nvPr/>
          </p:nvGrpSpPr>
          <p:grpSpPr>
            <a:xfrm>
              <a:off x="1781978" y="3283866"/>
              <a:ext cx="1286029" cy="1051100"/>
              <a:chOff x="1781978" y="3283866"/>
              <a:chExt cx="1286029" cy="1051100"/>
            </a:xfrm>
          </p:grpSpPr>
          <p:sp>
            <p:nvSpPr>
              <p:cNvPr id="53" name="TextBox 4">
                <a:extLst>
                  <a:ext uri="{FF2B5EF4-FFF2-40B4-BE49-F238E27FC236}">
                    <a16:creationId xmlns:a16="http://schemas.microsoft.com/office/drawing/2014/main" id="{D6E0C979-6B7F-4570-B13E-A5AF4E380482}"/>
                  </a:ext>
                </a:extLst>
              </p:cNvPr>
              <p:cNvSpPr txBox="1">
                <a:spLocks noChangeArrowheads="1"/>
              </p:cNvSpPr>
              <p:nvPr/>
            </p:nvSpPr>
            <p:spPr bwMode="auto">
              <a:xfrm>
                <a:off x="1781978" y="3955503"/>
                <a:ext cx="1286029" cy="379463"/>
              </a:xfrm>
              <a:prstGeom prst="rect">
                <a:avLst/>
              </a:prstGeom>
              <a:noFill/>
              <a:ln w="9525">
                <a:noFill/>
                <a:miter lim="800000"/>
                <a:headEnd/>
                <a:tailEnd/>
              </a:ln>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Cliente</a:t>
                </a:r>
              </a:p>
            </p:txBody>
          </p:sp>
          <p:pic>
            <p:nvPicPr>
              <p:cNvPr id="55" name="Graphic 54">
                <a:extLst>
                  <a:ext uri="{FF2B5EF4-FFF2-40B4-BE49-F238E27FC236}">
                    <a16:creationId xmlns:a16="http://schemas.microsoft.com/office/drawing/2014/main" id="{14865B53-CF49-4EC7-8749-0B454AB52F22}"/>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104952" y="3283866"/>
                <a:ext cx="640080" cy="640080"/>
              </a:xfrm>
              <a:prstGeom prst="rect">
                <a:avLst/>
              </a:prstGeom>
            </p:spPr>
          </p:pic>
        </p:grpSp>
        <p:grpSp>
          <p:nvGrpSpPr>
            <p:cNvPr id="13" name="Group 12">
              <a:extLst>
                <a:ext uri="{FF2B5EF4-FFF2-40B4-BE49-F238E27FC236}">
                  <a16:creationId xmlns:a16="http://schemas.microsoft.com/office/drawing/2014/main" id="{99360C33-B1A1-477D-9D90-99BA2EC3F0C1}"/>
                </a:ext>
              </a:extLst>
            </p:cNvPr>
            <p:cNvGrpSpPr/>
            <p:nvPr/>
          </p:nvGrpSpPr>
          <p:grpSpPr>
            <a:xfrm>
              <a:off x="6500865" y="3283866"/>
              <a:ext cx="1076990" cy="1256412"/>
              <a:chOff x="6500865" y="3283866"/>
              <a:chExt cx="1076990" cy="1256412"/>
            </a:xfrm>
          </p:grpSpPr>
          <p:sp>
            <p:nvSpPr>
              <p:cNvPr id="48" name="TextBox 47">
                <a:extLst>
                  <a:ext uri="{FF2B5EF4-FFF2-40B4-BE49-F238E27FC236}">
                    <a16:creationId xmlns:a16="http://schemas.microsoft.com/office/drawing/2014/main" id="{8928F2D7-D079-0246-A688-CAE162CB930B}"/>
                  </a:ext>
                </a:extLst>
              </p:cNvPr>
              <p:cNvSpPr txBox="1"/>
              <p:nvPr/>
            </p:nvSpPr>
            <p:spPr>
              <a:xfrm>
                <a:off x="6500865" y="3955503"/>
                <a:ext cx="1076990" cy="584775"/>
              </a:xfrm>
              <a:prstGeom prst="rect">
                <a:avLst/>
              </a:prstGeom>
              <a:noFill/>
            </p:spPr>
            <p:txBody>
              <a:bodyPr wrap="square" rtlCol="0" anchor="ctr" anchorCtr="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Lambda</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6" name="Graphic 55">
                <a:extLst>
                  <a:ext uri="{FF2B5EF4-FFF2-40B4-BE49-F238E27FC236}">
                    <a16:creationId xmlns:a16="http://schemas.microsoft.com/office/drawing/2014/main" id="{521F9212-6A7C-4DA6-A3C4-CBDF9A11E758}"/>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719320" y="3283866"/>
                <a:ext cx="640080" cy="640080"/>
              </a:xfrm>
              <a:prstGeom prst="rect">
                <a:avLst/>
              </a:prstGeom>
            </p:spPr>
          </p:pic>
        </p:grpSp>
        <p:cxnSp>
          <p:nvCxnSpPr>
            <p:cNvPr id="10" name="Straight Arrow Connector 9">
              <a:extLst>
                <a:ext uri="{FF2B5EF4-FFF2-40B4-BE49-F238E27FC236}">
                  <a16:creationId xmlns:a16="http://schemas.microsoft.com/office/drawing/2014/main" id="{55C25BDE-D93F-4147-94BB-3C04111C4059}"/>
                </a:ext>
              </a:extLst>
            </p:cNvPr>
            <p:cNvCxnSpPr>
              <a:cxnSpLocks/>
            </p:cNvCxnSpPr>
            <p:nvPr/>
          </p:nvCxnSpPr>
          <p:spPr>
            <a:xfrm>
              <a:off x="2967789" y="3603906"/>
              <a:ext cx="1188720" cy="0"/>
            </a:xfrm>
            <a:prstGeom prst="straightConnector1">
              <a:avLst/>
            </a:prstGeom>
            <a:ln w="285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1E09274-8D35-43D7-BF48-1131E7554448}"/>
                </a:ext>
              </a:extLst>
            </p:cNvPr>
            <p:cNvCxnSpPr>
              <a:cxnSpLocks/>
            </p:cNvCxnSpPr>
            <p:nvPr/>
          </p:nvCxnSpPr>
          <p:spPr>
            <a:xfrm>
              <a:off x="5237747" y="3606359"/>
              <a:ext cx="1188720" cy="0"/>
            </a:xfrm>
            <a:prstGeom prst="straightConnector1">
              <a:avLst/>
            </a:prstGeom>
            <a:ln w="285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FF79F2C-3B75-4A34-AA6C-222202E07538}"/>
                </a:ext>
              </a:extLst>
            </p:cNvPr>
            <p:cNvCxnSpPr>
              <a:cxnSpLocks/>
            </p:cNvCxnSpPr>
            <p:nvPr/>
          </p:nvCxnSpPr>
          <p:spPr>
            <a:xfrm>
              <a:off x="7577855" y="3606359"/>
              <a:ext cx="1188720" cy="0"/>
            </a:xfrm>
            <a:prstGeom prst="straightConnector1">
              <a:avLst/>
            </a:prstGeom>
            <a:ln w="285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137995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9FC40-B158-D14B-A139-0CC231555A68}"/>
              </a:ext>
            </a:extLst>
          </p:cNvPr>
          <p:cNvSpPr>
            <a:spLocks noGrp="1"/>
          </p:cNvSpPr>
          <p:nvPr>
            <p:ph type="title"/>
          </p:nvPr>
        </p:nvSpPr>
        <p:spPr/>
        <p:txBody>
          <a:bodyPr rtlCol="0"/>
          <a:lstStyle/>
          <a:p>
            <a:pPr rtl="0"/>
            <a:r>
              <a:rPr lang="pt-BR"/>
              <a:t>Exemplo: back-end móvel sem servidor</a:t>
            </a:r>
          </a:p>
        </p:txBody>
      </p:sp>
      <p:grpSp>
        <p:nvGrpSpPr>
          <p:cNvPr id="5" name="Group 4" descr="Example explained in notes.">
            <a:extLst>
              <a:ext uri="{FF2B5EF4-FFF2-40B4-BE49-F238E27FC236}">
                <a16:creationId xmlns:a16="http://schemas.microsoft.com/office/drawing/2014/main" id="{435E17B1-7F3E-40C1-906F-F216F07292BC}"/>
              </a:ext>
            </a:extLst>
          </p:cNvPr>
          <p:cNvGrpSpPr/>
          <p:nvPr/>
        </p:nvGrpSpPr>
        <p:grpSpPr>
          <a:xfrm>
            <a:off x="376262" y="1567236"/>
            <a:ext cx="10869603" cy="4680129"/>
            <a:chOff x="376262" y="1567236"/>
            <a:chExt cx="10869603" cy="4680129"/>
          </a:xfrm>
        </p:grpSpPr>
        <p:sp>
          <p:nvSpPr>
            <p:cNvPr id="54" name="TextBox 53">
              <a:extLst>
                <a:ext uri="{FF2B5EF4-FFF2-40B4-BE49-F238E27FC236}">
                  <a16:creationId xmlns:a16="http://schemas.microsoft.com/office/drawing/2014/main" id="{D97184FF-BDA8-E943-A828-DB668BA03238}"/>
                </a:ext>
              </a:extLst>
            </p:cNvPr>
            <p:cNvSpPr txBox="1"/>
            <p:nvPr/>
          </p:nvSpPr>
          <p:spPr>
            <a:xfrm>
              <a:off x="1135233" y="3552110"/>
              <a:ext cx="2651760" cy="338554"/>
            </a:xfrm>
            <a:prstGeom prst="rect">
              <a:avLst/>
            </a:prstGeom>
            <a:noFill/>
          </p:spPr>
          <p:txBody>
            <a:bodyPr wrap="square" rtlCol="0" anchor="ctr" anchorCtr="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http://api.exampleapp.com</a:t>
              </a:r>
            </a:p>
          </p:txBody>
        </p:sp>
        <p:sp>
          <p:nvSpPr>
            <p:cNvPr id="67" name="Rectangle 66">
              <a:extLst>
                <a:ext uri="{FF2B5EF4-FFF2-40B4-BE49-F238E27FC236}">
                  <a16:creationId xmlns:a16="http://schemas.microsoft.com/office/drawing/2014/main" id="{55173F57-C31B-415C-9AC0-75027DB528D2}"/>
                </a:ext>
              </a:extLst>
            </p:cNvPr>
            <p:cNvSpPr/>
            <p:nvPr/>
          </p:nvSpPr>
          <p:spPr>
            <a:xfrm>
              <a:off x="5146824" y="1789557"/>
              <a:ext cx="3152421" cy="423198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200" b="0" i="0" u="none" strike="noStrike" kern="0" cap="none" spc="0" normalizeH="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8" name="Graphic 67">
              <a:extLst>
                <a:ext uri="{FF2B5EF4-FFF2-40B4-BE49-F238E27FC236}">
                  <a16:creationId xmlns:a16="http://schemas.microsoft.com/office/drawing/2014/main" id="{93AFD187-D664-42D6-814C-83F9DBE9042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146825" y="1789557"/>
              <a:ext cx="457200" cy="457200"/>
            </a:xfrm>
            <a:prstGeom prst="rect">
              <a:avLst/>
            </a:prstGeom>
          </p:spPr>
        </p:pic>
        <p:cxnSp>
          <p:nvCxnSpPr>
            <p:cNvPr id="23" name="Straight Arrow Connector 22">
              <a:extLst>
                <a:ext uri="{FF2B5EF4-FFF2-40B4-BE49-F238E27FC236}">
                  <a16:creationId xmlns:a16="http://schemas.microsoft.com/office/drawing/2014/main" id="{25B75E25-62D1-B64C-877B-FF2A111BFCD3}"/>
                </a:ext>
                <a:ext uri="{C183D7F6-B498-43B3-948B-1728B52AA6E4}">
                  <adec:decorative xmlns="" xmlns:adec="http://schemas.microsoft.com/office/drawing/2017/decorative" val="1"/>
                </a:ext>
              </a:extLst>
            </p:cNvPr>
            <p:cNvCxnSpPr>
              <a:cxnSpLocks/>
            </p:cNvCxnSpPr>
            <p:nvPr/>
          </p:nvCxnSpPr>
          <p:spPr>
            <a:xfrm>
              <a:off x="4898409" y="4034840"/>
              <a:ext cx="154223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7E88C14-8B51-B549-8265-43A73746AB49}"/>
                </a:ext>
                <a:ext uri="{C183D7F6-B498-43B3-948B-1728B52AA6E4}">
                  <adec:decorative xmlns="" xmlns:adec="http://schemas.microsoft.com/office/drawing/2017/decorative" val="1"/>
                </a:ext>
              </a:extLst>
            </p:cNvPr>
            <p:cNvCxnSpPr>
              <a:cxnSpLocks/>
            </p:cNvCxnSpPr>
            <p:nvPr/>
          </p:nvCxnSpPr>
          <p:spPr>
            <a:xfrm>
              <a:off x="1084649" y="4034840"/>
              <a:ext cx="2743200"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C7613AA-4025-CA40-8CA3-17BD15AEA8CD}"/>
                </a:ext>
                <a:ext uri="{C183D7F6-B498-43B3-948B-1728B52AA6E4}">
                  <adec:decorative xmlns="" xmlns:adec="http://schemas.microsoft.com/office/drawing/2017/decorative" val="1"/>
                </a:ext>
              </a:extLst>
            </p:cNvPr>
            <p:cNvCxnSpPr/>
            <p:nvPr/>
          </p:nvCxnSpPr>
          <p:spPr>
            <a:xfrm>
              <a:off x="7340690" y="4182035"/>
              <a:ext cx="1387084" cy="91440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F451284-4987-4D49-9912-2F0BD7FC14A7}"/>
                </a:ext>
                <a:ext uri="{C183D7F6-B498-43B3-948B-1728B52AA6E4}">
                  <adec:decorative xmlns="" xmlns:adec="http://schemas.microsoft.com/office/drawing/2017/decorative" val="1"/>
                </a:ext>
              </a:extLst>
            </p:cNvPr>
            <p:cNvCxnSpPr>
              <a:cxnSpLocks/>
            </p:cNvCxnSpPr>
            <p:nvPr/>
          </p:nvCxnSpPr>
          <p:spPr>
            <a:xfrm>
              <a:off x="7340690" y="4034840"/>
              <a:ext cx="1352062"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99C92B-9161-B74A-9F10-1EECC1B22E5D}"/>
                </a:ext>
                <a:ext uri="{C183D7F6-B498-43B3-948B-1728B52AA6E4}">
                  <adec:decorative xmlns="" xmlns:adec="http://schemas.microsoft.com/office/drawing/2017/decorative" val="1"/>
                </a:ext>
              </a:extLst>
            </p:cNvPr>
            <p:cNvCxnSpPr/>
            <p:nvPr/>
          </p:nvCxnSpPr>
          <p:spPr>
            <a:xfrm>
              <a:off x="7307453" y="2719545"/>
              <a:ext cx="1506070" cy="115200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9AA0C3-68AE-184A-904A-BD48ED1E7731}"/>
                </a:ext>
                <a:ext uri="{C183D7F6-B498-43B3-948B-1728B52AA6E4}">
                  <adec:decorative xmlns="" xmlns:adec="http://schemas.microsoft.com/office/drawing/2017/decorative" val="1"/>
                </a:ext>
              </a:extLst>
            </p:cNvPr>
            <p:cNvCxnSpPr/>
            <p:nvPr/>
          </p:nvCxnSpPr>
          <p:spPr>
            <a:xfrm>
              <a:off x="7307453" y="2586147"/>
              <a:ext cx="1506070" cy="62650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532DB50-2FEC-BB44-B8C2-9AE7F83E4D1C}"/>
                </a:ext>
                <a:ext uri="{C183D7F6-B498-43B3-948B-1728B52AA6E4}">
                  <adec:decorative xmlns="" xmlns:adec="http://schemas.microsoft.com/office/drawing/2017/decorative" val="1"/>
                </a:ext>
              </a:extLst>
            </p:cNvPr>
            <p:cNvCxnSpPr/>
            <p:nvPr/>
          </p:nvCxnSpPr>
          <p:spPr>
            <a:xfrm>
              <a:off x="7307453" y="2439675"/>
              <a:ext cx="1506070"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928F2D7-D079-0246-A688-CAE162CB930B}"/>
                </a:ext>
              </a:extLst>
            </p:cNvPr>
            <p:cNvSpPr txBox="1"/>
            <p:nvPr/>
          </p:nvSpPr>
          <p:spPr>
            <a:xfrm>
              <a:off x="6151139" y="3079256"/>
              <a:ext cx="1463040" cy="584775"/>
            </a:xfrm>
            <a:prstGeom prst="rect">
              <a:avLst/>
            </a:prstGeom>
            <a:noFill/>
          </p:spPr>
          <p:txBody>
            <a:bodyPr wrap="square" rtlCol="0" anchor="ctr" anchorCtr="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Funções do AWS Lambda</a:t>
              </a:r>
            </a:p>
          </p:txBody>
        </p:sp>
        <p:cxnSp>
          <p:nvCxnSpPr>
            <p:cNvPr id="50" name="Straight Arrow Connector 49">
              <a:extLst>
                <a:ext uri="{FF2B5EF4-FFF2-40B4-BE49-F238E27FC236}">
                  <a16:creationId xmlns:a16="http://schemas.microsoft.com/office/drawing/2014/main" id="{64C5C26B-EFF3-6145-A434-15CF099B0BCC}"/>
                </a:ext>
                <a:ext uri="{C183D7F6-B498-43B3-948B-1728B52AA6E4}">
                  <adec:decorative xmlns="" xmlns:adec="http://schemas.microsoft.com/office/drawing/2017/decorative" val="1"/>
                </a:ext>
              </a:extLst>
            </p:cNvPr>
            <p:cNvCxnSpPr/>
            <p:nvPr/>
          </p:nvCxnSpPr>
          <p:spPr>
            <a:xfrm flipV="1">
              <a:off x="4911368" y="2579636"/>
              <a:ext cx="1402948" cy="117807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8E3D332-85D6-C74A-A819-4A345D4EF0A6}"/>
                </a:ext>
              </a:extLst>
            </p:cNvPr>
            <p:cNvSpPr txBox="1"/>
            <p:nvPr/>
          </p:nvSpPr>
          <p:spPr>
            <a:xfrm>
              <a:off x="4913941" y="3775047"/>
              <a:ext cx="1559764" cy="830997"/>
            </a:xfrm>
            <a:prstGeom prst="rect">
              <a:avLst/>
            </a:prstGeom>
            <a:noFill/>
          </p:spPr>
          <p:txBody>
            <a:bodyPr wrap="square" rtlCol="0" anchor="ctr" anchorCtr="0">
              <a:spAutoFit/>
            </a:bodyPr>
            <a:lstStyle/>
            <a:p>
              <a:pPr algn="ctr" rtl="0">
                <a:lnSpc>
                  <a:spcPct val="150000"/>
                </a:lnSpc>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Lógica de negócios principal</a:t>
              </a:r>
            </a:p>
          </p:txBody>
        </p:sp>
        <p:sp>
          <p:nvSpPr>
            <p:cNvPr id="52" name="TextBox 51">
              <a:extLst>
                <a:ext uri="{FF2B5EF4-FFF2-40B4-BE49-F238E27FC236}">
                  <a16:creationId xmlns:a16="http://schemas.microsoft.com/office/drawing/2014/main" id="{BCE8E42A-5F00-1045-907E-3BA3828DCD87}"/>
                </a:ext>
              </a:extLst>
            </p:cNvPr>
            <p:cNvSpPr txBox="1"/>
            <p:nvPr/>
          </p:nvSpPr>
          <p:spPr>
            <a:xfrm rot="19183037">
              <a:off x="4894265" y="2586970"/>
              <a:ext cx="1737330" cy="830997"/>
            </a:xfrm>
            <a:prstGeom prst="rect">
              <a:avLst/>
            </a:prstGeom>
            <a:noFill/>
          </p:spPr>
          <p:txBody>
            <a:bodyPr wrap="square" rtlCol="0" anchor="ctr" anchorCtr="0">
              <a:spAutoFit/>
            </a:bodyPr>
            <a:lstStyle/>
            <a:p>
              <a:pPr algn="ctr" rtl="0">
                <a:lnSpc>
                  <a:spcPct val="150000"/>
                </a:lnSpc>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Gerenciamento de identidades</a:t>
              </a:r>
            </a:p>
          </p:txBody>
        </p:sp>
        <p:grpSp>
          <p:nvGrpSpPr>
            <p:cNvPr id="28" name="Group 27">
              <a:extLst>
                <a:ext uri="{FF2B5EF4-FFF2-40B4-BE49-F238E27FC236}">
                  <a16:creationId xmlns:a16="http://schemas.microsoft.com/office/drawing/2014/main" id="{2AA0F38E-BD77-4761-90E8-E44651E1EF05}"/>
                </a:ext>
                <a:ext uri="{C183D7F6-B498-43B3-948B-1728B52AA6E4}">
                  <adec:decorative xmlns="" xmlns:adec="http://schemas.microsoft.com/office/drawing/2017/decorative" val="1"/>
                </a:ext>
              </a:extLst>
            </p:cNvPr>
            <p:cNvGrpSpPr/>
            <p:nvPr/>
          </p:nvGrpSpPr>
          <p:grpSpPr>
            <a:xfrm>
              <a:off x="8901980" y="3969735"/>
              <a:ext cx="1851327" cy="640080"/>
              <a:chOff x="8280879" y="3725769"/>
              <a:chExt cx="1851327" cy="640080"/>
            </a:xfrm>
          </p:grpSpPr>
          <p:sp>
            <p:nvSpPr>
              <p:cNvPr id="44" name="TextBox 43">
                <a:extLst>
                  <a:ext uri="{FF2B5EF4-FFF2-40B4-BE49-F238E27FC236}">
                    <a16:creationId xmlns:a16="http://schemas.microsoft.com/office/drawing/2014/main" id="{06A58FAE-FFDB-6D40-9419-E89C7EB36892}"/>
                  </a:ext>
                </a:extLst>
              </p:cNvPr>
              <p:cNvSpPr txBox="1"/>
              <p:nvPr/>
            </p:nvSpPr>
            <p:spPr>
              <a:xfrm>
                <a:off x="8943486" y="3753422"/>
                <a:ext cx="1188720" cy="584775"/>
              </a:xfrm>
              <a:prstGeom prst="rect">
                <a:avLst/>
              </a:prstGeom>
              <a:noFill/>
            </p:spPr>
            <p:txBody>
              <a:bodyPr wrap="square" rtlCol="0" anchor="ctr" anchorCtr="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pic>
            <p:nvPicPr>
              <p:cNvPr id="43" name="Graphic 42">
                <a:extLst>
                  <a:ext uri="{FF2B5EF4-FFF2-40B4-BE49-F238E27FC236}">
                    <a16:creationId xmlns:a16="http://schemas.microsoft.com/office/drawing/2014/main" id="{B83150A7-A3A6-4B66-BD3E-ED0A7D9C792D}"/>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280879" y="3725769"/>
                <a:ext cx="640080" cy="640080"/>
              </a:xfrm>
              <a:prstGeom prst="rect">
                <a:avLst/>
              </a:prstGeom>
            </p:spPr>
          </p:pic>
        </p:grpSp>
        <p:grpSp>
          <p:nvGrpSpPr>
            <p:cNvPr id="30" name="Group 29">
              <a:extLst>
                <a:ext uri="{FF2B5EF4-FFF2-40B4-BE49-F238E27FC236}">
                  <a16:creationId xmlns:a16="http://schemas.microsoft.com/office/drawing/2014/main" id="{B1683DC2-DEC0-43C8-A643-9CF42A293584}"/>
                </a:ext>
                <a:ext uri="{C183D7F6-B498-43B3-948B-1728B52AA6E4}">
                  <adec:decorative xmlns="" xmlns:adec="http://schemas.microsoft.com/office/drawing/2017/decorative" val="1"/>
                </a:ext>
              </a:extLst>
            </p:cNvPr>
            <p:cNvGrpSpPr/>
            <p:nvPr/>
          </p:nvGrpSpPr>
          <p:grpSpPr>
            <a:xfrm>
              <a:off x="8901980" y="4937675"/>
              <a:ext cx="1942767" cy="615389"/>
              <a:chOff x="8280879" y="4937675"/>
              <a:chExt cx="1942767" cy="615389"/>
            </a:xfrm>
          </p:grpSpPr>
          <p:sp>
            <p:nvSpPr>
              <p:cNvPr id="45" name="TextBox 44">
                <a:extLst>
                  <a:ext uri="{FF2B5EF4-FFF2-40B4-BE49-F238E27FC236}">
                    <a16:creationId xmlns:a16="http://schemas.microsoft.com/office/drawing/2014/main" id="{0D615A2B-0E9D-E64A-91B7-C14D67FEF3BA}"/>
                  </a:ext>
                </a:extLst>
              </p:cNvPr>
              <p:cNvSpPr txBox="1"/>
              <p:nvPr/>
            </p:nvSpPr>
            <p:spPr>
              <a:xfrm>
                <a:off x="8943486" y="5076092"/>
                <a:ext cx="1280160" cy="338554"/>
              </a:xfrm>
              <a:prstGeom prst="rect">
                <a:avLst/>
              </a:prstGeom>
              <a:noFill/>
            </p:spPr>
            <p:txBody>
              <a:bodyPr wrap="square" rtlCol="0" anchor="ctr" anchorCtr="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9" name="Graphic 48">
                <a:extLst>
                  <a:ext uri="{FF2B5EF4-FFF2-40B4-BE49-F238E27FC236}">
                    <a16:creationId xmlns:a16="http://schemas.microsoft.com/office/drawing/2014/main" id="{AD5653DE-CB35-4933-966E-01F723B8926C}"/>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280879" y="4937675"/>
                <a:ext cx="640080" cy="615389"/>
              </a:xfrm>
              <a:prstGeom prst="rect">
                <a:avLst/>
              </a:prstGeom>
            </p:spPr>
          </p:pic>
        </p:grpSp>
        <p:pic>
          <p:nvPicPr>
            <p:cNvPr id="58" name="Graphic 57">
              <a:extLst>
                <a:ext uri="{FF2B5EF4-FFF2-40B4-BE49-F238E27FC236}">
                  <a16:creationId xmlns:a16="http://schemas.microsoft.com/office/drawing/2014/main" id="{3D531748-1200-4F6A-83C4-5C894F41E6DC}"/>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562619" y="2310798"/>
              <a:ext cx="640080" cy="640080"/>
            </a:xfrm>
            <a:prstGeom prst="rect">
              <a:avLst/>
            </a:prstGeom>
          </p:spPr>
        </p:pic>
        <p:pic>
          <p:nvPicPr>
            <p:cNvPr id="59" name="Graphic 58">
              <a:extLst>
                <a:ext uri="{FF2B5EF4-FFF2-40B4-BE49-F238E27FC236}">
                  <a16:creationId xmlns:a16="http://schemas.microsoft.com/office/drawing/2014/main" id="{0D35CF78-B99B-4C47-8AA5-FA9D419DDCE1}"/>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562619" y="3792409"/>
              <a:ext cx="640080" cy="640080"/>
            </a:xfrm>
            <a:prstGeom prst="rect">
              <a:avLst/>
            </a:prstGeom>
          </p:spPr>
        </p:pic>
        <p:grpSp>
          <p:nvGrpSpPr>
            <p:cNvPr id="72" name="Group 71">
              <a:extLst>
                <a:ext uri="{FF2B5EF4-FFF2-40B4-BE49-F238E27FC236}">
                  <a16:creationId xmlns:a16="http://schemas.microsoft.com/office/drawing/2014/main" id="{B6A4940F-C28F-4E7E-ADD1-6693A052A47B}"/>
                </a:ext>
                <a:ext uri="{C183D7F6-B498-43B3-948B-1728B52AA6E4}">
                  <adec:decorative xmlns="" xmlns:adec="http://schemas.microsoft.com/office/drawing/2017/decorative" val="1"/>
                </a:ext>
              </a:extLst>
            </p:cNvPr>
            <p:cNvGrpSpPr/>
            <p:nvPr/>
          </p:nvGrpSpPr>
          <p:grpSpPr>
            <a:xfrm>
              <a:off x="5821777" y="4497492"/>
              <a:ext cx="2437929" cy="1578138"/>
              <a:chOff x="5787271" y="4497492"/>
              <a:chExt cx="2437929" cy="1578138"/>
            </a:xfrm>
          </p:grpSpPr>
          <p:cxnSp>
            <p:nvCxnSpPr>
              <p:cNvPr id="18" name="Straight Arrow Connector 17">
                <a:extLst>
                  <a:ext uri="{FF2B5EF4-FFF2-40B4-BE49-F238E27FC236}">
                    <a16:creationId xmlns:a16="http://schemas.microsoft.com/office/drawing/2014/main" id="{30457EDE-4F87-524B-85A2-70EA60AA1E65}"/>
                  </a:ext>
                </a:extLst>
              </p:cNvPr>
              <p:cNvCxnSpPr/>
              <p:nvPr/>
            </p:nvCxnSpPr>
            <p:spPr>
              <a:xfrm>
                <a:off x="7012976" y="4497492"/>
                <a:ext cx="174222" cy="276214"/>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495781-E741-1C4C-BE00-1A337C7558BC}"/>
                  </a:ext>
                </a:extLst>
              </p:cNvPr>
              <p:cNvCxnSpPr>
                <a:cxnSpLocks/>
              </p:cNvCxnSpPr>
              <p:nvPr/>
            </p:nvCxnSpPr>
            <p:spPr>
              <a:xfrm flipH="1">
                <a:off x="6510447" y="4502042"/>
                <a:ext cx="178035" cy="267117"/>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733CF8F-FF25-49DA-B087-2C09EBC2CD36}"/>
                  </a:ext>
                </a:extLst>
              </p:cNvPr>
              <p:cNvGrpSpPr/>
              <p:nvPr/>
            </p:nvGrpSpPr>
            <p:grpSpPr>
              <a:xfrm>
                <a:off x="5787271" y="4799262"/>
                <a:ext cx="1061406" cy="1276368"/>
                <a:chOff x="5787271" y="4799262"/>
                <a:chExt cx="1061406" cy="1276368"/>
              </a:xfrm>
            </p:grpSpPr>
            <p:sp>
              <p:nvSpPr>
                <p:cNvPr id="47" name="TextBox 46">
                  <a:extLst>
                    <a:ext uri="{FF2B5EF4-FFF2-40B4-BE49-F238E27FC236}">
                      <a16:creationId xmlns:a16="http://schemas.microsoft.com/office/drawing/2014/main" id="{6FFAC393-579E-1C4D-ADC7-278FA992658F}"/>
                    </a:ext>
                  </a:extLst>
                </p:cNvPr>
                <p:cNvSpPr txBox="1"/>
                <p:nvPr/>
              </p:nvSpPr>
              <p:spPr>
                <a:xfrm>
                  <a:off x="5787271" y="5490855"/>
                  <a:ext cx="1061406" cy="584775"/>
                </a:xfrm>
                <a:prstGeom prst="rect">
                  <a:avLst/>
                </a:prstGeom>
                <a:noFill/>
              </p:spPr>
              <p:txBody>
                <a:bodyPr wrap="square" rtlCol="0" anchor="ctr" anchorCtr="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pic>
              <p:nvPicPr>
                <p:cNvPr id="60" name="Graphic 59">
                  <a:extLst>
                    <a:ext uri="{FF2B5EF4-FFF2-40B4-BE49-F238E27FC236}">
                      <a16:creationId xmlns:a16="http://schemas.microsoft.com/office/drawing/2014/main" id="{3F420BF4-E234-4CA3-BD79-C8BCE38D3508}"/>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997934" y="4799262"/>
                  <a:ext cx="640080" cy="640080"/>
                </a:xfrm>
                <a:prstGeom prst="rect">
                  <a:avLst/>
                </a:prstGeom>
              </p:spPr>
            </p:pic>
          </p:grpSp>
          <p:grpSp>
            <p:nvGrpSpPr>
              <p:cNvPr id="37" name="Group 36">
                <a:extLst>
                  <a:ext uri="{FF2B5EF4-FFF2-40B4-BE49-F238E27FC236}">
                    <a16:creationId xmlns:a16="http://schemas.microsoft.com/office/drawing/2014/main" id="{EFF779A1-98DF-4C2B-A400-FFC8929E29D7}"/>
                  </a:ext>
                </a:extLst>
              </p:cNvPr>
              <p:cNvGrpSpPr/>
              <p:nvPr/>
            </p:nvGrpSpPr>
            <p:grpSpPr>
              <a:xfrm>
                <a:off x="6556426" y="4833466"/>
                <a:ext cx="1668774" cy="1242164"/>
                <a:chOff x="6556426" y="4833466"/>
                <a:chExt cx="1668774" cy="1242164"/>
              </a:xfrm>
            </p:grpSpPr>
            <p:sp>
              <p:nvSpPr>
                <p:cNvPr id="46" name="TextBox 45">
                  <a:extLst>
                    <a:ext uri="{FF2B5EF4-FFF2-40B4-BE49-F238E27FC236}">
                      <a16:creationId xmlns:a16="http://schemas.microsoft.com/office/drawing/2014/main" id="{C86F2D22-C562-C448-87E7-D3FF624BF6A8}"/>
                    </a:ext>
                  </a:extLst>
                </p:cNvPr>
                <p:cNvSpPr txBox="1"/>
                <p:nvPr/>
              </p:nvSpPr>
              <p:spPr>
                <a:xfrm>
                  <a:off x="6556426" y="5490855"/>
                  <a:ext cx="1668774" cy="584775"/>
                </a:xfrm>
                <a:prstGeom prst="rect">
                  <a:avLst/>
                </a:prstGeom>
                <a:noFill/>
              </p:spPr>
              <p:txBody>
                <a:bodyPr wrap="square" rtlCol="0" anchor="ctr" anchorCtr="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pic>
              <p:nvPicPr>
                <p:cNvPr id="61" name="Graphic 60">
                  <a:extLst>
                    <a:ext uri="{FF2B5EF4-FFF2-40B4-BE49-F238E27FC236}">
                      <a16:creationId xmlns:a16="http://schemas.microsoft.com/office/drawing/2014/main" id="{392D21B8-0C9D-46EA-9254-9A237D62AC85}"/>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7070773" y="4833466"/>
                  <a:ext cx="640080" cy="640080"/>
                </a:xfrm>
                <a:prstGeom prst="rect">
                  <a:avLst/>
                </a:prstGeom>
              </p:spPr>
            </p:pic>
          </p:grpSp>
        </p:grpSp>
        <p:grpSp>
          <p:nvGrpSpPr>
            <p:cNvPr id="24" name="Group 23">
              <a:extLst>
                <a:ext uri="{FF2B5EF4-FFF2-40B4-BE49-F238E27FC236}">
                  <a16:creationId xmlns:a16="http://schemas.microsoft.com/office/drawing/2014/main" id="{644BD4A8-4A52-4AEC-B80F-636E8805A6E9}"/>
                </a:ext>
                <a:ext uri="{C183D7F6-B498-43B3-948B-1728B52AA6E4}">
                  <adec:decorative xmlns="" xmlns:adec="http://schemas.microsoft.com/office/drawing/2017/decorative" val="1"/>
                </a:ext>
              </a:extLst>
            </p:cNvPr>
            <p:cNvGrpSpPr/>
            <p:nvPr/>
          </p:nvGrpSpPr>
          <p:grpSpPr>
            <a:xfrm>
              <a:off x="8901980" y="2120120"/>
              <a:ext cx="1668447" cy="640080"/>
              <a:chOff x="8280879" y="2033855"/>
              <a:chExt cx="1668447" cy="640080"/>
            </a:xfrm>
          </p:grpSpPr>
          <p:sp>
            <p:nvSpPr>
              <p:cNvPr id="41" name="TextBox 40">
                <a:extLst>
                  <a:ext uri="{FF2B5EF4-FFF2-40B4-BE49-F238E27FC236}">
                    <a16:creationId xmlns:a16="http://schemas.microsoft.com/office/drawing/2014/main" id="{D018046E-FD49-1C48-9F42-7BB386500E2C}"/>
                  </a:ext>
                </a:extLst>
              </p:cNvPr>
              <p:cNvSpPr txBox="1"/>
              <p:nvPr/>
            </p:nvSpPr>
            <p:spPr>
              <a:xfrm>
                <a:off x="8943486" y="2061508"/>
                <a:ext cx="1005840" cy="584775"/>
              </a:xfrm>
              <a:prstGeom prst="rect">
                <a:avLst/>
              </a:prstGeom>
              <a:noFill/>
            </p:spPr>
            <p:txBody>
              <a:bodyPr wrap="square" rtlCol="0" anchor="ctr" anchorCtr="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Cognito</a:t>
                </a:r>
              </a:p>
            </p:txBody>
          </p:sp>
          <p:pic>
            <p:nvPicPr>
              <p:cNvPr id="62" name="Graphic 61">
                <a:extLst>
                  <a:ext uri="{FF2B5EF4-FFF2-40B4-BE49-F238E27FC236}">
                    <a16:creationId xmlns:a16="http://schemas.microsoft.com/office/drawing/2014/main" id="{B250D12B-8537-4DCA-BC61-118FD27FFB86}"/>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8280879" y="2033855"/>
                <a:ext cx="640080" cy="640080"/>
              </a:xfrm>
              <a:prstGeom prst="rect">
                <a:avLst/>
              </a:prstGeom>
            </p:spPr>
          </p:pic>
        </p:grpSp>
        <p:grpSp>
          <p:nvGrpSpPr>
            <p:cNvPr id="26" name="Group 25">
              <a:extLst>
                <a:ext uri="{FF2B5EF4-FFF2-40B4-BE49-F238E27FC236}">
                  <a16:creationId xmlns:a16="http://schemas.microsoft.com/office/drawing/2014/main" id="{96A752F6-CFB5-430A-B9A1-AB7534006AD5}"/>
                </a:ext>
                <a:ext uri="{C183D7F6-B498-43B3-948B-1728B52AA6E4}">
                  <adec:decorative xmlns="" xmlns:adec="http://schemas.microsoft.com/office/drawing/2017/decorative" val="1"/>
                </a:ext>
              </a:extLst>
            </p:cNvPr>
            <p:cNvGrpSpPr/>
            <p:nvPr/>
          </p:nvGrpSpPr>
          <p:grpSpPr>
            <a:xfrm>
              <a:off x="8901980" y="2906338"/>
              <a:ext cx="2282495" cy="830997"/>
              <a:chOff x="8280879" y="2863643"/>
              <a:chExt cx="2282495" cy="830997"/>
            </a:xfrm>
          </p:grpSpPr>
          <p:sp>
            <p:nvSpPr>
              <p:cNvPr id="42" name="TextBox 41">
                <a:extLst>
                  <a:ext uri="{FF2B5EF4-FFF2-40B4-BE49-F238E27FC236}">
                    <a16:creationId xmlns:a16="http://schemas.microsoft.com/office/drawing/2014/main" id="{262EE5D4-35D2-7B40-AD8A-281D68800801}"/>
                  </a:ext>
                </a:extLst>
              </p:cNvPr>
              <p:cNvSpPr txBox="1"/>
              <p:nvPr/>
            </p:nvSpPr>
            <p:spPr>
              <a:xfrm>
                <a:off x="8943486" y="2863643"/>
                <a:ext cx="1619888" cy="830997"/>
              </a:xfrm>
              <a:prstGeom prst="rect">
                <a:avLst/>
              </a:prstGeom>
              <a:noFill/>
            </p:spPr>
            <p:txBody>
              <a:bodyPr wrap="square" rtlCol="0" anchor="ctr" anchorCtr="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Security Token Service (AWS STS)</a:t>
                </a:r>
              </a:p>
            </p:txBody>
          </p:sp>
          <p:pic>
            <p:nvPicPr>
              <p:cNvPr id="63" name="Graphic 62">
                <a:extLst>
                  <a:ext uri="{FF2B5EF4-FFF2-40B4-BE49-F238E27FC236}">
                    <a16:creationId xmlns:a16="http://schemas.microsoft.com/office/drawing/2014/main" id="{D9170D0B-7DB0-42B6-8881-00FCFFA47581}"/>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8280879" y="2959100"/>
                <a:ext cx="640080" cy="640080"/>
              </a:xfrm>
              <a:prstGeom prst="rect">
                <a:avLst/>
              </a:prstGeom>
            </p:spPr>
          </p:pic>
        </p:grpSp>
        <p:grpSp>
          <p:nvGrpSpPr>
            <p:cNvPr id="22" name="Group 21">
              <a:extLst>
                <a:ext uri="{FF2B5EF4-FFF2-40B4-BE49-F238E27FC236}">
                  <a16:creationId xmlns:a16="http://schemas.microsoft.com/office/drawing/2014/main" id="{843635C8-7D40-4D6C-A48D-03BE2218657F}"/>
                </a:ext>
                <a:ext uri="{C183D7F6-B498-43B3-948B-1728B52AA6E4}">
                  <adec:decorative xmlns="" xmlns:adec="http://schemas.microsoft.com/office/drawing/2017/decorative" val="1"/>
                </a:ext>
              </a:extLst>
            </p:cNvPr>
            <p:cNvGrpSpPr/>
            <p:nvPr/>
          </p:nvGrpSpPr>
          <p:grpSpPr>
            <a:xfrm>
              <a:off x="3594675" y="3655989"/>
              <a:ext cx="1447396" cy="1307196"/>
              <a:chOff x="2973574" y="3655989"/>
              <a:chExt cx="1447396" cy="1307196"/>
            </a:xfrm>
          </p:grpSpPr>
          <p:sp>
            <p:nvSpPr>
              <p:cNvPr id="65" name="TextBox 64">
                <a:extLst>
                  <a:ext uri="{FF2B5EF4-FFF2-40B4-BE49-F238E27FC236}">
                    <a16:creationId xmlns:a16="http://schemas.microsoft.com/office/drawing/2014/main" id="{3AE80C0F-DE77-49B2-8054-74E41373DA0C}"/>
                  </a:ext>
                </a:extLst>
              </p:cNvPr>
              <p:cNvSpPr txBox="1"/>
              <p:nvPr/>
            </p:nvSpPr>
            <p:spPr>
              <a:xfrm>
                <a:off x="2973574" y="4378410"/>
                <a:ext cx="1447396" cy="584775"/>
              </a:xfrm>
              <a:prstGeom prst="rect">
                <a:avLst/>
              </a:prstGeom>
              <a:noFill/>
            </p:spPr>
            <p:txBody>
              <a:bodyPr wrap="square" rtlCol="0">
                <a:spAutoFit/>
              </a:bodyPr>
              <a:lstStyle/>
              <a:p>
                <a:pPr algn="ctr" rtl="0"/>
                <a:r>
                  <a:rPr lang="pt-BR" sz="160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p:txBody>
          </p:sp>
          <p:pic>
            <p:nvPicPr>
              <p:cNvPr id="66" name="Graphic 65">
                <a:extLst>
                  <a:ext uri="{FF2B5EF4-FFF2-40B4-BE49-F238E27FC236}">
                    <a16:creationId xmlns:a16="http://schemas.microsoft.com/office/drawing/2014/main" id="{AF4A72BE-AC2B-448B-B1A8-20D7C9C2FCE9}"/>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3377231" y="3655989"/>
                <a:ext cx="640080" cy="640080"/>
              </a:xfrm>
              <a:prstGeom prst="rect">
                <a:avLst/>
              </a:prstGeom>
            </p:spPr>
          </p:pic>
        </p:grpSp>
        <p:sp>
          <p:nvSpPr>
            <p:cNvPr id="69" name="Rectangle 68">
              <a:extLst>
                <a:ext uri="{FF2B5EF4-FFF2-40B4-BE49-F238E27FC236}">
                  <a16:creationId xmlns:a16="http://schemas.microsoft.com/office/drawing/2014/main" id="{A8FF3BE5-790F-4427-8CAD-097290338C09}"/>
                </a:ext>
              </a:extLst>
            </p:cNvPr>
            <p:cNvSpPr/>
            <p:nvPr/>
          </p:nvSpPr>
          <p:spPr>
            <a:xfrm>
              <a:off x="3508065" y="1567236"/>
              <a:ext cx="7737800" cy="468012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70" name="Graphic 69">
              <a:extLst>
                <a:ext uri="{FF2B5EF4-FFF2-40B4-BE49-F238E27FC236}">
                  <a16:creationId xmlns:a16="http://schemas.microsoft.com/office/drawing/2014/main" id="{54AFC89C-7E5B-475B-A469-01609D5018E2}"/>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3508065" y="1567237"/>
              <a:ext cx="457200" cy="457200"/>
            </a:xfrm>
            <a:prstGeom prst="rect">
              <a:avLst/>
            </a:prstGeom>
          </p:spPr>
        </p:pic>
        <p:pic>
          <p:nvPicPr>
            <p:cNvPr id="71" name="Graphic 70">
              <a:extLst>
                <a:ext uri="{FF2B5EF4-FFF2-40B4-BE49-F238E27FC236}">
                  <a16:creationId xmlns:a16="http://schemas.microsoft.com/office/drawing/2014/main" id="{A566FBDE-81B1-4254-A54C-2664FB96B9E4}"/>
                </a:ext>
                <a:ext uri="{C183D7F6-B498-43B3-948B-1728B52AA6E4}">
                  <adec:decorative xmlns="" xmlns:adec="http://schemas.microsoft.com/office/drawing/2017/decorative" val="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376262" y="3648888"/>
              <a:ext cx="640080" cy="640080"/>
            </a:xfrm>
            <a:prstGeom prst="rect">
              <a:avLst/>
            </a:prstGeom>
          </p:spPr>
        </p:pic>
      </p:grpSp>
    </p:spTree>
    <p:custDataLst>
      <p:tags r:id="rId1"/>
    </p:custDataLst>
    <p:extLst>
      <p:ext uri="{BB962C8B-B14F-4D97-AF65-F5344CB8AC3E}">
        <p14:creationId xmlns:p14="http://schemas.microsoft.com/office/powerpoint/2010/main" val="3890412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6</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r>
              <a:rPr lang="pt-BR" sz="2400" dirty="0">
                <a:latin typeface="+mn-lt"/>
              </a:rPr>
              <a:t>O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API Gateway </a:t>
            </a:r>
            <a:r>
              <a:rPr lang="pt-BR" sz="2400" dirty="0">
                <a:latin typeface="+mn-lt"/>
              </a:rPr>
              <a:t>é um serviço totalmente gerenciado que permite</a:t>
            </a:r>
            <a:r>
              <a:rPr lang="pt-BR" sz="2400" dirty="0">
                <a:latin typeface="+mj-lt"/>
              </a:rPr>
              <a:t> </a:t>
            </a:r>
            <a:r>
              <a:rPr lang="pt-BR" sz="2400" dirty="0">
                <a:latin typeface="+mj-lt"/>
                <a:ea typeface="Amazon Ember" panose="020B0603020204020204" pitchFamily="34" charset="0"/>
                <a:cs typeface="Amazon Ember" panose="020B0603020204020204" pitchFamily="34" charset="0"/>
              </a:rPr>
              <a:t>criar, publicar, manter, monitorar e proteger </a:t>
            </a:r>
            <a:r>
              <a:rPr lang="pt-BR" sz="2400" dirty="0" err="1">
                <a:latin typeface="+mj-lt"/>
                <a:ea typeface="Amazon Ember" panose="020B0603020204020204" pitchFamily="34" charset="0"/>
                <a:cs typeface="Amazon Ember" panose="020B0603020204020204" pitchFamily="34" charset="0"/>
              </a:rPr>
              <a:t>APIs</a:t>
            </a:r>
            <a:r>
              <a:rPr lang="pt-BR" sz="2400" dirty="0">
                <a:latin typeface="+mj-lt"/>
              </a:rPr>
              <a:t> </a:t>
            </a:r>
            <a:r>
              <a:rPr lang="pt-BR" sz="2400" dirty="0">
                <a:latin typeface="+mn-lt"/>
              </a:rPr>
              <a:t>em qualquer escala. </a:t>
            </a:r>
          </a:p>
          <a:p>
            <a:pPr rtl="0">
              <a:buClr>
                <a:schemeClr val="tx1"/>
              </a:buClr>
            </a:pPr>
            <a:r>
              <a:rPr lang="pt-BR" sz="2400" dirty="0"/>
              <a:t>O </a:t>
            </a:r>
            <a:r>
              <a:rPr lang="pt-BR" sz="2400" dirty="0" err="1"/>
              <a:t>Amazon</a:t>
            </a:r>
            <a:r>
              <a:rPr lang="pt-BR" sz="2400" dirty="0"/>
              <a:t> API Gateway atua como um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ponto de entrada para recursos </a:t>
            </a:r>
            <a:r>
              <a:rPr lang="pt-BR" sz="24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back-end</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para as aplicações</a:t>
            </a:r>
            <a:r>
              <a:rPr lang="pt-BR" sz="2400" dirty="0"/>
              <a:t>. </a:t>
            </a:r>
            <a:r>
              <a:rPr lang="pt-BR" sz="2400" dirty="0" smtClean="0"/>
              <a:t>Ele </a:t>
            </a:r>
            <a:r>
              <a:rPr lang="pt-BR" sz="2400" dirty="0"/>
              <a:t>abstrai e expõe </a:t>
            </a:r>
            <a:r>
              <a:rPr lang="pt-BR" sz="2400" dirty="0" err="1"/>
              <a:t>APIs</a:t>
            </a:r>
            <a:r>
              <a:rPr lang="pt-BR" sz="2400" dirty="0"/>
              <a:t> que podem chamar várias aplicações de </a:t>
            </a:r>
            <a:r>
              <a:rPr lang="pt-BR" sz="2400" dirty="0" err="1"/>
              <a:t>back</a:t>
            </a:r>
            <a:r>
              <a:rPr lang="pt-BR" sz="2400" dirty="0"/>
              <a:t>-end. Essas aplicações incluem funções do Lambda, contêineres do </a:t>
            </a:r>
            <a:r>
              <a:rPr lang="pt-BR" sz="2400" dirty="0" err="1"/>
              <a:t>Docker</a:t>
            </a:r>
            <a:r>
              <a:rPr lang="pt-BR" sz="2400" dirty="0"/>
              <a:t> executados em instâncias do EC2, </a:t>
            </a:r>
            <a:r>
              <a:rPr lang="pt-BR" sz="2400" dirty="0" err="1"/>
              <a:t>VPCs</a:t>
            </a:r>
            <a:r>
              <a:rPr lang="pt-BR" sz="2400" dirty="0"/>
              <a:t> ou qualquer </a:t>
            </a:r>
            <a:r>
              <a:rPr lang="pt-BR" sz="2400" dirty="0" err="1"/>
              <a:t>endpoint</a:t>
            </a:r>
            <a:r>
              <a:rPr lang="pt-BR" sz="2400" dirty="0"/>
              <a:t> acessível publicamente. </a:t>
            </a:r>
          </a:p>
          <a:p>
            <a:pPr rtl="0">
              <a:buClr>
                <a:schemeClr val="tx1"/>
              </a:buClr>
            </a:pPr>
            <a:r>
              <a:rPr lang="pt-BR" sz="2400" dirty="0">
                <a:latin typeface="+mn-lt"/>
              </a:rPr>
              <a:t>O </a:t>
            </a:r>
            <a:r>
              <a:rPr lang="pt-BR" sz="2400" dirty="0" err="1">
                <a:latin typeface="+mn-lt"/>
              </a:rPr>
              <a:t>Amazon</a:t>
            </a:r>
            <a:r>
              <a:rPr lang="pt-BR" sz="2400" dirty="0">
                <a:latin typeface="+mn-lt"/>
              </a:rPr>
              <a:t> API Gateway está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profundamente integrado ao Lambda</a:t>
            </a:r>
            <a:r>
              <a:rPr lang="pt-BR" sz="2400" dirty="0">
                <a:latin typeface="+mn-lt"/>
              </a:rPr>
              <a:t>.</a:t>
            </a:r>
          </a:p>
        </p:txBody>
      </p:sp>
    </p:spTree>
    <p:custDataLst>
      <p:tags r:id="rId1"/>
    </p:custDataLst>
    <p:extLst>
      <p:ext uri="{BB962C8B-B14F-4D97-AF65-F5344CB8AC3E}">
        <p14:creationId xmlns:p14="http://schemas.microsoft.com/office/powerpoint/2010/main" val="3088278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13: Criar microsserviços e arquiteturas sem servidor</a:t>
            </a:r>
          </a:p>
        </p:txBody>
      </p:sp>
      <p:sp>
        <p:nvSpPr>
          <p:cNvPr id="2" name="Title 1"/>
          <p:cNvSpPr>
            <a:spLocks noGrp="1"/>
          </p:cNvSpPr>
          <p:nvPr>
            <p:ph type="title"/>
          </p:nvPr>
        </p:nvSpPr>
        <p:spPr>
          <a:xfrm>
            <a:off x="419100" y="3191940"/>
            <a:ext cx="11353800" cy="1014300"/>
          </a:xfrm>
        </p:spPr>
        <p:txBody>
          <a:bodyPr rtlCol="0">
            <a:noAutofit/>
          </a:bodyPr>
          <a:lstStyle/>
          <a:p>
            <a:pPr rtl="0"/>
            <a:r>
              <a:rPr lang="pt-BR" sz="4000" dirty="0"/>
              <a:t>Seção 7: Orquestrar </a:t>
            </a:r>
            <a:r>
              <a:rPr lang="pt-BR" sz="4000" dirty="0" err="1"/>
              <a:t>microsserviços</a:t>
            </a:r>
            <a:r>
              <a:rPr lang="pt-BR" sz="4000" dirty="0"/>
              <a:t> com </a:t>
            </a:r>
            <a:r>
              <a:rPr lang="pt-BR" sz="4000" dirty="0" smtClean="0"/>
              <a:t/>
            </a:r>
            <a:br>
              <a:rPr lang="pt-BR" sz="4000" dirty="0" smtClean="0"/>
            </a:br>
            <a:r>
              <a:rPr lang="pt-BR" sz="4000" dirty="0" smtClean="0"/>
              <a:t>o </a:t>
            </a:r>
            <a:r>
              <a:rPr lang="pt-BR" sz="4000" dirty="0"/>
              <a:t>AWS </a:t>
            </a:r>
            <a:r>
              <a:rPr lang="pt-BR" sz="4000" dirty="0" err="1"/>
              <a:t>Step</a:t>
            </a:r>
            <a:r>
              <a:rPr lang="pt-BR" sz="4000" dirty="0"/>
              <a:t> </a:t>
            </a:r>
            <a:r>
              <a:rPr lang="pt-BR" sz="4000" dirty="0" err="1"/>
              <a:t>Functions</a:t>
            </a:r>
            <a:endParaRPr lang="pt-BR" sz="4000" dirty="0"/>
          </a:p>
        </p:txBody>
      </p:sp>
    </p:spTree>
    <p:custDataLst>
      <p:tags r:id="rId1"/>
    </p:custDataLst>
    <p:extLst>
      <p:ext uri="{BB962C8B-B14F-4D97-AF65-F5344CB8AC3E}">
        <p14:creationId xmlns:p14="http://schemas.microsoft.com/office/powerpoint/2010/main" val="2395045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rtl="0"/>
            <a:r>
              <a:rPr lang="pt-BR" sz="4200" dirty="0"/>
              <a:t>Desafios com aplicações </a:t>
            </a:r>
            <a:r>
              <a:rPr lang="pt-BR" sz="4200" dirty="0" smtClean="0"/>
              <a:t/>
            </a:r>
            <a:br>
              <a:rPr lang="pt-BR" sz="4200" dirty="0" smtClean="0"/>
            </a:br>
            <a:r>
              <a:rPr lang="pt-BR" sz="4200" dirty="0" smtClean="0"/>
              <a:t>de </a:t>
            </a:r>
            <a:r>
              <a:rPr lang="pt-BR" sz="4200" dirty="0" err="1"/>
              <a:t>microsserviços</a:t>
            </a:r>
            <a:endParaRPr lang="pt-BR" sz="4200" dirty="0"/>
          </a:p>
        </p:txBody>
      </p:sp>
      <p:grpSp>
        <p:nvGrpSpPr>
          <p:cNvPr id="4" name="Group 3" descr="Example of microservice challenge explained in notes.">
            <a:extLst>
              <a:ext uri="{FF2B5EF4-FFF2-40B4-BE49-F238E27FC236}">
                <a16:creationId xmlns:a16="http://schemas.microsoft.com/office/drawing/2014/main" id="{CCA1D015-54FA-496D-A7D6-91382D3B079F}"/>
              </a:ext>
            </a:extLst>
          </p:cNvPr>
          <p:cNvGrpSpPr/>
          <p:nvPr/>
        </p:nvGrpSpPr>
        <p:grpSpPr>
          <a:xfrm>
            <a:off x="2247088" y="1519391"/>
            <a:ext cx="7906845" cy="4608453"/>
            <a:chOff x="2247088" y="1519391"/>
            <a:chExt cx="7906845" cy="4608453"/>
          </a:xfrm>
        </p:grpSpPr>
        <p:pic>
          <p:nvPicPr>
            <p:cNvPr id="54" name="Graphic 39">
              <a:extLst>
                <a:ext uri="{FF2B5EF4-FFF2-40B4-BE49-F238E27FC236}">
                  <a16:creationId xmlns:a16="http://schemas.microsoft.com/office/drawing/2014/main" id="{2ACAD885-5F52-504F-842D-3D87E199BD5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40735" y="4371536"/>
              <a:ext cx="1262556" cy="1262556"/>
            </a:xfrm>
            <a:prstGeom prst="rect">
              <a:avLst/>
            </a:prstGeom>
          </p:spPr>
        </p:pic>
        <p:cxnSp>
          <p:nvCxnSpPr>
            <p:cNvPr id="66" name="Straight Connector 65">
              <a:extLst>
                <a:ext uri="{C183D7F6-B498-43B3-948B-1728B52AA6E4}">
                  <adec:decorative xmlns="" xmlns:adec="http://schemas.microsoft.com/office/drawing/2017/decorative" val="1"/>
                </a:ext>
              </a:extLst>
            </p:cNvPr>
            <p:cNvCxnSpPr/>
            <p:nvPr/>
          </p:nvCxnSpPr>
          <p:spPr>
            <a:xfrm flipH="1" flipV="1">
              <a:off x="5727007" y="3463677"/>
              <a:ext cx="371200" cy="359940"/>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C183D7F6-B498-43B3-948B-1728B52AA6E4}">
                  <adec:decorative xmlns="" xmlns:adec="http://schemas.microsoft.com/office/drawing/2017/decorative" val="1"/>
                </a:ext>
              </a:extLst>
            </p:cNvPr>
            <p:cNvCxnSpPr/>
            <p:nvPr/>
          </p:nvCxnSpPr>
          <p:spPr>
            <a:xfrm>
              <a:off x="6521532" y="4342850"/>
              <a:ext cx="224972" cy="311576"/>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pic>
          <p:nvPicPr>
            <p:cNvPr id="64" name="Picture 63">
              <a:extLst>
                <a:ext uri="{C183D7F6-B498-43B3-948B-1728B52AA6E4}">
                  <adec:decorative xmlns=""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9598" y="3611844"/>
              <a:ext cx="1690476" cy="1690476"/>
            </a:xfrm>
            <a:prstGeom prst="rect">
              <a:avLst/>
            </a:prstGeom>
          </p:spPr>
        </p:pic>
        <p:cxnSp>
          <p:nvCxnSpPr>
            <p:cNvPr id="55" name="Straight Connector 54">
              <a:extLst>
                <a:ext uri="{C183D7F6-B498-43B3-948B-1728B52AA6E4}">
                  <adec:decorative xmlns="" xmlns:adec="http://schemas.microsoft.com/office/drawing/2017/decorative" val="1"/>
                </a:ext>
              </a:extLst>
            </p:cNvPr>
            <p:cNvCxnSpPr/>
            <p:nvPr/>
          </p:nvCxnSpPr>
          <p:spPr>
            <a:xfrm flipV="1">
              <a:off x="6601870" y="3517210"/>
              <a:ext cx="267349" cy="345911"/>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040735" y="5398289"/>
              <a:ext cx="1262555" cy="369332"/>
            </a:xfrm>
            <a:prstGeom prst="rect">
              <a:avLst/>
            </a:prstGeom>
            <a:noFill/>
          </p:spPr>
          <p:txBody>
            <a:bodyPr wrap="square" rtlCol="0">
              <a:spAutoFit/>
            </a:bodyPr>
            <a:lstStyle/>
            <a:p>
              <a:pPr algn="ctr" rtl="0"/>
              <a:r>
                <a:rPr lang="pt-BR"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Fila</a:t>
              </a:r>
            </a:p>
          </p:txBody>
        </p:sp>
        <p:cxnSp>
          <p:nvCxnSpPr>
            <p:cNvPr id="73" name="Straight Connector 72">
              <a:extLst>
                <a:ext uri="{C183D7F6-B498-43B3-948B-1728B52AA6E4}">
                  <adec:decorative xmlns="" xmlns:adec="http://schemas.microsoft.com/office/drawing/2017/decorative" val="1"/>
                </a:ext>
              </a:extLst>
            </p:cNvPr>
            <p:cNvCxnSpPr/>
            <p:nvPr/>
          </p:nvCxnSpPr>
          <p:spPr>
            <a:xfrm flipH="1" flipV="1">
              <a:off x="5241897" y="2409706"/>
              <a:ext cx="127542" cy="389651"/>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C183D7F6-B498-43B3-948B-1728B52AA6E4}">
                  <adec:decorative xmlns="" xmlns:adec="http://schemas.microsoft.com/office/drawing/2017/decorative" val="1"/>
                </a:ext>
              </a:extLst>
            </p:cNvPr>
            <p:cNvCxnSpPr/>
            <p:nvPr/>
          </p:nvCxnSpPr>
          <p:spPr>
            <a:xfrm flipV="1">
              <a:off x="5540568" y="2059047"/>
              <a:ext cx="457200" cy="1328"/>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C183D7F6-B498-43B3-948B-1728B52AA6E4}">
                  <adec:decorative xmlns="" xmlns:adec="http://schemas.microsoft.com/office/drawing/2017/decorative" val="1"/>
                </a:ext>
              </a:extLst>
            </p:cNvPr>
            <p:cNvCxnSpPr/>
            <p:nvPr/>
          </p:nvCxnSpPr>
          <p:spPr>
            <a:xfrm flipH="1" flipV="1">
              <a:off x="4620520" y="2635482"/>
              <a:ext cx="543186" cy="327750"/>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C183D7F6-B498-43B3-948B-1728B52AA6E4}">
                  <adec:decorative xmlns="" xmlns:adec="http://schemas.microsoft.com/office/drawing/2017/decorative" val="1"/>
                </a:ext>
              </a:extLst>
            </p:cNvPr>
            <p:cNvCxnSpPr/>
            <p:nvPr/>
          </p:nvCxnSpPr>
          <p:spPr>
            <a:xfrm flipH="1">
              <a:off x="4620521" y="3315629"/>
              <a:ext cx="428338" cy="148048"/>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C183D7F6-B498-43B3-948B-1728B52AA6E4}">
                  <adec:decorative xmlns="" xmlns:adec="http://schemas.microsoft.com/office/drawing/2017/decorative" val="1"/>
                </a:ext>
              </a:extLst>
            </p:cNvPr>
            <p:cNvCxnSpPr/>
            <p:nvPr/>
          </p:nvCxnSpPr>
          <p:spPr>
            <a:xfrm flipH="1">
              <a:off x="5778910" y="5008664"/>
              <a:ext cx="822960" cy="0"/>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C183D7F6-B498-43B3-948B-1728B52AA6E4}">
                  <adec:decorative xmlns="" xmlns:adec="http://schemas.microsoft.com/office/drawing/2017/decorative" val="1"/>
                </a:ext>
              </a:extLst>
            </p:cNvPr>
            <p:cNvCxnSpPr/>
            <p:nvPr/>
          </p:nvCxnSpPr>
          <p:spPr>
            <a:xfrm>
              <a:off x="4422320" y="5002814"/>
              <a:ext cx="640080" cy="0"/>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C183D7F6-B498-43B3-948B-1728B52AA6E4}">
                  <adec:decorative xmlns="" xmlns:adec="http://schemas.microsoft.com/office/drawing/2017/decorative" val="1"/>
                </a:ext>
              </a:extLst>
            </p:cNvPr>
            <p:cNvCxnSpPr/>
            <p:nvPr/>
          </p:nvCxnSpPr>
          <p:spPr>
            <a:xfrm>
              <a:off x="8432783" y="3461023"/>
              <a:ext cx="221032" cy="298325"/>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C183D7F6-B498-43B3-948B-1728B52AA6E4}">
                  <adec:decorative xmlns="" xmlns:adec="http://schemas.microsoft.com/office/drawing/2017/decorative" val="1"/>
                </a:ext>
              </a:extLst>
            </p:cNvPr>
            <p:cNvCxnSpPr/>
            <p:nvPr/>
          </p:nvCxnSpPr>
          <p:spPr>
            <a:xfrm flipV="1">
              <a:off x="8365759" y="4890290"/>
              <a:ext cx="268125" cy="404548"/>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C183D7F6-B498-43B3-948B-1728B52AA6E4}">
                  <adec:decorative xmlns="" xmlns:adec="http://schemas.microsoft.com/office/drawing/2017/decorative" val="1"/>
                </a:ext>
              </a:extLst>
            </p:cNvPr>
            <p:cNvCxnSpPr/>
            <p:nvPr/>
          </p:nvCxnSpPr>
          <p:spPr>
            <a:xfrm flipV="1">
              <a:off x="7299393" y="4152673"/>
              <a:ext cx="249510" cy="440932"/>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C183D7F6-B498-43B3-948B-1728B52AA6E4}">
                  <adec:decorative xmlns="" xmlns:adec="http://schemas.microsoft.com/office/drawing/2017/decorative" val="1"/>
                </a:ext>
              </a:extLst>
            </p:cNvPr>
            <p:cNvCxnSpPr>
              <a:stCxn id="37" idx="2"/>
              <a:endCxn id="49" idx="0"/>
            </p:cNvCxnSpPr>
            <p:nvPr/>
          </p:nvCxnSpPr>
          <p:spPr>
            <a:xfrm>
              <a:off x="7799845" y="4152672"/>
              <a:ext cx="275455" cy="1106707"/>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C183D7F6-B498-43B3-948B-1728B52AA6E4}">
                  <adec:decorative xmlns="" xmlns:adec="http://schemas.microsoft.com/office/drawing/2017/decorative" val="1"/>
                </a:ext>
              </a:extLst>
            </p:cNvPr>
            <p:cNvCxnSpPr/>
            <p:nvPr/>
          </p:nvCxnSpPr>
          <p:spPr>
            <a:xfrm>
              <a:off x="7450702" y="3186703"/>
              <a:ext cx="457200" cy="0"/>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pic>
          <p:nvPicPr>
            <p:cNvPr id="37"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525525" y="3604032"/>
              <a:ext cx="548640" cy="548640"/>
            </a:xfrm>
            <a:prstGeom prst="rect">
              <a:avLst/>
            </a:prstGeom>
          </p:spPr>
        </p:pic>
        <p:pic>
          <p:nvPicPr>
            <p:cNvPr id="38"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727711" y="4734344"/>
              <a:ext cx="548640" cy="548640"/>
            </a:xfrm>
            <a:prstGeom prst="rect">
              <a:avLst/>
            </a:prstGeom>
          </p:spPr>
        </p:pic>
        <p:pic>
          <p:nvPicPr>
            <p:cNvPr id="40"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170298" y="4734344"/>
              <a:ext cx="548640" cy="548640"/>
            </a:xfrm>
            <a:prstGeom prst="rect">
              <a:avLst/>
            </a:prstGeom>
          </p:spPr>
        </p:pic>
        <p:pic>
          <p:nvPicPr>
            <p:cNvPr id="41"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3976241" y="3388732"/>
              <a:ext cx="548640" cy="548640"/>
            </a:xfrm>
            <a:prstGeom prst="rect">
              <a:avLst/>
            </a:prstGeom>
          </p:spPr>
        </p:pic>
        <p:pic>
          <p:nvPicPr>
            <p:cNvPr id="42"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241897" y="2963232"/>
              <a:ext cx="548640" cy="548640"/>
            </a:xfrm>
            <a:prstGeom prst="rect">
              <a:avLst/>
            </a:prstGeom>
          </p:spPr>
        </p:pic>
        <p:pic>
          <p:nvPicPr>
            <p:cNvPr id="43"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024999" y="3777834"/>
              <a:ext cx="548640" cy="548640"/>
            </a:xfrm>
            <a:prstGeom prst="rect">
              <a:avLst/>
            </a:prstGeom>
          </p:spPr>
        </p:pic>
        <p:pic>
          <p:nvPicPr>
            <p:cNvPr id="44"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833127" y="2912383"/>
              <a:ext cx="548640" cy="548640"/>
            </a:xfrm>
            <a:prstGeom prst="rect">
              <a:avLst/>
            </a:prstGeom>
          </p:spPr>
        </p:pic>
        <p:pic>
          <p:nvPicPr>
            <p:cNvPr id="45"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976836" y="2912383"/>
              <a:ext cx="548640" cy="548640"/>
            </a:xfrm>
            <a:prstGeom prst="rect">
              <a:avLst/>
            </a:prstGeom>
          </p:spPr>
        </p:pic>
        <p:pic>
          <p:nvPicPr>
            <p:cNvPr id="46"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057242" y="1795858"/>
              <a:ext cx="548640" cy="548640"/>
            </a:xfrm>
            <a:prstGeom prst="rect">
              <a:avLst/>
            </a:prstGeom>
          </p:spPr>
        </p:pic>
        <p:pic>
          <p:nvPicPr>
            <p:cNvPr id="47"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932454" y="1786055"/>
              <a:ext cx="548640" cy="548640"/>
            </a:xfrm>
            <a:prstGeom prst="rect">
              <a:avLst/>
            </a:prstGeom>
          </p:spPr>
        </p:pic>
        <p:pic>
          <p:nvPicPr>
            <p:cNvPr id="48"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071880" y="2086842"/>
              <a:ext cx="548640" cy="548640"/>
            </a:xfrm>
            <a:prstGeom prst="rect">
              <a:avLst/>
            </a:prstGeom>
          </p:spPr>
        </p:pic>
        <p:pic>
          <p:nvPicPr>
            <p:cNvPr id="49" name="Graphic 42">
              <a:extLst>
                <a:ext uri="{FF2B5EF4-FFF2-40B4-BE49-F238E27FC236}">
                  <a16:creationId xmlns:a16="http://schemas.microsoft.com/office/drawing/2014/main" id="{4130D902-988A-C441-B94E-F5D6D001FFB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800980" y="5259379"/>
              <a:ext cx="548640" cy="548640"/>
            </a:xfrm>
            <a:prstGeom prst="rect">
              <a:avLst/>
            </a:prstGeom>
          </p:spPr>
        </p:pic>
        <p:pic>
          <p:nvPicPr>
            <p:cNvPr id="52" name="Graphic 9">
              <a:extLst>
                <a:ext uri="{FF2B5EF4-FFF2-40B4-BE49-F238E27FC236}">
                  <a16:creationId xmlns:a16="http://schemas.microsoft.com/office/drawing/2014/main" id="{500C2653-A06A-354F-97A7-93DD33AFA97B}"/>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2247089" y="1519392"/>
              <a:ext cx="640080" cy="640080"/>
            </a:xfrm>
            <a:prstGeom prst="rect">
              <a:avLst/>
            </a:prstGeom>
          </p:spPr>
        </p:pic>
        <p:sp>
          <p:nvSpPr>
            <p:cNvPr id="53" name="Rectangle 52">
              <a:extLst>
                <a:ext uri="{FF2B5EF4-FFF2-40B4-BE49-F238E27FC236}">
                  <a16:creationId xmlns:a16="http://schemas.microsoft.com/office/drawing/2014/main" id="{4C5FA3DF-AAD9-2A40-8928-45DEB6D047C9}"/>
                </a:ext>
              </a:extLst>
            </p:cNvPr>
            <p:cNvSpPr/>
            <p:nvPr/>
          </p:nvSpPr>
          <p:spPr>
            <a:xfrm>
              <a:off x="2247088" y="1519391"/>
              <a:ext cx="7906845" cy="46084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2000">
                  <a:ln w="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cxnSp>
          <p:nvCxnSpPr>
            <p:cNvPr id="34" name="Straight Arrow Connector 33">
              <a:extLst>
                <a:ext uri="{C183D7F6-B498-43B3-948B-1728B52AA6E4}">
                  <adec:decorative xmlns="" xmlns:adec="http://schemas.microsoft.com/office/drawing/2017/decorative" val="1"/>
                </a:ext>
              </a:extLst>
            </p:cNvPr>
            <p:cNvCxnSpPr/>
            <p:nvPr/>
          </p:nvCxnSpPr>
          <p:spPr>
            <a:xfrm flipH="1">
              <a:off x="3901820" y="3942295"/>
              <a:ext cx="235633" cy="522947"/>
            </a:xfrm>
            <a:prstGeom prst="straightConnector1">
              <a:avLst/>
            </a:prstGeom>
            <a:ln w="12700">
              <a:solidFill>
                <a:schemeClr val="accent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8691915" y="5213623"/>
              <a:ext cx="1195681" cy="646331"/>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Banco de dados</a:t>
              </a:r>
            </a:p>
          </p:txBody>
        </p:sp>
      </p:grpSp>
    </p:spTree>
    <p:custDataLst>
      <p:tags r:id="rId1"/>
    </p:custDataLst>
    <p:extLst>
      <p:ext uri="{BB962C8B-B14F-4D97-AF65-F5344CB8AC3E}">
        <p14:creationId xmlns:p14="http://schemas.microsoft.com/office/powerpoint/2010/main" val="2765853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39042-5BB1-9641-A21C-2EBB10BE4CAA}"/>
              </a:ext>
            </a:extLst>
          </p:cNvPr>
          <p:cNvSpPr>
            <a:spLocks noGrp="1"/>
          </p:cNvSpPr>
          <p:nvPr>
            <p:ph type="title"/>
          </p:nvPr>
        </p:nvSpPr>
        <p:spPr/>
        <p:txBody>
          <a:bodyPr rtlCol="0"/>
          <a:lstStyle/>
          <a:p>
            <a:pPr rtl="0"/>
            <a:r>
              <a:rPr lang="pt-BR"/>
              <a:t>AWS Step Functions</a:t>
            </a:r>
          </a:p>
        </p:txBody>
      </p:sp>
      <p:grpSp>
        <p:nvGrpSpPr>
          <p:cNvPr id="5" name="Group 4">
            <a:extLst>
              <a:ext uri="{FF2B5EF4-FFF2-40B4-BE49-F238E27FC236}">
                <a16:creationId xmlns:a16="http://schemas.microsoft.com/office/drawing/2014/main" id="{738F5032-ACEB-4EFB-9929-BE9ADB27FFE7}"/>
              </a:ext>
              <a:ext uri="{C183D7F6-B498-43B3-948B-1728B52AA6E4}">
                <adec:decorative xmlns="" xmlns:adec="http://schemas.microsoft.com/office/drawing/2017/decorative" val="1"/>
              </a:ext>
            </a:extLst>
          </p:cNvPr>
          <p:cNvGrpSpPr/>
          <p:nvPr/>
        </p:nvGrpSpPr>
        <p:grpSpPr>
          <a:xfrm>
            <a:off x="764011" y="1916492"/>
            <a:ext cx="2885749" cy="4045058"/>
            <a:chOff x="764011" y="1916492"/>
            <a:chExt cx="2885749" cy="4045058"/>
          </a:xfrm>
        </p:grpSpPr>
        <p:sp>
          <p:nvSpPr>
            <p:cNvPr id="8" name="TextBox 7">
              <a:extLst>
                <a:ext uri="{FF2B5EF4-FFF2-40B4-BE49-F238E27FC236}">
                  <a16:creationId xmlns:a16="http://schemas.microsoft.com/office/drawing/2014/main" id="{0FBB3DD3-5377-2F41-977A-7324CE913AFD}"/>
                </a:ext>
              </a:extLst>
            </p:cNvPr>
            <p:cNvSpPr txBox="1"/>
            <p:nvPr/>
          </p:nvSpPr>
          <p:spPr>
            <a:xfrm>
              <a:off x="1300170" y="4331526"/>
              <a:ext cx="1813430"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AWS Step Functions</a:t>
              </a:r>
            </a:p>
          </p:txBody>
        </p:sp>
        <p:sp>
          <p:nvSpPr>
            <p:cNvPr id="9" name="Rectangle 8">
              <a:extLst>
                <a:ext uri="{FF2B5EF4-FFF2-40B4-BE49-F238E27FC236}">
                  <a16:creationId xmlns:a16="http://schemas.microsoft.com/office/drawing/2014/main" id="{7AFAFD7C-EC51-0242-B010-CCC0B0F4E1F5}"/>
                </a:ext>
                <a:ext uri="{C183D7F6-B498-43B3-948B-1728B52AA6E4}">
                  <adec:decorative xmlns="" xmlns:adec="http://schemas.microsoft.com/office/drawing/2017/decorative" val="1"/>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0" name="Graphic 9">
              <a:extLst>
                <a:ext uri="{FF2B5EF4-FFF2-40B4-BE49-F238E27FC236}">
                  <a16:creationId xmlns:a16="http://schemas.microsoft.com/office/drawing/2014/main" id="{206C2DF2-66CB-47D9-979E-456F75E9C5AA}"/>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521085" y="2743200"/>
              <a:ext cx="1371600" cy="1371600"/>
            </a:xfrm>
            <a:prstGeom prst="rect">
              <a:avLst/>
            </a:prstGeom>
          </p:spPr>
        </p:pic>
      </p:grpSp>
      <p:sp>
        <p:nvSpPr>
          <p:cNvPr id="15" name="Content Placeholder 14">
            <a:extLst>
              <a:ext uri="{FF2B5EF4-FFF2-40B4-BE49-F238E27FC236}">
                <a16:creationId xmlns:a16="http://schemas.microsoft.com/office/drawing/2014/main" id="{6B73B4E1-A59E-4819-8D06-39A9CC18F132}"/>
              </a:ext>
            </a:extLst>
          </p:cNvPr>
          <p:cNvSpPr>
            <a:spLocks noGrp="1"/>
          </p:cNvSpPr>
          <p:nvPr>
            <p:ph idx="13"/>
          </p:nvPr>
        </p:nvSpPr>
        <p:spPr>
          <a:xfrm>
            <a:off x="4326624" y="1916492"/>
            <a:ext cx="7315200" cy="4256524"/>
          </a:xfrm>
        </p:spPr>
        <p:txBody>
          <a:bodyPr rtlCol="0"/>
          <a:lstStyle/>
          <a:p>
            <a:pPr rtl="0"/>
            <a:r>
              <a:rPr lang="pt-BR" dirty="0"/>
              <a:t>Coordena </a:t>
            </a:r>
            <a:r>
              <a:rPr lang="pt-BR" dirty="0" err="1"/>
              <a:t>microsserviços</a:t>
            </a:r>
            <a:r>
              <a:rPr lang="pt-BR" dirty="0"/>
              <a:t> usando fluxos </a:t>
            </a:r>
            <a:r>
              <a:rPr lang="pt-BR" dirty="0" smtClean="0"/>
              <a:t/>
            </a:r>
            <a:br>
              <a:rPr lang="pt-BR" dirty="0" smtClean="0"/>
            </a:br>
            <a:r>
              <a:rPr lang="pt-BR" dirty="0" smtClean="0"/>
              <a:t>de </a:t>
            </a:r>
            <a:r>
              <a:rPr lang="pt-BR" dirty="0"/>
              <a:t>trabalho visuais</a:t>
            </a:r>
          </a:p>
          <a:p>
            <a:pPr rtl="0"/>
            <a:r>
              <a:rPr lang="pt-BR" dirty="0"/>
              <a:t>Permite percorrer as funções da sua aplicação</a:t>
            </a:r>
          </a:p>
          <a:p>
            <a:pPr rtl="0"/>
            <a:r>
              <a:rPr lang="pt-BR" dirty="0"/>
              <a:t>Dispara e rastreia automaticamente </a:t>
            </a:r>
            <a:r>
              <a:rPr lang="pt-BR" dirty="0" smtClean="0"/>
              <a:t/>
            </a:r>
            <a:br>
              <a:rPr lang="pt-BR" dirty="0" smtClean="0"/>
            </a:br>
            <a:r>
              <a:rPr lang="pt-BR" dirty="0" smtClean="0"/>
              <a:t>cada </a:t>
            </a:r>
            <a:r>
              <a:rPr lang="pt-BR" dirty="0"/>
              <a:t>etapa</a:t>
            </a:r>
          </a:p>
          <a:p>
            <a:pPr rtl="0"/>
            <a:r>
              <a:rPr lang="pt-BR" dirty="0"/>
              <a:t>Fornece captura de erros simples e registro em log se uma etapa falhar</a:t>
            </a:r>
          </a:p>
        </p:txBody>
      </p:sp>
    </p:spTree>
    <p:custDataLst>
      <p:tags r:id="rId1"/>
    </p:custDataLst>
    <p:extLst>
      <p:ext uri="{BB962C8B-B14F-4D97-AF65-F5344CB8AC3E}">
        <p14:creationId xmlns:p14="http://schemas.microsoft.com/office/powerpoint/2010/main" val="449870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a:t>Coordenação de fluxo de trabalho</a:t>
            </a:r>
          </a:p>
        </p:txBody>
      </p:sp>
      <p:grpSp>
        <p:nvGrpSpPr>
          <p:cNvPr id="2" name="Group 1" descr="AWS Step Functions workflow described in notes.">
            <a:extLst>
              <a:ext uri="{FF2B5EF4-FFF2-40B4-BE49-F238E27FC236}">
                <a16:creationId xmlns:a16="http://schemas.microsoft.com/office/drawing/2014/main" id="{F52ABFEC-042D-4316-9477-46CADA7A9EE8}"/>
              </a:ext>
            </a:extLst>
          </p:cNvPr>
          <p:cNvGrpSpPr/>
          <p:nvPr/>
        </p:nvGrpSpPr>
        <p:grpSpPr>
          <a:xfrm>
            <a:off x="957943" y="1580684"/>
            <a:ext cx="10479132" cy="4689670"/>
            <a:chOff x="957943" y="1580684"/>
            <a:chExt cx="10479132" cy="4689670"/>
          </a:xfrm>
        </p:grpSpPr>
        <p:grpSp>
          <p:nvGrpSpPr>
            <p:cNvPr id="50" name="Group 49">
              <a:extLst>
                <a:ext uri="{C183D7F6-B498-43B3-948B-1728B52AA6E4}">
                  <adec:decorative xmlns="" xmlns:adec="http://schemas.microsoft.com/office/drawing/2017/decorative" val="1"/>
                </a:ext>
              </a:extLst>
            </p:cNvPr>
            <p:cNvGrpSpPr/>
            <p:nvPr/>
          </p:nvGrpSpPr>
          <p:grpSpPr>
            <a:xfrm>
              <a:off x="9389910" y="4359521"/>
              <a:ext cx="2047165" cy="1567062"/>
              <a:chOff x="859667" y="1876926"/>
              <a:chExt cx="2047165" cy="1567062"/>
            </a:xfrm>
          </p:grpSpPr>
          <p:grpSp>
            <p:nvGrpSpPr>
              <p:cNvPr id="39" name="Group 38"/>
              <p:cNvGrpSpPr/>
              <p:nvPr/>
            </p:nvGrpSpPr>
            <p:grpSpPr>
              <a:xfrm>
                <a:off x="1222189" y="1876926"/>
                <a:ext cx="1491916" cy="822960"/>
                <a:chOff x="1179095" y="1876926"/>
                <a:chExt cx="1491916" cy="822960"/>
              </a:xfrm>
            </p:grpSpPr>
            <p:sp>
              <p:nvSpPr>
                <p:cNvPr id="7" name="Rectangle 6"/>
                <p:cNvSpPr/>
                <p:nvPr/>
              </p:nvSpPr>
              <p:spPr>
                <a:xfrm>
                  <a:off x="1179095" y="1876926"/>
                  <a:ext cx="822960" cy="8229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8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a:t>
                  </a:r>
                </a:p>
              </p:txBody>
            </p:sp>
            <p:sp>
              <p:nvSpPr>
                <p:cNvPr id="8" name="Curved Left Arrow 7"/>
                <p:cNvSpPr/>
                <p:nvPr/>
              </p:nvSpPr>
              <p:spPr>
                <a:xfrm>
                  <a:off x="2189748" y="1933475"/>
                  <a:ext cx="481263" cy="709863"/>
                </a:xfrm>
                <a:prstGeom prst="curvedLef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8" name="TextBox 37"/>
              <p:cNvSpPr txBox="1"/>
              <p:nvPr/>
            </p:nvSpPr>
            <p:spPr>
              <a:xfrm>
                <a:off x="859667" y="2797657"/>
                <a:ext cx="2047165" cy="646331"/>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Tentar novamente tarefas com falha</a:t>
                </a:r>
              </a:p>
            </p:txBody>
          </p:sp>
        </p:grpSp>
        <p:grpSp>
          <p:nvGrpSpPr>
            <p:cNvPr id="49" name="Group 48">
              <a:extLst>
                <a:ext uri="{C183D7F6-B498-43B3-948B-1728B52AA6E4}">
                  <adec:decorative xmlns="" xmlns:adec="http://schemas.microsoft.com/office/drawing/2017/decorative" val="1"/>
                </a:ext>
              </a:extLst>
            </p:cNvPr>
            <p:cNvGrpSpPr/>
            <p:nvPr/>
          </p:nvGrpSpPr>
          <p:grpSpPr>
            <a:xfrm>
              <a:off x="3534999" y="2032318"/>
              <a:ext cx="2406429" cy="1294075"/>
              <a:chOff x="3798312" y="1872915"/>
              <a:chExt cx="2406429" cy="1294075"/>
            </a:xfrm>
          </p:grpSpPr>
          <p:grpSp>
            <p:nvGrpSpPr>
              <p:cNvPr id="46" name="Group 45"/>
              <p:cNvGrpSpPr/>
              <p:nvPr/>
            </p:nvGrpSpPr>
            <p:grpSpPr>
              <a:xfrm>
                <a:off x="3858127" y="1872915"/>
                <a:ext cx="2286796" cy="826971"/>
                <a:chOff x="3858127" y="1872915"/>
                <a:chExt cx="2286796" cy="826971"/>
              </a:xfrm>
            </p:grpSpPr>
            <p:sp>
              <p:nvSpPr>
                <p:cNvPr id="9" name="Rectangle 8"/>
                <p:cNvSpPr/>
                <p:nvPr/>
              </p:nvSpPr>
              <p:spPr>
                <a:xfrm>
                  <a:off x="3858127" y="1876926"/>
                  <a:ext cx="822960" cy="8229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8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a:t>
                  </a:r>
                </a:p>
              </p:txBody>
            </p:sp>
            <p:sp>
              <p:nvSpPr>
                <p:cNvPr id="10" name="Rectangle 9"/>
                <p:cNvSpPr/>
                <p:nvPr/>
              </p:nvSpPr>
              <p:spPr>
                <a:xfrm>
                  <a:off x="5321963" y="1872915"/>
                  <a:ext cx="822960" cy="8229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8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B</a:t>
                  </a:r>
                </a:p>
              </p:txBody>
            </p:sp>
            <p:cxnSp>
              <p:nvCxnSpPr>
                <p:cNvPr id="26" name="Straight Arrow Connector 25"/>
                <p:cNvCxnSpPr>
                  <a:stCxn id="9" idx="3"/>
                  <a:endCxn id="10" idx="1"/>
                </p:cNvCxnSpPr>
                <p:nvPr/>
              </p:nvCxnSpPr>
              <p:spPr>
                <a:xfrm flipV="1">
                  <a:off x="4681087" y="2284395"/>
                  <a:ext cx="640876" cy="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3798312" y="2797658"/>
                <a:ext cx="2406429"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Executar tarefas em sequência</a:t>
                </a:r>
              </a:p>
            </p:txBody>
          </p:sp>
        </p:grpSp>
        <p:grpSp>
          <p:nvGrpSpPr>
            <p:cNvPr id="48" name="Group 47">
              <a:extLst>
                <a:ext uri="{C183D7F6-B498-43B3-948B-1728B52AA6E4}">
                  <adec:decorative xmlns="" xmlns:adec="http://schemas.microsoft.com/office/drawing/2017/decorative" val="1"/>
                </a:ext>
              </a:extLst>
            </p:cNvPr>
            <p:cNvGrpSpPr/>
            <p:nvPr/>
          </p:nvGrpSpPr>
          <p:grpSpPr>
            <a:xfrm>
              <a:off x="5078966" y="4242080"/>
              <a:ext cx="3110146" cy="2028274"/>
              <a:chOff x="7218758" y="1415715"/>
              <a:chExt cx="3110146" cy="2028274"/>
            </a:xfrm>
          </p:grpSpPr>
          <p:grpSp>
            <p:nvGrpSpPr>
              <p:cNvPr id="45" name="Group 44"/>
              <p:cNvGrpSpPr/>
              <p:nvPr/>
            </p:nvGrpSpPr>
            <p:grpSpPr>
              <a:xfrm>
                <a:off x="7950869" y="1415715"/>
                <a:ext cx="1645920" cy="1284171"/>
                <a:chOff x="7950869" y="1415715"/>
                <a:chExt cx="1645920" cy="1284171"/>
              </a:xfrm>
            </p:grpSpPr>
            <p:sp>
              <p:nvSpPr>
                <p:cNvPr id="12" name="Left-Right Arrow Callout 11"/>
                <p:cNvSpPr/>
                <p:nvPr/>
              </p:nvSpPr>
              <p:spPr>
                <a:xfrm>
                  <a:off x="7950869" y="1876926"/>
                  <a:ext cx="1645920" cy="822960"/>
                </a:xfrm>
                <a:prstGeom prst="leftRightArrowCallo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Right Arrow 13"/>
                <p:cNvSpPr/>
                <p:nvPr/>
              </p:nvSpPr>
              <p:spPr>
                <a:xfrm rot="5400000">
                  <a:off x="8546432" y="1465528"/>
                  <a:ext cx="457200" cy="357574"/>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1" name="TextBox 40"/>
              <p:cNvSpPr txBox="1"/>
              <p:nvPr/>
            </p:nvSpPr>
            <p:spPr>
              <a:xfrm>
                <a:off x="7218758" y="2797658"/>
                <a:ext cx="3110146" cy="646331"/>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Gerenciar o comportamento </a:t>
                </a: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dirty="0" err="1" smtClean="0">
                    <a:latin typeface="Amazon Ember Light" panose="020B0403020204020204" pitchFamily="34" charset="0"/>
                    <a:ea typeface="Amazon Ember Light" panose="020B0403020204020204" pitchFamily="34" charset="0"/>
                    <a:cs typeface="Amazon Ember Light" panose="020B0403020204020204" pitchFamily="34" charset="0"/>
                  </a:rPr>
                  <a:t>try</a:t>
                </a: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-catch-</a:t>
                </a:r>
                <a:r>
                  <a:rPr lang="pt-BR" dirty="0" err="1" smtClean="0">
                    <a:latin typeface="Amazon Ember Light" panose="020B0403020204020204" pitchFamily="34" charset="0"/>
                    <a:ea typeface="Amazon Ember Light" panose="020B0403020204020204" pitchFamily="34" charset="0"/>
                    <a:cs typeface="Amazon Ember Light" panose="020B0403020204020204" pitchFamily="34" charset="0"/>
                  </a:rPr>
                  <a:t>finally</a:t>
                </a:r>
                <a:endParaRPr lang="pt-BR"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51" name="Group 50">
              <a:extLst>
                <a:ext uri="{C183D7F6-B498-43B3-948B-1728B52AA6E4}">
                  <adec:decorative xmlns="" xmlns:adec="http://schemas.microsoft.com/office/drawing/2017/decorative" val="1"/>
                </a:ext>
              </a:extLst>
            </p:cNvPr>
            <p:cNvGrpSpPr/>
            <p:nvPr/>
          </p:nvGrpSpPr>
          <p:grpSpPr>
            <a:xfrm>
              <a:off x="957943" y="3655395"/>
              <a:ext cx="2764086" cy="2337960"/>
              <a:chOff x="974553" y="3577547"/>
              <a:chExt cx="2764086" cy="2337960"/>
            </a:xfrm>
          </p:grpSpPr>
          <p:grpSp>
            <p:nvGrpSpPr>
              <p:cNvPr id="47" name="Group 46"/>
              <p:cNvGrpSpPr/>
              <p:nvPr/>
            </p:nvGrpSpPr>
            <p:grpSpPr>
              <a:xfrm>
                <a:off x="974553" y="3577547"/>
                <a:ext cx="2764086" cy="1865080"/>
                <a:chOff x="974553" y="3577547"/>
                <a:chExt cx="2764086" cy="1865080"/>
              </a:xfrm>
            </p:grpSpPr>
            <p:sp>
              <p:nvSpPr>
                <p:cNvPr id="15" name="Rectangle 14"/>
                <p:cNvSpPr/>
                <p:nvPr/>
              </p:nvSpPr>
              <p:spPr>
                <a:xfrm>
                  <a:off x="974553" y="4624480"/>
                  <a:ext cx="818147" cy="81814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8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a:t>
                  </a:r>
                </a:p>
              </p:txBody>
            </p:sp>
            <p:sp>
              <p:nvSpPr>
                <p:cNvPr id="16" name="Rectangle 15"/>
                <p:cNvSpPr/>
                <p:nvPr/>
              </p:nvSpPr>
              <p:spPr>
                <a:xfrm>
                  <a:off x="1947522" y="3577547"/>
                  <a:ext cx="818147" cy="81814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8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B</a:t>
                  </a:r>
                </a:p>
              </p:txBody>
            </p:sp>
            <p:sp>
              <p:nvSpPr>
                <p:cNvPr id="17" name="Rectangle 16"/>
                <p:cNvSpPr/>
                <p:nvPr/>
              </p:nvSpPr>
              <p:spPr>
                <a:xfrm>
                  <a:off x="2920492" y="4624480"/>
                  <a:ext cx="818147" cy="81814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8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t>
                  </a:r>
                </a:p>
              </p:txBody>
            </p:sp>
            <p:sp>
              <p:nvSpPr>
                <p:cNvPr id="18" name="Diamond 17"/>
                <p:cNvSpPr/>
                <p:nvPr/>
              </p:nvSpPr>
              <p:spPr>
                <a:xfrm>
                  <a:off x="2032159" y="4709116"/>
                  <a:ext cx="648875" cy="648875"/>
                </a:xfrm>
                <a:prstGeom prst="diamon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cxnSp>
              <p:nvCxnSpPr>
                <p:cNvPr id="20" name="Straight Arrow Connector 19"/>
                <p:cNvCxnSpPr>
                  <a:stCxn id="18" idx="0"/>
                  <a:endCxn id="16" idx="2"/>
                </p:cNvCxnSpPr>
                <p:nvPr/>
              </p:nvCxnSpPr>
              <p:spPr>
                <a:xfrm flipH="1" flipV="1">
                  <a:off x="2356596" y="4395694"/>
                  <a:ext cx="1" cy="31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1"/>
                  <a:endCxn id="15" idx="3"/>
                </p:cNvCxnSpPr>
                <p:nvPr/>
              </p:nvCxnSpPr>
              <p:spPr>
                <a:xfrm flipH="1">
                  <a:off x="1792700" y="5033554"/>
                  <a:ext cx="239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3"/>
                  <a:endCxn id="17" idx="1"/>
                </p:cNvCxnSpPr>
                <p:nvPr/>
              </p:nvCxnSpPr>
              <p:spPr>
                <a:xfrm>
                  <a:off x="2681034" y="5033554"/>
                  <a:ext cx="239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974553" y="5546175"/>
                <a:ext cx="2762295"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Selecionar tarefa com base nos dados</a:t>
                </a:r>
              </a:p>
            </p:txBody>
          </p:sp>
        </p:grpSp>
        <p:grpSp>
          <p:nvGrpSpPr>
            <p:cNvPr id="52" name="Group 51">
              <a:extLst>
                <a:ext uri="{C183D7F6-B498-43B3-948B-1728B52AA6E4}">
                  <adec:decorative xmlns="" xmlns:adec="http://schemas.microsoft.com/office/drawing/2017/decorative" val="1"/>
                </a:ext>
              </a:extLst>
            </p:cNvPr>
            <p:cNvGrpSpPr/>
            <p:nvPr/>
          </p:nvGrpSpPr>
          <p:grpSpPr>
            <a:xfrm>
              <a:off x="7292510" y="1580684"/>
              <a:ext cx="3939130" cy="1976747"/>
              <a:chOff x="5835315" y="4066674"/>
              <a:chExt cx="3939130" cy="1976747"/>
            </a:xfrm>
          </p:grpSpPr>
          <p:grpSp>
            <p:nvGrpSpPr>
              <p:cNvPr id="44" name="Group 43"/>
              <p:cNvGrpSpPr/>
              <p:nvPr/>
            </p:nvGrpSpPr>
            <p:grpSpPr>
              <a:xfrm>
                <a:off x="5835315" y="4066674"/>
                <a:ext cx="3939130" cy="1503947"/>
                <a:chOff x="5835315" y="4066674"/>
                <a:chExt cx="3939130" cy="1503947"/>
              </a:xfrm>
            </p:grpSpPr>
            <p:sp>
              <p:nvSpPr>
                <p:cNvPr id="27" name="Rectangle 26"/>
                <p:cNvSpPr/>
                <p:nvPr/>
              </p:nvSpPr>
              <p:spPr>
                <a:xfrm>
                  <a:off x="6116855" y="4521467"/>
                  <a:ext cx="822960" cy="8229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8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a:t>
                  </a:r>
                </a:p>
              </p:txBody>
            </p:sp>
            <p:sp>
              <p:nvSpPr>
                <p:cNvPr id="28" name="Rectangle 27"/>
                <p:cNvSpPr/>
                <p:nvPr/>
              </p:nvSpPr>
              <p:spPr>
                <a:xfrm>
                  <a:off x="7255037" y="4519061"/>
                  <a:ext cx="822960" cy="8229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8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B</a:t>
                  </a:r>
                </a:p>
              </p:txBody>
            </p:sp>
            <p:sp>
              <p:nvSpPr>
                <p:cNvPr id="29" name="Rectangle 28"/>
                <p:cNvSpPr/>
                <p:nvPr/>
              </p:nvSpPr>
              <p:spPr>
                <a:xfrm>
                  <a:off x="8956298" y="4523874"/>
                  <a:ext cx="818147" cy="81814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8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t>
                  </a:r>
                </a:p>
              </p:txBody>
            </p:sp>
            <p:sp>
              <p:nvSpPr>
                <p:cNvPr id="30" name="Rounded Rectangle 29"/>
                <p:cNvSpPr/>
                <p:nvPr/>
              </p:nvSpPr>
              <p:spPr>
                <a:xfrm>
                  <a:off x="5835315" y="4066674"/>
                  <a:ext cx="2490537" cy="15039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1" name="Straight Arrow Connector 30"/>
                <p:cNvCxnSpPr>
                  <a:endCxn id="29" idx="1"/>
                </p:cNvCxnSpPr>
                <p:nvPr/>
              </p:nvCxnSpPr>
              <p:spPr>
                <a:xfrm>
                  <a:off x="8325852" y="4932948"/>
                  <a:ext cx="6304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ight Brace 34"/>
                <p:cNvSpPr/>
                <p:nvPr/>
              </p:nvSpPr>
              <p:spPr>
                <a:xfrm rot="16200000">
                  <a:off x="6956257" y="3229676"/>
                  <a:ext cx="285953" cy="2166886"/>
                </a:xfrm>
                <a:prstGeom prst="rightBrace">
                  <a:avLst>
                    <a:gd name="adj1" fmla="val 4293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3" name="TextBox 42"/>
              <p:cNvSpPr txBox="1"/>
              <p:nvPr/>
            </p:nvSpPr>
            <p:spPr>
              <a:xfrm>
                <a:off x="5978703" y="5674089"/>
                <a:ext cx="2193229"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Executar tarefas em paralelo</a:t>
                </a:r>
              </a:p>
            </p:txBody>
          </p:sp>
        </p:grpSp>
      </p:grpSp>
    </p:spTree>
    <p:custDataLst>
      <p:tags r:id="rId1"/>
    </p:custDataLst>
    <p:extLst>
      <p:ext uri="{BB962C8B-B14F-4D97-AF65-F5344CB8AC3E}">
        <p14:creationId xmlns:p14="http://schemas.microsoft.com/office/powerpoint/2010/main" val="1519288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Máquinas de estado</a:t>
            </a:r>
          </a:p>
        </p:txBody>
      </p:sp>
      <p:pic>
        <p:nvPicPr>
          <p:cNvPr id="3" name="Picture 2">
            <a:extLst>
              <a:ext uri="{C183D7F6-B498-43B3-948B-1728B52AA6E4}">
                <adec:decorative xmlns=""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914" y="1256006"/>
            <a:ext cx="3268694" cy="3268694"/>
          </a:xfrm>
          <a:prstGeom prst="rect">
            <a:avLst/>
          </a:prstGeom>
        </p:spPr>
      </p:pic>
      <p:sp>
        <p:nvSpPr>
          <p:cNvPr id="6" name="Rectangle 5"/>
          <p:cNvSpPr/>
          <p:nvPr/>
        </p:nvSpPr>
        <p:spPr>
          <a:xfrm>
            <a:off x="1146838" y="4416492"/>
            <a:ext cx="4606848" cy="830997"/>
          </a:xfrm>
          <a:prstGeom prst="rect">
            <a:avLst/>
          </a:prstGeom>
        </p:spPr>
        <p:txBody>
          <a:bodyPr wrap="square" rtlCol="0">
            <a:spAutoFit/>
          </a:bodyPr>
          <a:lstStyle/>
          <a:p>
            <a:pPr algn="ctr" rtl="0"/>
            <a:r>
              <a:rPr lang="pt-BR" sz="2400">
                <a:latin typeface="Amazon Ember Light" charset="0"/>
                <a:ea typeface="Amazon Ember Light" charset="0"/>
                <a:cs typeface="Amazon Ember Light" charset="0"/>
              </a:rPr>
              <a:t>Uma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máquina de estado</a:t>
            </a:r>
            <a:r>
              <a:rPr lang="pt-BR" sz="2400">
                <a:latin typeface="Amazon Ember Light" charset="0"/>
                <a:ea typeface="Amazon Ember Light" charset="0"/>
                <a:cs typeface="Amazon Ember Light" charset="0"/>
              </a:rPr>
              <a:t> é uma coleção de estados que podem realizar um trabalho.</a:t>
            </a:r>
          </a:p>
        </p:txBody>
      </p:sp>
      <p:sp>
        <p:nvSpPr>
          <p:cNvPr id="27" name="Rounded Rectangle 26"/>
          <p:cNvSpPr/>
          <p:nvPr/>
        </p:nvSpPr>
        <p:spPr>
          <a:xfrm>
            <a:off x="7719523" y="1846145"/>
            <a:ext cx="3476526" cy="507868"/>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2399">
                <a:solidFill>
                  <a:schemeClr val="bg1"/>
                </a:solidFill>
                <a:latin typeface="Amazon Ember" panose="020B0603020204020204" pitchFamily="34" charset="0"/>
                <a:ea typeface="Amazon Ember" panose="020B0603020204020204" pitchFamily="34" charset="0"/>
                <a:cs typeface="Amazon Ember" panose="020B0603020204020204" pitchFamily="34" charset="0"/>
              </a:rPr>
              <a:t>Máquina de vendas</a:t>
            </a:r>
          </a:p>
        </p:txBody>
      </p:sp>
      <p:grpSp>
        <p:nvGrpSpPr>
          <p:cNvPr id="14" name="Group 13" descr="states for a vending machine state machine include waiting for transaction, soda selection, and vend soda.">
            <a:extLst>
              <a:ext uri="{C183D7F6-B498-43B3-948B-1728B52AA6E4}">
                <adec:decorative xmlns="" xmlns:adec="http://schemas.microsoft.com/office/drawing/2017/decorative" val="0"/>
              </a:ext>
            </a:extLst>
          </p:cNvPr>
          <p:cNvGrpSpPr/>
          <p:nvPr/>
        </p:nvGrpSpPr>
        <p:grpSpPr>
          <a:xfrm>
            <a:off x="7725862" y="2706576"/>
            <a:ext cx="3470188" cy="3267786"/>
            <a:chOff x="5483102" y="642731"/>
            <a:chExt cx="2603319" cy="2451478"/>
          </a:xfrm>
        </p:grpSpPr>
        <p:sp>
          <p:nvSpPr>
            <p:cNvPr id="7" name="Rounded Rectangle 6"/>
            <p:cNvSpPr/>
            <p:nvPr/>
          </p:nvSpPr>
          <p:spPr>
            <a:xfrm>
              <a:off x="5483102" y="642731"/>
              <a:ext cx="2603319" cy="596900"/>
            </a:xfrm>
            <a:prstGeom prst="roundRect">
              <a:avLst/>
            </a:prstGeom>
            <a:noFill/>
            <a:ln>
              <a:solidFill>
                <a:schemeClr val="accent6">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399"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Rounded Rectangle 7"/>
            <p:cNvSpPr/>
            <p:nvPr/>
          </p:nvSpPr>
          <p:spPr>
            <a:xfrm>
              <a:off x="5483102" y="1577322"/>
              <a:ext cx="2603318" cy="596900"/>
            </a:xfrm>
            <a:prstGeom prst="roundRect">
              <a:avLst/>
            </a:prstGeom>
            <a:noFill/>
            <a:ln>
              <a:solidFill>
                <a:schemeClr val="accent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399"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TextBox 11"/>
            <p:cNvSpPr txBox="1"/>
            <p:nvPr/>
          </p:nvSpPr>
          <p:spPr>
            <a:xfrm>
              <a:off x="5542992" y="756515"/>
              <a:ext cx="2483539" cy="346243"/>
            </a:xfrm>
            <a:prstGeom prst="rect">
              <a:avLst/>
            </a:prstGeom>
            <a:noFill/>
          </p:spPr>
          <p:txBody>
            <a:bodyPr wrap="none" rtlCol="0">
              <a:spAutoFit/>
            </a:bodyPr>
            <a:lstStyle/>
            <a:p>
              <a:pPr algn="ctr" rtl="0"/>
              <a:r>
                <a:rPr lang="pt-BR" sz="2399">
                  <a:solidFill>
                    <a:schemeClr val="tx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Aguardando a transação</a:t>
              </a:r>
            </a:p>
          </p:txBody>
        </p:sp>
        <p:sp>
          <p:nvSpPr>
            <p:cNvPr id="13" name="TextBox 12"/>
            <p:cNvSpPr txBox="1"/>
            <p:nvPr/>
          </p:nvSpPr>
          <p:spPr>
            <a:xfrm>
              <a:off x="5984334" y="1691106"/>
              <a:ext cx="1600855" cy="346243"/>
            </a:xfrm>
            <a:prstGeom prst="rect">
              <a:avLst/>
            </a:prstGeom>
            <a:noFill/>
          </p:spPr>
          <p:txBody>
            <a:bodyPr wrap="none" rtlCol="0">
              <a:spAutoFit/>
            </a:bodyPr>
            <a:lstStyle/>
            <a:p>
              <a:pPr algn="ctr" rtl="0"/>
              <a:r>
                <a:rPr lang="pt-BR" sz="2399">
                  <a:solidFill>
                    <a:schemeClr val="tx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Seleção de refrigerante</a:t>
              </a:r>
            </a:p>
          </p:txBody>
        </p:sp>
        <p:cxnSp>
          <p:nvCxnSpPr>
            <p:cNvPr id="15" name="Straight Arrow Connector 14"/>
            <p:cNvCxnSpPr/>
            <p:nvPr/>
          </p:nvCxnSpPr>
          <p:spPr>
            <a:xfrm>
              <a:off x="6784761" y="1272072"/>
              <a:ext cx="0" cy="310919"/>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784761" y="2179891"/>
              <a:ext cx="0" cy="310919"/>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5483102" y="2497309"/>
              <a:ext cx="2603318" cy="596900"/>
            </a:xfrm>
            <a:prstGeom prst="roundRect">
              <a:avLst/>
            </a:prstGeom>
            <a:noFill/>
            <a:ln>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399"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TextBox 24"/>
            <p:cNvSpPr txBox="1"/>
            <p:nvPr/>
          </p:nvSpPr>
          <p:spPr>
            <a:xfrm>
              <a:off x="6183960" y="2611093"/>
              <a:ext cx="1201604" cy="346243"/>
            </a:xfrm>
            <a:prstGeom prst="rect">
              <a:avLst/>
            </a:prstGeom>
            <a:noFill/>
          </p:spPr>
          <p:txBody>
            <a:bodyPr wrap="none" rtlCol="0">
              <a:spAutoFit/>
            </a:bodyPr>
            <a:lstStyle/>
            <a:p>
              <a:pPr algn="ctr" rtl="0"/>
              <a:r>
                <a:rPr lang="pt-BR" sz="2399">
                  <a:solidFill>
                    <a:schemeClr val="tx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Venda de refrigerante</a:t>
              </a:r>
            </a:p>
          </p:txBody>
        </p:sp>
      </p:grpSp>
    </p:spTree>
    <p:custDataLst>
      <p:tags r:id="rId1"/>
    </p:custDataLst>
    <p:extLst>
      <p:ext uri="{BB962C8B-B14F-4D97-AF65-F5344CB8AC3E}">
        <p14:creationId xmlns:p14="http://schemas.microsoft.com/office/powerpoint/2010/main" val="2581808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753EA-3EAE-594E-8563-EFB8C8219566}"/>
              </a:ext>
            </a:extLst>
          </p:cNvPr>
          <p:cNvSpPr>
            <a:spLocks noGrp="1"/>
          </p:cNvSpPr>
          <p:nvPr>
            <p:ph type="title"/>
          </p:nvPr>
        </p:nvSpPr>
        <p:spPr/>
        <p:txBody>
          <a:bodyPr rtlCol="0"/>
          <a:lstStyle/>
          <a:p>
            <a:pPr rtl="0"/>
            <a:r>
              <a:rPr lang="pt-BR"/>
              <a:t>Estados</a:t>
            </a:r>
          </a:p>
        </p:txBody>
      </p:sp>
      <p:grpSp>
        <p:nvGrpSpPr>
          <p:cNvPr id="7" name="Group 6" descr="example of a finite state machine for an image processing application.">
            <a:extLst>
              <a:ext uri="{FF2B5EF4-FFF2-40B4-BE49-F238E27FC236}">
                <a16:creationId xmlns:a16="http://schemas.microsoft.com/office/drawing/2014/main" id="{A2981CCB-BEDF-439A-812B-A71CEB95CFB9}"/>
              </a:ext>
            </a:extLst>
          </p:cNvPr>
          <p:cNvGrpSpPr/>
          <p:nvPr/>
        </p:nvGrpSpPr>
        <p:grpSpPr>
          <a:xfrm>
            <a:off x="794965" y="1191885"/>
            <a:ext cx="11208643" cy="5550026"/>
            <a:chOff x="794965" y="1191885"/>
            <a:chExt cx="11208643" cy="5550026"/>
          </a:xfrm>
        </p:grpSpPr>
        <p:sp>
          <p:nvSpPr>
            <p:cNvPr id="13" name="Oval 12">
              <a:extLst>
                <a:ext uri="{FF2B5EF4-FFF2-40B4-BE49-F238E27FC236}">
                  <a16:creationId xmlns:a16="http://schemas.microsoft.com/office/drawing/2014/main" id="{6F95AE02-46AF-0D4A-9F7A-7AC8C643E536}"/>
                </a:ext>
              </a:extLst>
            </p:cNvPr>
            <p:cNvSpPr/>
            <p:nvPr/>
          </p:nvSpPr>
          <p:spPr>
            <a:xfrm>
              <a:off x="8207300" y="1191885"/>
              <a:ext cx="914400" cy="914400"/>
            </a:xfrm>
            <a:prstGeom prst="ellipse">
              <a:avLst/>
            </a:prstGeom>
            <a:solidFill>
              <a:schemeClr val="accent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3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Iniciar</a:t>
              </a:r>
            </a:p>
          </p:txBody>
        </p:sp>
        <p:sp>
          <p:nvSpPr>
            <p:cNvPr id="79" name="Rectangle 78">
              <a:extLst>
                <a:ext uri="{FF2B5EF4-FFF2-40B4-BE49-F238E27FC236}">
                  <a16:creationId xmlns:a16="http://schemas.microsoft.com/office/drawing/2014/main" id="{1EFC72A0-D667-D14A-9513-F689DDB18851}"/>
                </a:ext>
                <a:ext uri="{C183D7F6-B498-43B3-948B-1728B52AA6E4}">
                  <adec:decorative xmlns="" xmlns:adec="http://schemas.microsoft.com/office/drawing/2017/decorative" val="1"/>
                </a:ext>
              </a:extLst>
            </p:cNvPr>
            <p:cNvSpPr/>
            <p:nvPr/>
          </p:nvSpPr>
          <p:spPr>
            <a:xfrm>
              <a:off x="794965" y="1515894"/>
              <a:ext cx="3597027" cy="4623334"/>
            </a:xfrm>
            <a:prstGeom prst="rect">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 name="Group 4">
              <a:extLst>
                <a:ext uri="{FF2B5EF4-FFF2-40B4-BE49-F238E27FC236}">
                  <a16:creationId xmlns:a16="http://schemas.microsoft.com/office/drawing/2014/main" id="{18FA0059-0F5A-401A-90DF-62001C409163}"/>
                </a:ext>
                <a:ext uri="{C183D7F6-B498-43B3-948B-1728B52AA6E4}">
                  <adec:decorative xmlns="" xmlns:adec="http://schemas.microsoft.com/office/drawing/2017/decorative" val="1"/>
                </a:ext>
              </a:extLst>
            </p:cNvPr>
            <p:cNvGrpSpPr/>
            <p:nvPr/>
          </p:nvGrpSpPr>
          <p:grpSpPr>
            <a:xfrm>
              <a:off x="794965" y="1583871"/>
              <a:ext cx="11208643" cy="5158040"/>
              <a:chOff x="794965" y="1583871"/>
              <a:chExt cx="11208643" cy="5158040"/>
            </a:xfrm>
          </p:grpSpPr>
          <p:sp>
            <p:nvSpPr>
              <p:cNvPr id="14" name="Rounded Rectangle 13">
                <a:extLst>
                  <a:ext uri="{FF2B5EF4-FFF2-40B4-BE49-F238E27FC236}">
                    <a16:creationId xmlns:a16="http://schemas.microsoft.com/office/drawing/2014/main" id="{1004DA01-E195-7A46-9CBD-6C4FD87E19D6}"/>
                  </a:ext>
                </a:extLst>
              </p:cNvPr>
              <p:cNvSpPr/>
              <p:nvPr/>
            </p:nvSpPr>
            <p:spPr>
              <a:xfrm>
                <a:off x="7521500" y="2319677"/>
                <a:ext cx="228600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ExtractImageMetadata</a:t>
                </a:r>
              </a:p>
            </p:txBody>
          </p:sp>
          <p:sp>
            <p:nvSpPr>
              <p:cNvPr id="15" name="Rounded Rectangle 14">
                <a:extLst>
                  <a:ext uri="{FF2B5EF4-FFF2-40B4-BE49-F238E27FC236}">
                    <a16:creationId xmlns:a16="http://schemas.microsoft.com/office/drawing/2014/main" id="{C15D6425-6625-0D41-8305-0CB8C80D4B1C}"/>
                  </a:ext>
                </a:extLst>
              </p:cNvPr>
              <p:cNvSpPr/>
              <p:nvPr/>
            </p:nvSpPr>
            <p:spPr>
              <a:xfrm>
                <a:off x="7750100" y="2942108"/>
                <a:ext cx="182880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ImageTypeCheck</a:t>
                </a:r>
              </a:p>
            </p:txBody>
          </p:sp>
          <p:sp>
            <p:nvSpPr>
              <p:cNvPr id="16" name="Rounded Rectangle 15">
                <a:extLst>
                  <a:ext uri="{FF2B5EF4-FFF2-40B4-BE49-F238E27FC236}">
                    <a16:creationId xmlns:a16="http://schemas.microsoft.com/office/drawing/2014/main" id="{DD2BAB38-0B1C-4740-9836-A924BA3F96D7}"/>
                  </a:ext>
                </a:extLst>
              </p:cNvPr>
              <p:cNvSpPr/>
              <p:nvPr/>
            </p:nvSpPr>
            <p:spPr>
              <a:xfrm>
                <a:off x="6023785" y="3563131"/>
                <a:ext cx="2133112"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StoreImageMetadata</a:t>
                </a:r>
              </a:p>
            </p:txBody>
          </p:sp>
          <p:sp>
            <p:nvSpPr>
              <p:cNvPr id="17" name="Rounded Rectangle 16">
                <a:extLst>
                  <a:ext uri="{FF2B5EF4-FFF2-40B4-BE49-F238E27FC236}">
                    <a16:creationId xmlns:a16="http://schemas.microsoft.com/office/drawing/2014/main" id="{4487B786-FE1B-A946-A3FF-ACE15689784E}"/>
                  </a:ext>
                </a:extLst>
              </p:cNvPr>
              <p:cNvSpPr/>
              <p:nvPr/>
            </p:nvSpPr>
            <p:spPr>
              <a:xfrm>
                <a:off x="8803208" y="3563131"/>
                <a:ext cx="256032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NotSupportedImageType</a:t>
                </a:r>
              </a:p>
            </p:txBody>
          </p:sp>
          <p:sp>
            <p:nvSpPr>
              <p:cNvPr id="22" name="Oval 21">
                <a:extLst>
                  <a:ext uri="{FF2B5EF4-FFF2-40B4-BE49-F238E27FC236}">
                    <a16:creationId xmlns:a16="http://schemas.microsoft.com/office/drawing/2014/main" id="{64635017-B0DE-0A4F-B636-8E55EBB1DBB2}"/>
                  </a:ext>
                </a:extLst>
              </p:cNvPr>
              <p:cNvSpPr/>
              <p:nvPr/>
            </p:nvSpPr>
            <p:spPr>
              <a:xfrm>
                <a:off x="6633141" y="5827511"/>
                <a:ext cx="914400" cy="914400"/>
              </a:xfrm>
              <a:prstGeom prst="ellipse">
                <a:avLst/>
              </a:prstGeom>
              <a:solidFill>
                <a:schemeClr val="accent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Fim</a:t>
                </a:r>
              </a:p>
            </p:txBody>
          </p:sp>
          <p:cxnSp>
            <p:nvCxnSpPr>
              <p:cNvPr id="30" name="Straight Arrow Connector 29">
                <a:extLst>
                  <a:ext uri="{FF2B5EF4-FFF2-40B4-BE49-F238E27FC236}">
                    <a16:creationId xmlns:a16="http://schemas.microsoft.com/office/drawing/2014/main" id="{6C807655-6032-CF40-A2A9-D3BDFB845B30}"/>
                  </a:ext>
                  <a:ext uri="{C183D7F6-B498-43B3-948B-1728B52AA6E4}">
                    <adec:decorative xmlns="" xmlns:adec="http://schemas.microsoft.com/office/drawing/2017/decorative" val="1"/>
                  </a:ext>
                </a:extLst>
              </p:cNvPr>
              <p:cNvCxnSpPr>
                <a:cxnSpLocks/>
                <a:stCxn id="13" idx="4"/>
                <a:endCxn id="14" idx="0"/>
              </p:cNvCxnSpPr>
              <p:nvPr/>
            </p:nvCxnSpPr>
            <p:spPr>
              <a:xfrm>
                <a:off x="8664500" y="2106285"/>
                <a:ext cx="0" cy="213392"/>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895F82-4113-7F4F-BF31-A244389619C8}"/>
                  </a:ext>
                  <a:ext uri="{C183D7F6-B498-43B3-948B-1728B52AA6E4}">
                    <adec:decorative xmlns="" xmlns:adec="http://schemas.microsoft.com/office/drawing/2017/decorative" val="1"/>
                  </a:ext>
                </a:extLst>
              </p:cNvPr>
              <p:cNvCxnSpPr>
                <a:cxnSpLocks/>
                <a:stCxn id="14" idx="2"/>
                <a:endCxn id="15" idx="0"/>
              </p:cNvCxnSpPr>
              <p:nvPr/>
            </p:nvCxnSpPr>
            <p:spPr>
              <a:xfrm>
                <a:off x="8664500" y="2752777"/>
                <a:ext cx="0" cy="18933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26479746-2ACD-5346-ACA1-486B7C4F6BB2}"/>
                  </a:ext>
                  <a:ext uri="{C183D7F6-B498-43B3-948B-1728B52AA6E4}">
                    <adec:decorative xmlns="" xmlns:adec="http://schemas.microsoft.com/office/drawing/2017/decorative" val="1"/>
                  </a:ext>
                </a:extLst>
              </p:cNvPr>
              <p:cNvCxnSpPr>
                <a:cxnSpLocks/>
                <a:stCxn id="15" idx="1"/>
                <a:endCxn id="16" idx="0"/>
              </p:cNvCxnSpPr>
              <p:nvPr/>
            </p:nvCxnSpPr>
            <p:spPr>
              <a:xfrm rot="10800000" flipV="1">
                <a:off x="7090342" y="3158657"/>
                <a:ext cx="659759" cy="404473"/>
              </a:xfrm>
              <a:prstGeom prst="curvedConnector2">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892805B-C4CE-0841-8CF0-63B58ACB80EA}"/>
                  </a:ext>
                  <a:ext uri="{C183D7F6-B498-43B3-948B-1728B52AA6E4}">
                    <adec:decorative xmlns="" xmlns:adec="http://schemas.microsoft.com/office/drawing/2017/decorative" val="1"/>
                  </a:ext>
                </a:extLst>
              </p:cNvPr>
              <p:cNvCxnSpPr>
                <a:cxnSpLocks/>
                <a:stCxn id="15" idx="3"/>
                <a:endCxn id="17" idx="0"/>
              </p:cNvCxnSpPr>
              <p:nvPr/>
            </p:nvCxnSpPr>
            <p:spPr>
              <a:xfrm>
                <a:off x="9578900" y="3158658"/>
                <a:ext cx="504468" cy="404473"/>
              </a:xfrm>
              <a:prstGeom prst="curvedConnector2">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4185D4BF-5BA2-E349-A210-D461020BECE0}"/>
                  </a:ext>
                  <a:ext uri="{C183D7F6-B498-43B3-948B-1728B52AA6E4}">
                    <adec:decorative xmlns="" xmlns:adec="http://schemas.microsoft.com/office/drawing/2017/decorative" val="1"/>
                  </a:ext>
                </a:extLst>
              </p:cNvPr>
              <p:cNvCxnSpPr>
                <a:cxnSpLocks/>
                <a:stCxn id="16" idx="2"/>
                <a:endCxn id="19" idx="0"/>
              </p:cNvCxnSpPr>
              <p:nvPr/>
            </p:nvCxnSpPr>
            <p:spPr>
              <a:xfrm rot="5400000">
                <a:off x="6600368" y="3866034"/>
                <a:ext cx="359777" cy="620170"/>
              </a:xfrm>
              <a:prstGeom prst="curvedConnector3">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CA1F088E-8A11-EE42-8F09-2C5C0B34CD79}"/>
                  </a:ext>
                  <a:ext uri="{C183D7F6-B498-43B3-948B-1728B52AA6E4}">
                    <adec:decorative xmlns="" xmlns:adec="http://schemas.microsoft.com/office/drawing/2017/decorative" val="1"/>
                  </a:ext>
                </a:extLst>
              </p:cNvPr>
              <p:cNvCxnSpPr>
                <a:cxnSpLocks/>
                <a:stCxn id="16" idx="2"/>
                <a:endCxn id="20" idx="0"/>
              </p:cNvCxnSpPr>
              <p:nvPr/>
            </p:nvCxnSpPr>
            <p:spPr>
              <a:xfrm rot="16200000" flipH="1">
                <a:off x="7266258" y="3820314"/>
                <a:ext cx="359777" cy="711610"/>
              </a:xfrm>
              <a:prstGeom prst="curvedConnector3">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62315E5-58BD-4FE3-8DD2-D81AD85E3630}"/>
                  </a:ext>
                  <a:ext uri="{C183D7F6-B498-43B3-948B-1728B52AA6E4}">
                    <adec:decorative xmlns="" xmlns:adec="http://schemas.microsoft.com/office/drawing/2017/decorative" val="1"/>
                  </a:ext>
                </a:extLst>
              </p:cNvPr>
              <p:cNvGrpSpPr/>
              <p:nvPr/>
            </p:nvGrpSpPr>
            <p:grpSpPr>
              <a:xfrm>
                <a:off x="5683736" y="4194433"/>
                <a:ext cx="2813211" cy="1377999"/>
                <a:chOff x="5683736" y="4411006"/>
                <a:chExt cx="2813211" cy="1377999"/>
              </a:xfrm>
            </p:grpSpPr>
            <p:sp>
              <p:nvSpPr>
                <p:cNvPr id="18" name="Rounded Rectangle 17">
                  <a:extLst>
                    <a:ext uri="{FF2B5EF4-FFF2-40B4-BE49-F238E27FC236}">
                      <a16:creationId xmlns:a16="http://schemas.microsoft.com/office/drawing/2014/main" id="{DDACB4B9-1D37-8648-A798-62350A853093}"/>
                    </a:ext>
                  </a:extLst>
                </p:cNvPr>
                <p:cNvSpPr/>
                <p:nvPr/>
              </p:nvSpPr>
              <p:spPr>
                <a:xfrm>
                  <a:off x="5683736" y="4411006"/>
                  <a:ext cx="2813211" cy="1377999"/>
                </a:xfrm>
                <a:prstGeom prst="roundRect">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9" name="Group 28">
                  <a:extLst>
                    <a:ext uri="{FF2B5EF4-FFF2-40B4-BE49-F238E27FC236}">
                      <a16:creationId xmlns:a16="http://schemas.microsoft.com/office/drawing/2014/main" id="{5E151912-7EEC-43F1-A444-50F9A1E69017}"/>
                    </a:ext>
                  </a:extLst>
                </p:cNvPr>
                <p:cNvGrpSpPr/>
                <p:nvPr/>
              </p:nvGrpSpPr>
              <p:grpSpPr>
                <a:xfrm>
                  <a:off x="5784371" y="4572581"/>
                  <a:ext cx="2611940" cy="1054848"/>
                  <a:chOff x="5818747" y="4572581"/>
                  <a:chExt cx="2611940" cy="1054848"/>
                </a:xfrm>
              </p:grpSpPr>
              <p:sp>
                <p:nvSpPr>
                  <p:cNvPr id="19" name="Rounded Rectangle 18">
                    <a:extLst>
                      <a:ext uri="{FF2B5EF4-FFF2-40B4-BE49-F238E27FC236}">
                        <a16:creationId xmlns:a16="http://schemas.microsoft.com/office/drawing/2014/main" id="{8FA1D52D-09A4-4E4F-99D8-6B7F63DBDC10}"/>
                      </a:ext>
                    </a:extLst>
                  </p:cNvPr>
                  <p:cNvSpPr/>
                  <p:nvPr/>
                </p:nvSpPr>
                <p:spPr>
                  <a:xfrm>
                    <a:off x="5818747" y="4572581"/>
                    <a:ext cx="137160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Rekognition</a:t>
                    </a:r>
                  </a:p>
                </p:txBody>
              </p:sp>
              <p:sp>
                <p:nvSpPr>
                  <p:cNvPr id="20" name="Rounded Rectangle 19">
                    <a:extLst>
                      <a:ext uri="{FF2B5EF4-FFF2-40B4-BE49-F238E27FC236}">
                        <a16:creationId xmlns:a16="http://schemas.microsoft.com/office/drawing/2014/main" id="{BA0587BF-2A1D-904F-917B-9FE2D2E9D388}"/>
                      </a:ext>
                    </a:extLst>
                  </p:cNvPr>
                  <p:cNvSpPr/>
                  <p:nvPr/>
                </p:nvSpPr>
                <p:spPr>
                  <a:xfrm>
                    <a:off x="7241967" y="4572581"/>
                    <a:ext cx="118872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Thumbnail</a:t>
                    </a:r>
                  </a:p>
                </p:txBody>
              </p:sp>
              <p:sp>
                <p:nvSpPr>
                  <p:cNvPr id="21" name="Rounded Rectangle 20">
                    <a:extLst>
                      <a:ext uri="{FF2B5EF4-FFF2-40B4-BE49-F238E27FC236}">
                        <a16:creationId xmlns:a16="http://schemas.microsoft.com/office/drawing/2014/main" id="{568FA9B2-051C-344F-9A42-1734D40A7610}"/>
                      </a:ext>
                    </a:extLst>
                  </p:cNvPr>
                  <p:cNvSpPr/>
                  <p:nvPr/>
                </p:nvSpPr>
                <p:spPr>
                  <a:xfrm>
                    <a:off x="5818747" y="5194329"/>
                    <a:ext cx="210312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AddRekognizedTags</a:t>
                    </a:r>
                  </a:p>
                </p:txBody>
              </p:sp>
              <p:cxnSp>
                <p:nvCxnSpPr>
                  <p:cNvPr id="43" name="Straight Arrow Connector 42">
                    <a:extLst>
                      <a:ext uri="{FF2B5EF4-FFF2-40B4-BE49-F238E27FC236}">
                        <a16:creationId xmlns:a16="http://schemas.microsoft.com/office/drawing/2014/main" id="{DE43F753-597A-C947-ABDF-DEA6DC746283}"/>
                      </a:ext>
                    </a:extLst>
                  </p:cNvPr>
                  <p:cNvCxnSpPr>
                    <a:cxnSpLocks/>
                    <a:stCxn id="19" idx="2"/>
                  </p:cNvCxnSpPr>
                  <p:nvPr/>
                </p:nvCxnSpPr>
                <p:spPr>
                  <a:xfrm>
                    <a:off x="6504547" y="5005680"/>
                    <a:ext cx="0" cy="18288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4" name="Straight Arrow Connector 43">
                <a:extLst>
                  <a:ext uri="{FF2B5EF4-FFF2-40B4-BE49-F238E27FC236}">
                    <a16:creationId xmlns:a16="http://schemas.microsoft.com/office/drawing/2014/main" id="{4EFBE263-180A-1B4D-ABDB-EAC28D77DBB8}"/>
                  </a:ext>
                  <a:ext uri="{C183D7F6-B498-43B3-948B-1728B52AA6E4}">
                    <adec:decorative xmlns="" xmlns:adec="http://schemas.microsoft.com/office/drawing/2017/decorative" val="1"/>
                  </a:ext>
                </a:extLst>
              </p:cNvPr>
              <p:cNvCxnSpPr>
                <a:cxnSpLocks/>
                <a:stCxn id="18" idx="2"/>
                <a:endCxn id="22" idx="0"/>
              </p:cNvCxnSpPr>
              <p:nvPr/>
            </p:nvCxnSpPr>
            <p:spPr>
              <a:xfrm flipH="1">
                <a:off x="7090341" y="5572432"/>
                <a:ext cx="1" cy="255079"/>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991F1F94-8D00-7944-9BC2-6ABD3ADDC741}"/>
                  </a:ext>
                  <a:ext uri="{C183D7F6-B498-43B3-948B-1728B52AA6E4}">
                    <adec:decorative xmlns="" xmlns:adec="http://schemas.microsoft.com/office/drawing/2017/decorative" val="1"/>
                  </a:ext>
                </a:extLst>
              </p:cNvPr>
              <p:cNvGrpSpPr/>
              <p:nvPr/>
            </p:nvGrpSpPr>
            <p:grpSpPr>
              <a:xfrm>
                <a:off x="901821" y="2068256"/>
                <a:ext cx="3064835" cy="3910358"/>
                <a:chOff x="579318" y="1492437"/>
                <a:chExt cx="3064835" cy="3910358"/>
              </a:xfrm>
            </p:grpSpPr>
            <p:grpSp>
              <p:nvGrpSpPr>
                <p:cNvPr id="10" name="Group 9">
                  <a:extLst>
                    <a:ext uri="{FF2B5EF4-FFF2-40B4-BE49-F238E27FC236}">
                      <a16:creationId xmlns:a16="http://schemas.microsoft.com/office/drawing/2014/main" id="{D66A8C49-C28E-454B-93B1-5368396DFA6B}"/>
                    </a:ext>
                  </a:extLst>
                </p:cNvPr>
                <p:cNvGrpSpPr/>
                <p:nvPr/>
              </p:nvGrpSpPr>
              <p:grpSpPr>
                <a:xfrm>
                  <a:off x="954741" y="1627095"/>
                  <a:ext cx="2689412" cy="2381536"/>
                  <a:chOff x="9157447" y="3106271"/>
                  <a:chExt cx="2689412" cy="2381536"/>
                </a:xfrm>
              </p:grpSpPr>
              <p:pic>
                <p:nvPicPr>
                  <p:cNvPr id="8" name="Picture 7">
                    <a:extLst>
                      <a:ext uri="{FF2B5EF4-FFF2-40B4-BE49-F238E27FC236}">
                        <a16:creationId xmlns:a16="http://schemas.microsoft.com/office/drawing/2014/main" id="{E087C4DC-E08A-2344-A2BA-56EA0C8946AA}"/>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9252858" y="3106271"/>
                    <a:ext cx="2381536" cy="2381536"/>
                  </a:xfrm>
                  <a:prstGeom prst="rect">
                    <a:avLst/>
                  </a:prstGeom>
                </p:spPr>
              </p:pic>
              <p:pic>
                <p:nvPicPr>
                  <p:cNvPr id="6" name="Picture 5">
                    <a:extLst>
                      <a:ext uri="{FF2B5EF4-FFF2-40B4-BE49-F238E27FC236}">
                        <a16:creationId xmlns:a16="http://schemas.microsoft.com/office/drawing/2014/main" id="{CB130D66-CF14-F842-B344-39C93788C56D}"/>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10599177" y="4437528"/>
                    <a:ext cx="659279" cy="659279"/>
                  </a:xfrm>
                  <a:prstGeom prst="rect">
                    <a:avLst/>
                  </a:prstGeom>
                </p:spPr>
              </p:pic>
              <p:sp>
                <p:nvSpPr>
                  <p:cNvPr id="9" name="Rectangle 8">
                    <a:extLst>
                      <a:ext uri="{FF2B5EF4-FFF2-40B4-BE49-F238E27FC236}">
                        <a16:creationId xmlns:a16="http://schemas.microsoft.com/office/drawing/2014/main" id="{1B4BD2BA-1B67-4C40-9350-9695016248A7}"/>
                      </a:ext>
                    </a:extLst>
                  </p:cNvPr>
                  <p:cNvSpPr/>
                  <p:nvPr/>
                </p:nvSpPr>
                <p:spPr>
                  <a:xfrm>
                    <a:off x="9157447" y="3442447"/>
                    <a:ext cx="2689412" cy="18153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2" name="Picture 11">
                  <a:extLst>
                    <a:ext uri="{FF2B5EF4-FFF2-40B4-BE49-F238E27FC236}">
                      <a16:creationId xmlns:a16="http://schemas.microsoft.com/office/drawing/2014/main" id="{57B0EA52-9482-A54F-8AEB-A60D584A74F7}"/>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579318" y="1492437"/>
                  <a:ext cx="941668" cy="941668"/>
                </a:xfrm>
                <a:prstGeom prst="rect">
                  <a:avLst/>
                </a:prstGeom>
              </p:spPr>
            </p:pic>
            <p:sp>
              <p:nvSpPr>
                <p:cNvPr id="68" name="TextBox 67">
                  <a:extLst>
                    <a:ext uri="{FF2B5EF4-FFF2-40B4-BE49-F238E27FC236}">
                      <a16:creationId xmlns:a16="http://schemas.microsoft.com/office/drawing/2014/main" id="{F5695E72-D88C-8944-846A-629EB50CAA2F}"/>
                    </a:ext>
                  </a:extLst>
                </p:cNvPr>
                <p:cNvSpPr txBox="1"/>
                <p:nvPr/>
              </p:nvSpPr>
              <p:spPr>
                <a:xfrm>
                  <a:off x="756875" y="4479465"/>
                  <a:ext cx="1432384" cy="923330"/>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Montanhas Pessoas Neve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9" name="Group 68">
                  <a:extLst>
                    <a:ext uri="{FF2B5EF4-FFF2-40B4-BE49-F238E27FC236}">
                      <a16:creationId xmlns:a16="http://schemas.microsoft.com/office/drawing/2014/main" id="{70BF04A4-CCDE-EC4C-8029-7F9DB0E91C32}"/>
                    </a:ext>
                  </a:extLst>
                </p:cNvPr>
                <p:cNvGrpSpPr/>
                <p:nvPr/>
              </p:nvGrpSpPr>
              <p:grpSpPr>
                <a:xfrm>
                  <a:off x="2668580" y="4496289"/>
                  <a:ext cx="788279" cy="698039"/>
                  <a:chOff x="9157447" y="3106271"/>
                  <a:chExt cx="2689412" cy="2381536"/>
                </a:xfrm>
              </p:grpSpPr>
              <p:pic>
                <p:nvPicPr>
                  <p:cNvPr id="70" name="Picture 69">
                    <a:extLst>
                      <a:ext uri="{FF2B5EF4-FFF2-40B4-BE49-F238E27FC236}">
                        <a16:creationId xmlns:a16="http://schemas.microsoft.com/office/drawing/2014/main" id="{46367A34-4AD5-F34E-AA04-A6934B0E96B6}"/>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9252858" y="3106271"/>
                    <a:ext cx="2381536" cy="2381536"/>
                  </a:xfrm>
                  <a:prstGeom prst="rect">
                    <a:avLst/>
                  </a:prstGeom>
                </p:spPr>
              </p:pic>
              <p:pic>
                <p:nvPicPr>
                  <p:cNvPr id="71" name="Picture 70">
                    <a:extLst>
                      <a:ext uri="{FF2B5EF4-FFF2-40B4-BE49-F238E27FC236}">
                        <a16:creationId xmlns:a16="http://schemas.microsoft.com/office/drawing/2014/main" id="{05C0CC33-501C-8542-AAD2-321B1AB1EB1E}"/>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10599177" y="4437528"/>
                    <a:ext cx="659279" cy="659279"/>
                  </a:xfrm>
                  <a:prstGeom prst="rect">
                    <a:avLst/>
                  </a:prstGeom>
                </p:spPr>
              </p:pic>
              <p:sp>
                <p:nvSpPr>
                  <p:cNvPr id="72" name="Rectangle 71">
                    <a:extLst>
                      <a:ext uri="{FF2B5EF4-FFF2-40B4-BE49-F238E27FC236}">
                        <a16:creationId xmlns:a16="http://schemas.microsoft.com/office/drawing/2014/main" id="{638AC4A9-2442-E946-8C1E-C724CA5DCAA2}"/>
                      </a:ext>
                    </a:extLst>
                  </p:cNvPr>
                  <p:cNvSpPr/>
                  <p:nvPr/>
                </p:nvSpPr>
                <p:spPr>
                  <a:xfrm>
                    <a:off x="9157447" y="3442447"/>
                    <a:ext cx="2689412" cy="18153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74" name="Curved Connector 73">
                  <a:extLst>
                    <a:ext uri="{FF2B5EF4-FFF2-40B4-BE49-F238E27FC236}">
                      <a16:creationId xmlns:a16="http://schemas.microsoft.com/office/drawing/2014/main" id="{292E933C-2EBE-5D48-B3AF-2970ECB9F0A4}"/>
                    </a:ext>
                  </a:extLst>
                </p:cNvPr>
                <p:cNvCxnSpPr>
                  <a:stCxn id="9" idx="2"/>
                  <a:endCxn id="68" idx="0"/>
                </p:cNvCxnSpPr>
                <p:nvPr/>
              </p:nvCxnSpPr>
              <p:spPr>
                <a:xfrm rot="5400000">
                  <a:off x="1535837" y="3715854"/>
                  <a:ext cx="700841" cy="826380"/>
                </a:xfrm>
                <a:prstGeom prst="curved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B3208D31-9421-0C44-B4C5-24EF59BFAD6E}"/>
                    </a:ext>
                  </a:extLst>
                </p:cNvPr>
                <p:cNvCxnSpPr>
                  <a:stCxn id="9" idx="2"/>
                  <a:endCxn id="70" idx="0"/>
                </p:cNvCxnSpPr>
                <p:nvPr/>
              </p:nvCxnSpPr>
              <p:spPr>
                <a:xfrm rot="16200000" flipH="1">
                  <a:off x="2313674" y="3764397"/>
                  <a:ext cx="717665" cy="746118"/>
                </a:xfrm>
                <a:prstGeom prst="curved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028E2D48-BF9D-6346-823B-D6B10ECB3487}"/>
                  </a:ext>
                </a:extLst>
              </p:cNvPr>
              <p:cNvSpPr txBox="1"/>
              <p:nvPr/>
            </p:nvSpPr>
            <p:spPr>
              <a:xfrm>
                <a:off x="794965" y="1583871"/>
                <a:ext cx="3597027" cy="584775"/>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Aplicação de miniaturas e marcação de imagens</a:t>
                </a:r>
              </a:p>
            </p:txBody>
          </p:sp>
          <p:cxnSp>
            <p:nvCxnSpPr>
              <p:cNvPr id="82" name="Straight Arrow Connector 81">
                <a:extLst>
                  <a:ext uri="{FF2B5EF4-FFF2-40B4-BE49-F238E27FC236}">
                    <a16:creationId xmlns:a16="http://schemas.microsoft.com/office/drawing/2014/main" id="{7E922A50-EBC8-2E46-A49E-AC0C5ACB3252}"/>
                  </a:ext>
                  <a:ext uri="{C183D7F6-B498-43B3-948B-1728B52AA6E4}">
                    <adec:decorative xmlns="" xmlns:adec="http://schemas.microsoft.com/office/drawing/2017/decorative" val="1"/>
                  </a:ext>
                </a:extLst>
              </p:cNvPr>
              <p:cNvCxnSpPr/>
              <p:nvPr/>
            </p:nvCxnSpPr>
            <p:spPr>
              <a:xfrm>
                <a:off x="4708058" y="3827561"/>
                <a:ext cx="94129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3026CE5-0BE3-4816-9327-6EF14217B4EA}"/>
                  </a:ext>
                </a:extLst>
              </p:cNvPr>
              <p:cNvSpPr txBox="1"/>
              <p:nvPr/>
            </p:nvSpPr>
            <p:spPr>
              <a:xfrm>
                <a:off x="9964125" y="2356226"/>
                <a:ext cx="660758" cy="369332"/>
              </a:xfrm>
              <a:prstGeom prst="rect">
                <a:avLst/>
              </a:prstGeom>
              <a:noFill/>
            </p:spPr>
            <p:txBody>
              <a:bodyPr wrap="non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Tarefa</a:t>
                </a:r>
              </a:p>
            </p:txBody>
          </p:sp>
          <p:sp>
            <p:nvSpPr>
              <p:cNvPr id="73" name="TextBox 72">
                <a:extLst>
                  <a:ext uri="{FF2B5EF4-FFF2-40B4-BE49-F238E27FC236}">
                    <a16:creationId xmlns:a16="http://schemas.microsoft.com/office/drawing/2014/main" id="{8217A677-E27A-4B2E-AD7D-733E939D1C16}"/>
                  </a:ext>
                </a:extLst>
              </p:cNvPr>
              <p:cNvSpPr txBox="1"/>
              <p:nvPr/>
            </p:nvSpPr>
            <p:spPr>
              <a:xfrm>
                <a:off x="10254339" y="2973991"/>
                <a:ext cx="881973" cy="369332"/>
              </a:xfrm>
              <a:prstGeom prst="rect">
                <a:avLst/>
              </a:prstGeom>
              <a:noFill/>
            </p:spPr>
            <p:txBody>
              <a:bodyPr wrap="non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Opção</a:t>
                </a:r>
              </a:p>
            </p:txBody>
          </p:sp>
          <p:sp>
            <p:nvSpPr>
              <p:cNvPr id="75" name="TextBox 74">
                <a:extLst>
                  <a:ext uri="{FF2B5EF4-FFF2-40B4-BE49-F238E27FC236}">
                    <a16:creationId xmlns:a16="http://schemas.microsoft.com/office/drawing/2014/main" id="{C4481C37-A21B-4B2F-82E9-52F219BDDABD}"/>
                  </a:ext>
                </a:extLst>
              </p:cNvPr>
              <p:cNvSpPr txBox="1"/>
              <p:nvPr/>
            </p:nvSpPr>
            <p:spPr>
              <a:xfrm>
                <a:off x="11451854" y="3595015"/>
                <a:ext cx="551754" cy="369332"/>
              </a:xfrm>
              <a:prstGeom prst="rect">
                <a:avLst/>
              </a:prstGeom>
              <a:noFill/>
            </p:spPr>
            <p:txBody>
              <a:bodyPr wrap="non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Falha</a:t>
                </a:r>
              </a:p>
            </p:txBody>
          </p:sp>
          <p:sp>
            <p:nvSpPr>
              <p:cNvPr id="81" name="TextBox 80">
                <a:extLst>
                  <a:ext uri="{FF2B5EF4-FFF2-40B4-BE49-F238E27FC236}">
                    <a16:creationId xmlns:a16="http://schemas.microsoft.com/office/drawing/2014/main" id="{7F603997-1F00-4B30-A39C-D1FD272E64E2}"/>
                  </a:ext>
                </a:extLst>
              </p:cNvPr>
              <p:cNvSpPr txBox="1"/>
              <p:nvPr/>
            </p:nvSpPr>
            <p:spPr>
              <a:xfrm>
                <a:off x="8635829" y="4695881"/>
                <a:ext cx="971741" cy="369332"/>
              </a:xfrm>
              <a:prstGeom prst="rect">
                <a:avLst/>
              </a:prstGeom>
              <a:noFill/>
            </p:spPr>
            <p:txBody>
              <a:bodyPr wrap="none" rtlCol="0">
                <a:spAutoFit/>
              </a:bodyPr>
              <a:lstStyle/>
              <a:p>
                <a:pPr rtl="0"/>
                <a:r>
                  <a:rPr lang="pt-BR">
                    <a:latin typeface="Amazon Ember" panose="020B0603020204020204" pitchFamily="34" charset="0"/>
                    <a:ea typeface="Amazon Ember" panose="020B0603020204020204" pitchFamily="34" charset="0"/>
                    <a:cs typeface="Amazon Ember" panose="020B0603020204020204" pitchFamily="34" charset="0"/>
                  </a:rPr>
                  <a:t>Paralelo</a:t>
                </a:r>
              </a:p>
            </p:txBody>
          </p:sp>
        </p:grpSp>
      </p:grpSp>
    </p:spTree>
    <p:custDataLst>
      <p:tags r:id="rId1"/>
    </p:custDataLst>
    <p:extLst>
      <p:ext uri="{BB962C8B-B14F-4D97-AF65-F5344CB8AC3E}">
        <p14:creationId xmlns:p14="http://schemas.microsoft.com/office/powerpoint/2010/main" val="3345691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E4D6-19FD-AE42-A8B8-35ED85827666}"/>
              </a:ext>
            </a:extLst>
          </p:cNvPr>
          <p:cNvSpPr>
            <a:spLocks noGrp="1"/>
          </p:cNvSpPr>
          <p:nvPr>
            <p:ph type="title"/>
          </p:nvPr>
        </p:nvSpPr>
        <p:spPr/>
        <p:txBody>
          <a:bodyPr rtlCol="0"/>
          <a:lstStyle/>
          <a:p>
            <a:pPr rtl="0"/>
            <a:r>
              <a:rPr lang="pt-BR"/>
              <a:t>O que são microsserviços?</a:t>
            </a:r>
          </a:p>
        </p:txBody>
      </p:sp>
      <p:sp>
        <p:nvSpPr>
          <p:cNvPr id="50" name="TextBox 49">
            <a:extLst>
              <a:ext uri="{FF2B5EF4-FFF2-40B4-BE49-F238E27FC236}">
                <a16:creationId xmlns:a16="http://schemas.microsoft.com/office/drawing/2014/main" id="{99AB0175-87C7-4042-9526-63A0D19B5880}"/>
              </a:ext>
            </a:extLst>
          </p:cNvPr>
          <p:cNvSpPr txBox="1"/>
          <p:nvPr/>
        </p:nvSpPr>
        <p:spPr>
          <a:xfrm>
            <a:off x="1655887" y="3304923"/>
            <a:ext cx="8796408" cy="892552"/>
          </a:xfrm>
          <a:prstGeom prst="rect">
            <a:avLst/>
          </a:prstGeom>
          <a:noFill/>
          <a:ln>
            <a:noFill/>
          </a:ln>
        </p:spPr>
        <p:txBody>
          <a:bodyPr wrap="square" rtlCol="0">
            <a:spAutoFit/>
          </a:bodyPr>
          <a:lstStyle/>
          <a:p>
            <a:pPr algn="ctr" rtl="0"/>
            <a:r>
              <a:rPr lang="pt-BR" sz="2600">
                <a:solidFill>
                  <a:schemeClr val="tx1">
                    <a:lumMod val="75000"/>
                    <a:lumOff val="25000"/>
                  </a:schemeClr>
                </a:solidFill>
                <a:ea typeface="Amazon Ember" panose="020B0603020204020204" pitchFamily="34" charset="0"/>
                <a:cs typeface="Amazon Ember" panose="020B0603020204020204" pitchFamily="34" charset="0"/>
              </a:rPr>
              <a:t>Aplicações que são compostas por </a:t>
            </a:r>
            <a:r>
              <a:rPr lang="pt-BR" sz="2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serviços independentes </a:t>
            </a:r>
            <a:r>
              <a:rPr lang="pt-BR" sz="2600">
                <a:solidFill>
                  <a:schemeClr val="tx1">
                    <a:lumMod val="75000"/>
                    <a:lumOff val="25000"/>
                  </a:schemeClr>
                </a:solidFill>
                <a:ea typeface="Amazon Ember" panose="020B0603020204020204" pitchFamily="34" charset="0"/>
                <a:cs typeface="Amazon Ember" panose="020B0603020204020204" pitchFamily="34" charset="0"/>
              </a:rPr>
              <a:t>que se comunicam por </a:t>
            </a:r>
            <a:r>
              <a:rPr lang="pt-BR" sz="2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APIs bem definidas</a:t>
            </a:r>
          </a:p>
        </p:txBody>
      </p:sp>
    </p:spTree>
    <p:custDataLst>
      <p:tags r:id="rId1"/>
    </p:custDataLst>
    <p:extLst>
      <p:ext uri="{BB962C8B-B14F-4D97-AF65-F5344CB8AC3E}">
        <p14:creationId xmlns:p14="http://schemas.microsoft.com/office/powerpoint/2010/main" val="3907502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37B3-7B95-4FCD-8C1E-FBA64D9FD18B}"/>
              </a:ext>
            </a:extLst>
          </p:cNvPr>
          <p:cNvSpPr>
            <a:spLocks noGrp="1"/>
          </p:cNvSpPr>
          <p:nvPr>
            <p:ph type="title"/>
          </p:nvPr>
        </p:nvSpPr>
        <p:spPr/>
        <p:txBody>
          <a:bodyPr rtlCol="0"/>
          <a:lstStyle/>
          <a:p>
            <a:pPr rtl="0"/>
            <a:r>
              <a:rPr lang="pt-BR"/>
              <a:t>Tipos de estado</a:t>
            </a:r>
          </a:p>
        </p:txBody>
      </p:sp>
      <p:graphicFrame>
        <p:nvGraphicFramePr>
          <p:cNvPr id="5" name="Table 4">
            <a:extLst>
              <a:ext uri="{FF2B5EF4-FFF2-40B4-BE49-F238E27FC236}">
                <a16:creationId xmlns:a16="http://schemas.microsoft.com/office/drawing/2014/main" id="{34393839-467F-4D18-927B-77FE48BFE565}"/>
              </a:ext>
            </a:extLst>
          </p:cNvPr>
          <p:cNvGraphicFramePr>
            <a:graphicFrameLocks noGrp="1"/>
          </p:cNvGraphicFramePr>
          <p:nvPr>
            <p:extLst>
              <p:ext uri="{D42A27DB-BD31-4B8C-83A1-F6EECF244321}">
                <p14:modId xmlns:p14="http://schemas.microsoft.com/office/powerpoint/2010/main" val="3165232395"/>
              </p:ext>
            </p:extLst>
          </p:nvPr>
        </p:nvGraphicFramePr>
        <p:xfrm>
          <a:off x="736600" y="1285297"/>
          <a:ext cx="10769600" cy="4892040"/>
        </p:xfrm>
        <a:graphic>
          <a:graphicData uri="http://schemas.openxmlformats.org/drawingml/2006/table">
            <a:tbl>
              <a:tblPr firstRow="1" bandRow="1">
                <a:tableStyleId>{69CF1AB2-1976-4502-BF36-3FF5EA218861}</a:tableStyleId>
              </a:tblPr>
              <a:tblGrid>
                <a:gridCol w="2610279">
                  <a:extLst>
                    <a:ext uri="{9D8B030D-6E8A-4147-A177-3AD203B41FA5}">
                      <a16:colId xmlns:a16="http://schemas.microsoft.com/office/drawing/2014/main" val="20000"/>
                    </a:ext>
                  </a:extLst>
                </a:gridCol>
                <a:gridCol w="8159321">
                  <a:extLst>
                    <a:ext uri="{9D8B030D-6E8A-4147-A177-3AD203B41FA5}">
                      <a16:colId xmlns:a16="http://schemas.microsoft.com/office/drawing/2014/main" val="20001"/>
                    </a:ext>
                  </a:extLst>
                </a:gridCol>
              </a:tblGrid>
              <a:tr h="571500">
                <a:tc>
                  <a:txBody>
                    <a:bodyPr/>
                    <a:lstStyle/>
                    <a:p>
                      <a:pPr rtl="0"/>
                      <a:r>
                        <a:rPr lang="pt-BR"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Tarefa</a:t>
                      </a:r>
                    </a:p>
                  </a:txBody>
                  <a:tcPr marL="121920" marR="121920" marT="60960" marB="60960" anchor="ctr">
                    <a:solidFill>
                      <a:schemeClr val="accent3"/>
                    </a:solidFill>
                  </a:tcPr>
                </a:tc>
                <a:tc>
                  <a:txBody>
                    <a:bodyPr/>
                    <a:lstStyle/>
                    <a:p>
                      <a:pPr rtl="0"/>
                      <a:r>
                        <a:rPr lang="pt-BR" sz="2000" b="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Uma unidade única de trabalho executada por uma máquina de estado</a:t>
                      </a:r>
                    </a:p>
                  </a:txBody>
                  <a:tcPr marL="121920" marR="121920" marT="60960" marB="60960" anchor="ctr">
                    <a:noFill/>
                  </a:tcPr>
                </a:tc>
                <a:extLst>
                  <a:ext uri="{0D108BD9-81ED-4DB2-BD59-A6C34878D82A}">
                    <a16:rowId xmlns:a16="http://schemas.microsoft.com/office/drawing/2014/main" val="2136704266"/>
                  </a:ext>
                </a:extLst>
              </a:tr>
              <a:tr h="571500">
                <a:tc>
                  <a:txBody>
                    <a:bodyPr/>
                    <a:lstStyle/>
                    <a:p>
                      <a:pPr rtl="0"/>
                      <a:r>
                        <a:rPr lang="pt-BR"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Opção</a:t>
                      </a:r>
                    </a:p>
                  </a:txBody>
                  <a:tcPr marL="121920" marR="121920" marT="60960" marB="60960" anchor="ctr">
                    <a:solidFill>
                      <a:schemeClr val="accent3"/>
                    </a:solidFill>
                  </a:tcPr>
                </a:tc>
                <a:tc>
                  <a:txBody>
                    <a:bodyPr/>
                    <a:lstStyle/>
                    <a:p>
                      <a:pPr rtl="0"/>
                      <a:r>
                        <a:rPr lang="pt-BR" sz="2000" kern="1200" dirty="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Adiciona a lógica de ramificação a uma máquina de estado</a:t>
                      </a:r>
                      <a:endParaRPr lang="en-US" sz="20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noFill/>
                  </a:tcPr>
                </a:tc>
                <a:extLst>
                  <a:ext uri="{0D108BD9-81ED-4DB2-BD59-A6C34878D82A}">
                    <a16:rowId xmlns:a16="http://schemas.microsoft.com/office/drawing/2014/main" val="3207912656"/>
                  </a:ext>
                </a:extLst>
              </a:tr>
              <a:tr h="571500">
                <a:tc>
                  <a:txBody>
                    <a:bodyPr/>
                    <a:lstStyle/>
                    <a:p>
                      <a:pPr rtl="0"/>
                      <a:r>
                        <a:rPr lang="pt-BR"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Falha</a:t>
                      </a:r>
                    </a:p>
                  </a:txBody>
                  <a:tcPr marL="121920" marR="121920" marT="60960" marB="60960" anchor="ctr">
                    <a:solidFill>
                      <a:schemeClr val="accent3"/>
                    </a:solidFill>
                  </a:tcPr>
                </a:tc>
                <a:tc>
                  <a:txBody>
                    <a:bodyPr/>
                    <a:lstStyle/>
                    <a:p>
                      <a:pPr rtl="0"/>
                      <a:r>
                        <a:rPr lang="pt-BR" sz="2000" kern="120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Interrompe uma máquina de estado em execução e a marca como uma falha</a:t>
                      </a:r>
                      <a:endParaRPr lang="en-US" sz="20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noFill/>
                  </a:tcPr>
                </a:tc>
                <a:extLst>
                  <a:ext uri="{0D108BD9-81ED-4DB2-BD59-A6C34878D82A}">
                    <a16:rowId xmlns:a16="http://schemas.microsoft.com/office/drawing/2014/main" val="35613210"/>
                  </a:ext>
                </a:extLst>
              </a:tr>
              <a:tr h="571500">
                <a:tc>
                  <a:txBody>
                    <a:bodyPr/>
                    <a:lstStyle/>
                    <a:p>
                      <a:pPr rtl="0"/>
                      <a:r>
                        <a:rPr lang="pt-BR"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Êxito</a:t>
                      </a:r>
                    </a:p>
                  </a:txBody>
                  <a:tcPr marL="121920" marR="121920" marT="60960" marB="60960" anchor="ctr">
                    <a:solidFill>
                      <a:schemeClr val="accent3"/>
                    </a:solidFill>
                  </a:tcPr>
                </a:tc>
                <a:tc>
                  <a:txBody>
                    <a:bodyPr/>
                    <a:lstStyle/>
                    <a:p>
                      <a:pPr rtl="0"/>
                      <a:r>
                        <a:rPr lang="pt-BR" sz="2000" kern="120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Interrompe uma máquina de estado em execução com êxito</a:t>
                      </a:r>
                      <a:endParaRPr lang="en-US" sz="20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noFill/>
                  </a:tcPr>
                </a:tc>
                <a:extLst>
                  <a:ext uri="{0D108BD9-81ED-4DB2-BD59-A6C34878D82A}">
                    <a16:rowId xmlns:a16="http://schemas.microsoft.com/office/drawing/2014/main" val="2390992496"/>
                  </a:ext>
                </a:extLst>
              </a:tr>
              <a:tr h="571500">
                <a:tc>
                  <a:txBody>
                    <a:bodyPr/>
                    <a:lstStyle/>
                    <a:p>
                      <a:pPr rtl="0"/>
                      <a:r>
                        <a:rPr lang="pt-BR"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Transmitir</a:t>
                      </a:r>
                    </a:p>
                  </a:txBody>
                  <a:tcPr marL="121920" marR="121920" marT="60960" marB="60960" anchor="ctr">
                    <a:solidFill>
                      <a:schemeClr val="accent3"/>
                    </a:solidFill>
                  </a:tcPr>
                </a:tc>
                <a:tc>
                  <a:txBody>
                    <a:bodyPr/>
                    <a:lstStyle/>
                    <a:p>
                      <a:pPr rtl="0"/>
                      <a:r>
                        <a:rPr lang="pt-BR" sz="2000" kern="120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Transmite a entrada para a saída, sem executar trabalho</a:t>
                      </a:r>
                      <a:endParaRPr lang="en-US" sz="20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noFill/>
                  </a:tcPr>
                </a:tc>
                <a:extLst>
                  <a:ext uri="{0D108BD9-81ED-4DB2-BD59-A6C34878D82A}">
                    <a16:rowId xmlns:a16="http://schemas.microsoft.com/office/drawing/2014/main" val="3722455152"/>
                  </a:ext>
                </a:extLst>
              </a:tr>
              <a:tr h="571500">
                <a:tc>
                  <a:txBody>
                    <a:bodyPr/>
                    <a:lstStyle/>
                    <a:p>
                      <a:pPr rtl="0"/>
                      <a:r>
                        <a:rPr lang="pt-BR"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Aguardar</a:t>
                      </a:r>
                    </a:p>
                  </a:txBody>
                  <a:tcPr marL="121920" marR="121920" marT="60960" marB="60960" anchor="ctr">
                    <a:solidFill>
                      <a:schemeClr val="accent3"/>
                    </a:solidFill>
                  </a:tcPr>
                </a:tc>
                <a:tc>
                  <a:txBody>
                    <a:bodyPr/>
                    <a:lstStyle/>
                    <a:p>
                      <a:pPr rtl="0"/>
                      <a:r>
                        <a:rPr lang="pt-BR" sz="2000" kern="120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Atrasos de continuação por um período especificado</a:t>
                      </a:r>
                      <a:endParaRPr lang="en-US" sz="20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noFill/>
                  </a:tcPr>
                </a:tc>
                <a:extLst>
                  <a:ext uri="{0D108BD9-81ED-4DB2-BD59-A6C34878D82A}">
                    <a16:rowId xmlns:a16="http://schemas.microsoft.com/office/drawing/2014/main" val="4117046091"/>
                  </a:ext>
                </a:extLst>
              </a:tr>
              <a:tr h="571500">
                <a:tc>
                  <a:txBody>
                    <a:bodyPr/>
                    <a:lstStyle/>
                    <a:p>
                      <a:pPr rtl="0"/>
                      <a:r>
                        <a:rPr lang="pt-BR"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Paralelo</a:t>
                      </a:r>
                    </a:p>
                  </a:txBody>
                  <a:tcPr marL="121920" marR="121920" marT="60960" marB="60960" anchor="ctr">
                    <a:solidFill>
                      <a:schemeClr val="accent3"/>
                    </a:solidFill>
                  </a:tcPr>
                </a:tc>
                <a:tc>
                  <a:txBody>
                    <a:bodyPr/>
                    <a:lstStyle/>
                    <a:p>
                      <a:pPr rtl="0"/>
                      <a:r>
                        <a:rPr lang="pt-BR" sz="200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Cria ramificações paralelas para serem executadas na máquina de estado</a:t>
                      </a:r>
                    </a:p>
                  </a:txBody>
                  <a:tcPr marL="121920" marR="121920" marT="60960" marB="60960" anchor="ctr">
                    <a:noFill/>
                  </a:tcPr>
                </a:tc>
                <a:extLst>
                  <a:ext uri="{0D108BD9-81ED-4DB2-BD59-A6C34878D82A}">
                    <a16:rowId xmlns:a16="http://schemas.microsoft.com/office/drawing/2014/main" val="1513567692"/>
                  </a:ext>
                </a:extLst>
              </a:tr>
              <a:tr h="571500">
                <a:tc>
                  <a:txBody>
                    <a:bodyPr/>
                    <a:lstStyle/>
                    <a:p>
                      <a:pPr rtl="0"/>
                      <a:r>
                        <a:rPr lang="pt-BR"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Mapa</a:t>
                      </a:r>
                    </a:p>
                  </a:txBody>
                  <a:tcPr marL="121920" marR="121920" marT="60960" marB="60960" anchor="ctr">
                    <a:solidFill>
                      <a:schemeClr val="accent3"/>
                    </a:solidFill>
                  </a:tcPr>
                </a:tc>
                <a:tc>
                  <a:txBody>
                    <a:bodyPr/>
                    <a:lstStyle/>
                    <a:p>
                      <a:pPr rtl="0"/>
                      <a:r>
                        <a:rPr lang="pt-BR" sz="20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Itera dinamicamente as etapas</a:t>
                      </a:r>
                    </a:p>
                  </a:txBody>
                  <a:tcPr marL="121920" marR="121920" marT="60960" marB="60960" anchor="ctr">
                    <a:noFill/>
                  </a:tcPr>
                </a:tc>
                <a:extLst>
                  <a:ext uri="{0D108BD9-81ED-4DB2-BD59-A6C34878D82A}">
                    <a16:rowId xmlns:a16="http://schemas.microsoft.com/office/drawing/2014/main" val="3838900427"/>
                  </a:ext>
                </a:extLst>
              </a:tr>
            </a:tbl>
          </a:graphicData>
        </a:graphic>
      </p:graphicFrame>
    </p:spTree>
    <p:custDataLst>
      <p:tags r:id="rId1"/>
    </p:custDataLst>
    <p:extLst>
      <p:ext uri="{BB962C8B-B14F-4D97-AF65-F5344CB8AC3E}">
        <p14:creationId xmlns:p14="http://schemas.microsoft.com/office/powerpoint/2010/main" val="2363232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p:txBody>
          <a:bodyPr rtlCol="0"/>
          <a:lstStyle/>
          <a:p>
            <a:pPr rtl="0"/>
            <a:r>
              <a:rPr lang="pt-BR"/>
              <a:t>Amazon States Language</a:t>
            </a:r>
          </a:p>
        </p:txBody>
      </p:sp>
      <p:sp>
        <p:nvSpPr>
          <p:cNvPr id="31" name="TextBox 30">
            <a:extLst>
              <a:ext uri="{FF2B5EF4-FFF2-40B4-BE49-F238E27FC236}">
                <a16:creationId xmlns:a16="http://schemas.microsoft.com/office/drawing/2014/main" id="{91287B47-FF8F-4C71-B7B3-A67F4C176D83}"/>
              </a:ext>
            </a:extLst>
          </p:cNvPr>
          <p:cNvSpPr txBox="1"/>
          <p:nvPr/>
        </p:nvSpPr>
        <p:spPr>
          <a:xfrm>
            <a:off x="760267" y="1213336"/>
            <a:ext cx="5415450" cy="830997"/>
          </a:xfrm>
          <a:prstGeom prst="rect">
            <a:avLst/>
          </a:prstGeom>
          <a:noFill/>
        </p:spPr>
        <p:txBody>
          <a:bodyPr wrap="square" rtlCol="0">
            <a:spAutoFit/>
          </a:bodyPr>
          <a:lstStyle/>
          <a:p>
            <a:pPr algn="ctr" rtl="0"/>
            <a:r>
              <a:rPr lang="pt-BR" sz="2400">
                <a:solidFill>
                  <a:schemeClr val="tx2"/>
                </a:solidFill>
                <a:latin typeface="Amazon Ember" panose="020B0603020204020204" pitchFamily="34" charset="0"/>
                <a:ea typeface="Amazon Ember" panose="020B0603020204020204" pitchFamily="34" charset="0"/>
                <a:cs typeface="Amazon Ember" panose="020B0603020204020204" pitchFamily="34" charset="0"/>
              </a:rPr>
              <a:t>Definir o</a:t>
            </a:r>
            <a:r>
              <a:rPr lang="pt-BR" sz="2400">
                <a:latin typeface="Amazon Ember" panose="020B0603020204020204" pitchFamily="34" charset="0"/>
                <a:ea typeface="Amazon Ember" panose="020B0603020204020204" pitchFamily="34" charset="0"/>
                <a:cs typeface="Amazon Ember" panose="020B0603020204020204" pitchFamily="34" charset="0"/>
              </a:rPr>
              <a:t> fluxo de trabalho em JSON usando a Amazon States Language</a:t>
            </a:r>
          </a:p>
        </p:txBody>
      </p:sp>
      <p:sp>
        <p:nvSpPr>
          <p:cNvPr id="32" name="TextBox 31">
            <a:extLst>
              <a:ext uri="{FF2B5EF4-FFF2-40B4-BE49-F238E27FC236}">
                <a16:creationId xmlns:a16="http://schemas.microsoft.com/office/drawing/2014/main" id="{BFE132F5-AB9B-4F40-AD49-1355CCEC8B64}"/>
              </a:ext>
            </a:extLst>
          </p:cNvPr>
          <p:cNvSpPr txBox="1"/>
          <p:nvPr/>
        </p:nvSpPr>
        <p:spPr>
          <a:xfrm>
            <a:off x="7206018" y="1213336"/>
            <a:ext cx="4566882" cy="830997"/>
          </a:xfrm>
          <a:prstGeom prst="rect">
            <a:avLst/>
          </a:prstGeom>
          <a:noFill/>
        </p:spPr>
        <p:txBody>
          <a:bodyPr wrap="square" rtlCol="0">
            <a:spAutoFit/>
          </a:bodyPr>
          <a:lstStyle/>
          <a:p>
            <a:pPr algn="ctr" rtl="0"/>
            <a:r>
              <a:rPr lang="pt-BR" sz="2400">
                <a:solidFill>
                  <a:schemeClr val="tx2"/>
                </a:solidFill>
                <a:latin typeface="Amazon Ember" panose="020B0603020204020204" pitchFamily="34" charset="0"/>
                <a:ea typeface="Amazon Ember" panose="020B0603020204020204" pitchFamily="34" charset="0"/>
                <a:cs typeface="Amazon Ember" panose="020B0603020204020204" pitchFamily="34" charset="0"/>
              </a:rPr>
              <a:t>Visualizar o</a:t>
            </a:r>
            <a:r>
              <a:rPr lang="pt-BR" sz="2400">
                <a:latin typeface="Amazon Ember" panose="020B0603020204020204" pitchFamily="34" charset="0"/>
                <a:ea typeface="Amazon Ember" panose="020B0603020204020204" pitchFamily="34" charset="0"/>
                <a:cs typeface="Amazon Ember" panose="020B0603020204020204" pitchFamily="34" charset="0"/>
              </a:rPr>
              <a:t> fluxo de trabalho no console do Step Functions</a:t>
            </a:r>
          </a:p>
        </p:txBody>
      </p:sp>
      <p:grpSp>
        <p:nvGrpSpPr>
          <p:cNvPr id="36" name="Group 35">
            <a:extLst>
              <a:ext uri="{FF2B5EF4-FFF2-40B4-BE49-F238E27FC236}">
                <a16:creationId xmlns:a16="http://schemas.microsoft.com/office/drawing/2014/main" id="{E22A00D6-AABB-435E-BFDD-362132827E9E}"/>
              </a:ext>
              <a:ext uri="{C183D7F6-B498-43B3-948B-1728B52AA6E4}">
                <adec:decorative xmlns="" xmlns:adec="http://schemas.microsoft.com/office/drawing/2017/decorative" val="1"/>
              </a:ext>
            </a:extLst>
          </p:cNvPr>
          <p:cNvGrpSpPr/>
          <p:nvPr/>
        </p:nvGrpSpPr>
        <p:grpSpPr>
          <a:xfrm>
            <a:off x="8899192" y="2031669"/>
            <a:ext cx="1828800" cy="4172282"/>
            <a:chOff x="8505352" y="2031669"/>
            <a:chExt cx="1828800" cy="4172282"/>
          </a:xfrm>
        </p:grpSpPr>
        <p:sp>
          <p:nvSpPr>
            <p:cNvPr id="7" name="Rounded Rectangle 6"/>
            <p:cNvSpPr/>
            <p:nvPr/>
          </p:nvSpPr>
          <p:spPr>
            <a:xfrm>
              <a:off x="8505352" y="3352987"/>
              <a:ext cx="1828800" cy="548640"/>
            </a:xfrm>
            <a:prstGeom prst="roundRect">
              <a:avLst/>
            </a:prstGeom>
            <a:noFill/>
            <a:ln>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2399">
                  <a:solidFill>
                    <a:schemeClr val="tx1"/>
                  </a:solidFill>
                  <a:latin typeface="Amazon Ember Light" charset="0"/>
                  <a:ea typeface="Amazon Ember Light" charset="0"/>
                  <a:cs typeface="Amazon Ember Light" charset="0"/>
                </a:rPr>
                <a:t>StartState</a:t>
              </a:r>
            </a:p>
          </p:txBody>
        </p:sp>
        <p:sp>
          <p:nvSpPr>
            <p:cNvPr id="8" name="Rounded Rectangle 7"/>
            <p:cNvSpPr/>
            <p:nvPr/>
          </p:nvSpPr>
          <p:spPr>
            <a:xfrm>
              <a:off x="8505352" y="4321269"/>
              <a:ext cx="1828800" cy="548640"/>
            </a:xfrm>
            <a:prstGeom prst="roundRect">
              <a:avLst/>
            </a:prstGeom>
            <a:noFill/>
            <a:ln>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2399">
                  <a:solidFill>
                    <a:schemeClr val="tx1"/>
                  </a:solidFill>
                  <a:latin typeface="Amazon Ember Light" charset="0"/>
                  <a:ea typeface="Amazon Ember Light" charset="0"/>
                  <a:cs typeface="Amazon Ember Light" charset="0"/>
                </a:rPr>
                <a:t>FinalState</a:t>
              </a:r>
            </a:p>
          </p:txBody>
        </p:sp>
        <p:cxnSp>
          <p:nvCxnSpPr>
            <p:cNvPr id="14" name="Straight Arrow Connector 13"/>
            <p:cNvCxnSpPr/>
            <p:nvPr/>
          </p:nvCxnSpPr>
          <p:spPr>
            <a:xfrm>
              <a:off x="9419752" y="2960286"/>
              <a:ext cx="0" cy="36576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9419752" y="3928568"/>
              <a:ext cx="0" cy="36576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9419752" y="4896850"/>
              <a:ext cx="0" cy="36576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F41863F6-4AB4-4287-8C30-3D049C2525C9}"/>
                </a:ext>
              </a:extLst>
            </p:cNvPr>
            <p:cNvSpPr/>
            <p:nvPr/>
          </p:nvSpPr>
          <p:spPr>
            <a:xfrm>
              <a:off x="8733952" y="2031669"/>
              <a:ext cx="13716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Iniciar</a:t>
              </a:r>
            </a:p>
          </p:txBody>
        </p:sp>
        <p:sp>
          <p:nvSpPr>
            <p:cNvPr id="34" name="Oval 33">
              <a:extLst>
                <a:ext uri="{FF2B5EF4-FFF2-40B4-BE49-F238E27FC236}">
                  <a16:creationId xmlns:a16="http://schemas.microsoft.com/office/drawing/2014/main" id="{EBDD6D45-4816-45A1-A6AC-D78C17726138}"/>
                </a:ext>
              </a:extLst>
            </p:cNvPr>
            <p:cNvSpPr/>
            <p:nvPr/>
          </p:nvSpPr>
          <p:spPr>
            <a:xfrm>
              <a:off x="8962552" y="5289551"/>
              <a:ext cx="9144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Fim</a:t>
              </a:r>
            </a:p>
          </p:txBody>
        </p:sp>
      </p:grpSp>
      <p:sp>
        <p:nvSpPr>
          <p:cNvPr id="17" name="TextBox 24"/>
          <p:cNvSpPr txBox="1"/>
          <p:nvPr/>
        </p:nvSpPr>
        <p:spPr>
          <a:xfrm>
            <a:off x="1030465" y="2126912"/>
            <a:ext cx="4875053" cy="4278094"/>
          </a:xfrm>
          <a:prstGeom prst="rect">
            <a:avLst/>
          </a:prstGeom>
          <a:noFill/>
        </p:spPr>
        <p:txBody>
          <a:bodyPr wrap="none" rtlCol="0">
            <a:spAutoFit/>
          </a:bodyPr>
          <a:lstStyle/>
          <a:p>
            <a:r>
              <a:rPr lang="en-US" sz="1600" dirty="0">
                <a:latin typeface="Courier New" panose="02070309020205020404" pitchFamily="49" charset="0"/>
                <a:ea typeface="Courier" charset="0"/>
                <a:cs typeface="Courier" charset="0"/>
              </a:rPr>
              <a:t>{</a:t>
            </a:r>
          </a:p>
          <a:p>
            <a:r>
              <a:rPr lang="en-US" sz="1600" dirty="0">
                <a:latin typeface="Courier New" panose="02070309020205020404" pitchFamily="49" charset="0"/>
                <a:ea typeface="Courier" charset="0"/>
                <a:cs typeface="Courier" charset="0"/>
              </a:rPr>
              <a:t> "Comment": "An example of the ASL.",</a:t>
            </a:r>
          </a:p>
          <a:p>
            <a:r>
              <a:rPr lang="en-US" sz="1600" dirty="0">
                <a:latin typeface="Courier New" panose="02070309020205020404" pitchFamily="49" charset="0"/>
                <a:ea typeface="Courier" charset="0"/>
                <a:cs typeface="Courier" charset="0"/>
              </a:rPr>
              <a:t> "StartAt": "StartState",</a:t>
            </a:r>
          </a:p>
          <a:p>
            <a:r>
              <a:rPr lang="en-US" sz="1600" dirty="0">
                <a:latin typeface="Courier New" panose="02070309020205020404" pitchFamily="49" charset="0"/>
                <a:ea typeface="Courier" charset="0"/>
                <a:cs typeface="Courier" charset="0"/>
              </a:rPr>
              <a:t> "States": {</a:t>
            </a:r>
          </a:p>
          <a:p>
            <a:r>
              <a:rPr lang="en-US" sz="1600" dirty="0">
                <a:latin typeface="Courier New" panose="02070309020205020404" pitchFamily="49" charset="0"/>
                <a:ea typeface="Courier" charset="0"/>
                <a:cs typeface="Courier" charset="0"/>
              </a:rPr>
              <a:t> "StartState": {</a:t>
            </a:r>
          </a:p>
          <a:p>
            <a:r>
              <a:rPr lang="en-US" sz="1600" dirty="0">
                <a:latin typeface="Courier New" panose="02070309020205020404" pitchFamily="49" charset="0"/>
                <a:ea typeface="Courier" charset="0"/>
                <a:cs typeface="Courier" charset="0"/>
              </a:rPr>
              <a:t> "Type": "Task",</a:t>
            </a:r>
          </a:p>
          <a:p>
            <a:r>
              <a:rPr lang="en-US" sz="1600" dirty="0">
                <a:latin typeface="Courier New" panose="02070309020205020404" pitchFamily="49" charset="0"/>
                <a:ea typeface="Courier" charset="0"/>
                <a:cs typeface="Courier" charset="0"/>
              </a:rPr>
              <a:t> "Resource": "arn:aws:lambda:us-east…,</a:t>
            </a:r>
          </a:p>
          <a:p>
            <a:r>
              <a:rPr lang="en-US" sz="1600" dirty="0">
                <a:latin typeface="Courier New" panose="02070309020205020404" pitchFamily="49" charset="0"/>
                <a:ea typeface="Courier" charset="0"/>
                <a:cs typeface="Courier" charset="0"/>
              </a:rPr>
              <a:t> "Next": "FinalState"</a:t>
            </a:r>
          </a:p>
          <a:p>
            <a:r>
              <a:rPr lang="en-US" sz="1600" dirty="0">
                <a:latin typeface="Courier New" panose="02070309020205020404" pitchFamily="49" charset="0"/>
                <a:ea typeface="Courier" charset="0"/>
                <a:cs typeface="Courier" charset="0"/>
              </a:rPr>
              <a:t> }</a:t>
            </a:r>
          </a:p>
          <a:p>
            <a:r>
              <a:rPr lang="en-US" sz="1600" dirty="0">
                <a:latin typeface="Courier New" panose="02070309020205020404" pitchFamily="49" charset="0"/>
                <a:ea typeface="Courier" charset="0"/>
                <a:cs typeface="Courier" charset="0"/>
              </a:rPr>
              <a:t> "FinalState": {</a:t>
            </a:r>
          </a:p>
          <a:p>
            <a:r>
              <a:rPr lang="en-US" sz="1600" dirty="0">
                <a:latin typeface="Courier New" panose="02070309020205020404" pitchFamily="49" charset="0"/>
                <a:ea typeface="Courier" charset="0"/>
                <a:cs typeface="Courier" charset="0"/>
              </a:rPr>
              <a:t> "Type": "Task",</a:t>
            </a:r>
          </a:p>
          <a:p>
            <a:r>
              <a:rPr lang="en-US" sz="1600" dirty="0">
                <a:latin typeface="Courier New" panose="02070309020205020404" pitchFamily="49" charset="0"/>
                <a:ea typeface="Courier" charset="0"/>
                <a:cs typeface="Courier" charset="0"/>
              </a:rPr>
              <a:t> "Resource": "arn:aws:lambda:us-east…,</a:t>
            </a:r>
          </a:p>
          <a:p>
            <a:r>
              <a:rPr lang="en-US" sz="1600" dirty="0">
                <a:latin typeface="Courier New" panose="02070309020205020404" pitchFamily="49" charset="0"/>
                <a:ea typeface="Courier" charset="0"/>
                <a:cs typeface="Courier" charset="0"/>
              </a:rPr>
              <a:t> "End": true</a:t>
            </a:r>
          </a:p>
          <a:p>
            <a:r>
              <a:rPr lang="en-US" sz="1600" dirty="0">
                <a:latin typeface="Courier New" panose="02070309020205020404" pitchFamily="49" charset="0"/>
                <a:ea typeface="Courier" charset="0"/>
                <a:cs typeface="Courier" charset="0"/>
              </a:rPr>
              <a:t> }</a:t>
            </a:r>
          </a:p>
          <a:p>
            <a:r>
              <a:rPr lang="en-US" sz="1600" dirty="0">
                <a:latin typeface="Courier New" panose="02070309020205020404" pitchFamily="49" charset="0"/>
                <a:ea typeface="Courier" charset="0"/>
                <a:cs typeface="Courier" charset="0"/>
              </a:rPr>
              <a:t> }</a:t>
            </a:r>
          </a:p>
          <a:p>
            <a:r>
              <a:rPr lang="en-US" sz="1600" dirty="0">
                <a:latin typeface="Courier New" panose="02070309020205020404" pitchFamily="49" charset="0"/>
                <a:ea typeface="Courier" charset="0"/>
                <a:cs typeface="Courier" charset="0"/>
              </a:rPr>
              <a:t>}</a:t>
            </a:r>
          </a:p>
          <a:p>
            <a:endParaRPr lang="en-US" sz="1600" dirty="0">
              <a:latin typeface="Courier New" panose="02070309020205020404" pitchFamily="49" charset="0"/>
            </a:endParaRPr>
          </a:p>
        </p:txBody>
      </p:sp>
    </p:spTree>
    <p:custDataLst>
      <p:tags r:id="rId1"/>
    </p:custDataLst>
    <p:extLst>
      <p:ext uri="{BB962C8B-B14F-4D97-AF65-F5344CB8AC3E}">
        <p14:creationId xmlns:p14="http://schemas.microsoft.com/office/powerpoint/2010/main" val="37452276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3D71-48BD-FD40-93BC-60840F875B24}"/>
              </a:ext>
            </a:extLst>
          </p:cNvPr>
          <p:cNvSpPr>
            <a:spLocks noGrp="1"/>
          </p:cNvSpPr>
          <p:nvPr>
            <p:ph type="title"/>
          </p:nvPr>
        </p:nvSpPr>
        <p:spPr>
          <a:xfrm>
            <a:off x="419100" y="365125"/>
            <a:ext cx="8765843" cy="474119"/>
          </a:xfrm>
        </p:spPr>
        <p:txBody>
          <a:bodyPr rtlCol="0"/>
          <a:lstStyle/>
          <a:p>
            <a:pPr rtl="0"/>
            <a:r>
              <a:rPr lang="pt-BR" sz="3200"/>
              <a:t>Exemplo do AWS Step Functions: arquitetura de Video-on-demand (VOD – vídeo sob demanda)</a:t>
            </a:r>
          </a:p>
        </p:txBody>
      </p:sp>
      <p:grpSp>
        <p:nvGrpSpPr>
          <p:cNvPr id="6" name="Group 5" descr="architecture diagram for video-on-demand solution explained in the notes.">
            <a:extLst>
              <a:ext uri="{FF2B5EF4-FFF2-40B4-BE49-F238E27FC236}">
                <a16:creationId xmlns:a16="http://schemas.microsoft.com/office/drawing/2014/main" id="{66AF01D1-A50A-42C3-A8B5-584A713BEA61}"/>
              </a:ext>
            </a:extLst>
          </p:cNvPr>
          <p:cNvGrpSpPr/>
          <p:nvPr/>
        </p:nvGrpSpPr>
        <p:grpSpPr>
          <a:xfrm>
            <a:off x="-15568" y="1187272"/>
            <a:ext cx="12104821" cy="5097161"/>
            <a:chOff x="-15568" y="1187272"/>
            <a:chExt cx="12104821" cy="5097161"/>
          </a:xfrm>
        </p:grpSpPr>
        <p:grpSp>
          <p:nvGrpSpPr>
            <p:cNvPr id="10" name="Group 9">
              <a:extLst>
                <a:ext uri="{FF2B5EF4-FFF2-40B4-BE49-F238E27FC236}">
                  <a16:creationId xmlns:a16="http://schemas.microsoft.com/office/drawing/2014/main" id="{0B1A8AAE-5FA8-4BEF-B41E-C68F4A5235AB}"/>
                </a:ext>
                <a:ext uri="{C183D7F6-B498-43B3-948B-1728B52AA6E4}">
                  <adec:decorative xmlns="" xmlns:adec="http://schemas.microsoft.com/office/drawing/2017/decorative" val="1"/>
                </a:ext>
              </a:extLst>
            </p:cNvPr>
            <p:cNvGrpSpPr/>
            <p:nvPr/>
          </p:nvGrpSpPr>
          <p:grpSpPr>
            <a:xfrm>
              <a:off x="-15568" y="1187272"/>
              <a:ext cx="1778141" cy="872349"/>
              <a:chOff x="-15568" y="1280036"/>
              <a:chExt cx="1778141" cy="872349"/>
            </a:xfrm>
          </p:grpSpPr>
          <p:sp>
            <p:nvSpPr>
              <p:cNvPr id="43" name="TextBox 42">
                <a:extLst>
                  <a:ext uri="{FF2B5EF4-FFF2-40B4-BE49-F238E27FC236}">
                    <a16:creationId xmlns:a16="http://schemas.microsoft.com/office/drawing/2014/main" id="{49C659F3-C62C-FA4B-9C29-9CB1B8F79264}"/>
                  </a:ext>
                </a:extLst>
              </p:cNvPr>
              <p:cNvSpPr txBox="1"/>
              <p:nvPr/>
            </p:nvSpPr>
            <p:spPr>
              <a:xfrm>
                <a:off x="-15568" y="1813831"/>
                <a:ext cx="1778141" cy="338554"/>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Vídeo de origem</a:t>
                </a:r>
              </a:p>
            </p:txBody>
          </p:sp>
          <p:pic>
            <p:nvPicPr>
              <p:cNvPr id="65" name="Graphic 64">
                <a:extLst>
                  <a:ext uri="{FF2B5EF4-FFF2-40B4-BE49-F238E27FC236}">
                    <a16:creationId xmlns:a16="http://schemas.microsoft.com/office/drawing/2014/main" id="{6BEF7BD1-AA87-4E4F-9AEF-A2B40A92A97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73371" y="1280036"/>
                <a:ext cx="548640" cy="548640"/>
              </a:xfrm>
              <a:prstGeom prst="rect">
                <a:avLst/>
              </a:prstGeom>
            </p:spPr>
          </p:pic>
        </p:grpSp>
        <p:grpSp>
          <p:nvGrpSpPr>
            <p:cNvPr id="5" name="Group 4">
              <a:extLst>
                <a:ext uri="{FF2B5EF4-FFF2-40B4-BE49-F238E27FC236}">
                  <a16:creationId xmlns:a16="http://schemas.microsoft.com/office/drawing/2014/main" id="{9D1C1090-2D90-4A35-A827-3954CB2CD0D0}"/>
                </a:ext>
                <a:ext uri="{C183D7F6-B498-43B3-948B-1728B52AA6E4}">
                  <adec:decorative xmlns="" xmlns:adec="http://schemas.microsoft.com/office/drawing/2017/decorative" val="1"/>
                </a:ext>
              </a:extLst>
            </p:cNvPr>
            <p:cNvGrpSpPr/>
            <p:nvPr/>
          </p:nvGrpSpPr>
          <p:grpSpPr>
            <a:xfrm>
              <a:off x="107611" y="1761127"/>
              <a:ext cx="11981642" cy="4523306"/>
              <a:chOff x="107611" y="1761127"/>
              <a:chExt cx="11981642" cy="4523306"/>
            </a:xfrm>
          </p:grpSpPr>
          <p:cxnSp>
            <p:nvCxnSpPr>
              <p:cNvPr id="22" name="Straight Arrow Connector 21">
                <a:extLst>
                  <a:ext uri="{FF2B5EF4-FFF2-40B4-BE49-F238E27FC236}">
                    <a16:creationId xmlns:a16="http://schemas.microsoft.com/office/drawing/2014/main" id="{71A15DAF-1842-ED40-AC3F-7D85AC56DE39}"/>
                  </a:ext>
                  <a:ext uri="{C183D7F6-B498-43B3-948B-1728B52AA6E4}">
                    <adec:decorative xmlns="" xmlns:adec="http://schemas.microsoft.com/office/drawing/2017/decorative" val="1"/>
                  </a:ext>
                </a:extLst>
              </p:cNvPr>
              <p:cNvCxnSpPr>
                <a:cxnSpLocks/>
              </p:cNvCxnSpPr>
              <p:nvPr/>
            </p:nvCxnSpPr>
            <p:spPr>
              <a:xfrm>
                <a:off x="747691" y="2059620"/>
                <a:ext cx="0" cy="3657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5CD3653-5DEA-C14F-BD00-EE44EBCA9DC0}"/>
                  </a:ext>
                  <a:ext uri="{C183D7F6-B498-43B3-948B-1728B52AA6E4}">
                    <adec:decorative xmlns="" xmlns:adec="http://schemas.microsoft.com/office/drawing/2017/decorative" val="1"/>
                  </a:ext>
                </a:extLst>
              </p:cNvPr>
              <p:cNvCxnSpPr>
                <a:cxnSpLocks/>
              </p:cNvCxnSpPr>
              <p:nvPr/>
            </p:nvCxnSpPr>
            <p:spPr>
              <a:xfrm>
                <a:off x="747691" y="4488870"/>
                <a:ext cx="0" cy="3657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88CE208-F68E-AF46-9FBE-D2311AAEC145}"/>
                  </a:ext>
                  <a:ext uri="{C183D7F6-B498-43B3-948B-1728B52AA6E4}">
                    <adec:decorative xmlns="" xmlns:adec="http://schemas.microsoft.com/office/drawing/2017/decorative" val="1"/>
                  </a:ext>
                </a:extLst>
              </p:cNvPr>
              <p:cNvCxnSpPr>
                <a:cxnSpLocks/>
              </p:cNvCxnSpPr>
              <p:nvPr/>
            </p:nvCxnSpPr>
            <p:spPr>
              <a:xfrm>
                <a:off x="1394838"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0473A62-880F-0149-B0C7-DF1AE17BCDE9}"/>
                  </a:ext>
                  <a:ext uri="{C183D7F6-B498-43B3-948B-1728B52AA6E4}">
                    <adec:decorative xmlns="" xmlns:adec="http://schemas.microsoft.com/office/drawing/2017/decorative" val="1"/>
                  </a:ext>
                </a:extLst>
              </p:cNvPr>
              <p:cNvCxnSpPr/>
              <p:nvPr/>
            </p:nvCxnSpPr>
            <p:spPr>
              <a:xfrm>
                <a:off x="3084131"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E30388-7E4F-614A-978F-40F94023310D}"/>
                  </a:ext>
                  <a:ext uri="{C183D7F6-B498-43B3-948B-1728B52AA6E4}">
                    <adec:decorative xmlns="" xmlns:adec="http://schemas.microsoft.com/office/drawing/2017/decorative" val="1"/>
                  </a:ext>
                </a:extLst>
              </p:cNvPr>
              <p:cNvCxnSpPr/>
              <p:nvPr/>
            </p:nvCxnSpPr>
            <p:spPr>
              <a:xfrm>
                <a:off x="5893959"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693D702-88F7-4E74-98B8-4A1E76549AB8}"/>
                  </a:ext>
                  <a:ext uri="{C183D7F6-B498-43B3-948B-1728B52AA6E4}">
                    <adec:decorative xmlns="" xmlns:adec="http://schemas.microsoft.com/office/drawing/2017/decorative" val="1"/>
                  </a:ext>
                </a:extLst>
              </p:cNvPr>
              <p:cNvGrpSpPr/>
              <p:nvPr/>
            </p:nvGrpSpPr>
            <p:grpSpPr>
              <a:xfrm>
                <a:off x="107611" y="4959293"/>
                <a:ext cx="1280160" cy="1115175"/>
                <a:chOff x="107611" y="4959293"/>
                <a:chExt cx="1280160" cy="1115175"/>
              </a:xfrm>
            </p:grpSpPr>
            <p:sp>
              <p:nvSpPr>
                <p:cNvPr id="45" name="TextBox 44">
                  <a:extLst>
                    <a:ext uri="{FF2B5EF4-FFF2-40B4-BE49-F238E27FC236}">
                      <a16:creationId xmlns:a16="http://schemas.microsoft.com/office/drawing/2014/main" id="{864F5DD5-81A8-AF4B-BF44-81BD0E4B0CF4}"/>
                    </a:ext>
                  </a:extLst>
                </p:cNvPr>
                <p:cNvSpPr txBox="1"/>
                <p:nvPr/>
              </p:nvSpPr>
              <p:spPr>
                <a:xfrm>
                  <a:off x="107611" y="5525828"/>
                  <a:ext cx="1280160" cy="548640"/>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S3 Glacier</a:t>
                  </a:r>
                </a:p>
              </p:txBody>
            </p:sp>
            <p:pic>
              <p:nvPicPr>
                <p:cNvPr id="87" name="Graphic 86">
                  <a:extLst>
                    <a:ext uri="{FF2B5EF4-FFF2-40B4-BE49-F238E27FC236}">
                      <a16:creationId xmlns:a16="http://schemas.microsoft.com/office/drawing/2014/main" id="{13C2929E-1A35-4889-BE1A-1B96AE8F2725}"/>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73371" y="4959293"/>
                  <a:ext cx="548640" cy="548640"/>
                </a:xfrm>
                <a:prstGeom prst="rect">
                  <a:avLst/>
                </a:prstGeom>
              </p:spPr>
            </p:pic>
          </p:grpSp>
          <p:grpSp>
            <p:nvGrpSpPr>
              <p:cNvPr id="55" name="Group 54">
                <a:extLst>
                  <a:ext uri="{FF2B5EF4-FFF2-40B4-BE49-F238E27FC236}">
                    <a16:creationId xmlns:a16="http://schemas.microsoft.com/office/drawing/2014/main" id="{3F49EA77-BF15-4227-8F56-A3BA587266F8}"/>
                  </a:ext>
                  <a:ext uri="{C183D7F6-B498-43B3-948B-1728B52AA6E4}">
                    <adec:decorative xmlns="" xmlns:adec="http://schemas.microsoft.com/office/drawing/2017/decorative" val="1"/>
                  </a:ext>
                </a:extLst>
              </p:cNvPr>
              <p:cNvGrpSpPr/>
              <p:nvPr/>
            </p:nvGrpSpPr>
            <p:grpSpPr>
              <a:xfrm>
                <a:off x="5912982" y="2977047"/>
                <a:ext cx="1280160" cy="1394586"/>
                <a:chOff x="5912982" y="2977047"/>
                <a:chExt cx="1280160" cy="1394586"/>
              </a:xfrm>
            </p:grpSpPr>
            <p:pic>
              <p:nvPicPr>
                <p:cNvPr id="89" name="Graphic 88">
                  <a:extLst>
                    <a:ext uri="{FF2B5EF4-FFF2-40B4-BE49-F238E27FC236}">
                      <a16:creationId xmlns:a16="http://schemas.microsoft.com/office/drawing/2014/main" id="{93CFBBDB-F65B-434C-8355-43F0B8A30DAC}"/>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346096" y="2977047"/>
                  <a:ext cx="413932" cy="548640"/>
                </a:xfrm>
                <a:prstGeom prst="rect">
                  <a:avLst/>
                </a:prstGeom>
              </p:spPr>
            </p:pic>
            <p:sp>
              <p:nvSpPr>
                <p:cNvPr id="90" name="TextBox 89">
                  <a:extLst>
                    <a:ext uri="{FF2B5EF4-FFF2-40B4-BE49-F238E27FC236}">
                      <a16:creationId xmlns:a16="http://schemas.microsoft.com/office/drawing/2014/main" id="{1FB30171-2E37-41F9-9A6A-8EBEC42D68E1}"/>
                    </a:ext>
                  </a:extLst>
                </p:cNvPr>
                <p:cNvSpPr txBox="1"/>
                <p:nvPr/>
              </p:nvSpPr>
              <p:spPr>
                <a:xfrm>
                  <a:off x="5912982" y="3540636"/>
                  <a:ext cx="1280160" cy="830997"/>
                </a:xfrm>
                <a:prstGeom prst="rect">
                  <a:avLst/>
                </a:prstGeom>
                <a:solidFill>
                  <a:schemeClr val="bg1"/>
                </a:solid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Regra de evento do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CloudWatch</a:t>
                  </a:r>
                </a:p>
              </p:txBody>
            </p:sp>
          </p:grpSp>
          <p:sp>
            <p:nvSpPr>
              <p:cNvPr id="48" name="Rectangle 47">
                <a:extLst>
                  <a:ext uri="{FF2B5EF4-FFF2-40B4-BE49-F238E27FC236}">
                    <a16:creationId xmlns:a16="http://schemas.microsoft.com/office/drawing/2014/main" id="{033620DF-CCDD-4238-82F0-BF019DC105C2}"/>
                  </a:ext>
                </a:extLst>
              </p:cNvPr>
              <p:cNvSpPr/>
              <p:nvPr/>
            </p:nvSpPr>
            <p:spPr>
              <a:xfrm>
                <a:off x="1762573" y="2152384"/>
                <a:ext cx="6766560" cy="237744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Fluxo de trabalho</a:t>
                </a:r>
              </a:p>
            </p:txBody>
          </p:sp>
          <p:grpSp>
            <p:nvGrpSpPr>
              <p:cNvPr id="37" name="Group 36">
                <a:extLst>
                  <a:ext uri="{FF2B5EF4-FFF2-40B4-BE49-F238E27FC236}">
                    <a16:creationId xmlns:a16="http://schemas.microsoft.com/office/drawing/2014/main" id="{32CAFE54-AAA8-4CC9-B541-DCF076BF52A3}"/>
                  </a:ext>
                  <a:ext uri="{C183D7F6-B498-43B3-948B-1728B52AA6E4}">
                    <adec:decorative xmlns="" xmlns:adec="http://schemas.microsoft.com/office/drawing/2017/decorative" val="1"/>
                  </a:ext>
                </a:extLst>
              </p:cNvPr>
              <p:cNvGrpSpPr/>
              <p:nvPr/>
            </p:nvGrpSpPr>
            <p:grpSpPr>
              <a:xfrm>
                <a:off x="153331" y="2463967"/>
                <a:ext cx="1188720" cy="1920240"/>
                <a:chOff x="153331" y="2463967"/>
                <a:chExt cx="1188720" cy="1920240"/>
              </a:xfrm>
            </p:grpSpPr>
            <p:sp>
              <p:nvSpPr>
                <p:cNvPr id="44" name="TextBox 43">
                  <a:extLst>
                    <a:ext uri="{FF2B5EF4-FFF2-40B4-BE49-F238E27FC236}">
                      <a16:creationId xmlns:a16="http://schemas.microsoft.com/office/drawing/2014/main" id="{67EFDA4A-D8DA-7949-AC66-1CA038AE8381}"/>
                    </a:ext>
                  </a:extLst>
                </p:cNvPr>
                <p:cNvSpPr txBox="1"/>
                <p:nvPr/>
              </p:nvSpPr>
              <p:spPr>
                <a:xfrm>
                  <a:off x="254714" y="3540636"/>
                  <a:ext cx="985954" cy="584775"/>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S3</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7" name="Graphic 76">
                  <a:extLst>
                    <a:ext uri="{FF2B5EF4-FFF2-40B4-BE49-F238E27FC236}">
                      <a16:creationId xmlns:a16="http://schemas.microsoft.com/office/drawing/2014/main" id="{53289B54-54A2-4D53-B89C-6E734980EECF}"/>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73371" y="2977047"/>
                  <a:ext cx="548640" cy="548640"/>
                </a:xfrm>
                <a:prstGeom prst="rect">
                  <a:avLst/>
                </a:prstGeom>
              </p:spPr>
            </p:pic>
            <p:sp>
              <p:nvSpPr>
                <p:cNvPr id="91" name="Rectangle 90">
                  <a:extLst>
                    <a:ext uri="{FF2B5EF4-FFF2-40B4-BE49-F238E27FC236}">
                      <a16:creationId xmlns:a16="http://schemas.microsoft.com/office/drawing/2014/main" id="{C5196640-C581-4051-BF7D-0C845912FC42}"/>
                    </a:ext>
                  </a:extLst>
                </p:cNvPr>
                <p:cNvSpPr/>
                <p:nvPr/>
              </p:nvSpPr>
              <p:spPr>
                <a:xfrm>
                  <a:off x="153331" y="2463967"/>
                  <a:ext cx="1188720" cy="192024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Origem</a:t>
                  </a:r>
                </a:p>
              </p:txBody>
            </p:sp>
          </p:grpSp>
          <p:cxnSp>
            <p:nvCxnSpPr>
              <p:cNvPr id="107" name="Straight Arrow Connector 106">
                <a:extLst>
                  <a:ext uri="{FF2B5EF4-FFF2-40B4-BE49-F238E27FC236}">
                    <a16:creationId xmlns:a16="http://schemas.microsoft.com/office/drawing/2014/main" id="{C91E638A-5739-4019-AEF3-22860A9687C3}"/>
                  </a:ext>
                  <a:ext uri="{C183D7F6-B498-43B3-948B-1728B52AA6E4}">
                    <adec:decorative xmlns="" xmlns:adec="http://schemas.microsoft.com/office/drawing/2017/decorative" val="1"/>
                  </a:ext>
                </a:extLst>
              </p:cNvPr>
              <p:cNvCxnSpPr/>
              <p:nvPr/>
            </p:nvCxnSpPr>
            <p:spPr>
              <a:xfrm>
                <a:off x="6811496"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0E199C1-88B1-442C-B6E0-61514C56BAD5}"/>
                  </a:ext>
                  <a:ext uri="{C183D7F6-B498-43B3-948B-1728B52AA6E4}">
                    <adec:decorative xmlns="" xmlns:adec="http://schemas.microsoft.com/office/drawing/2017/decorative" val="1"/>
                  </a:ext>
                </a:extLst>
              </p:cNvPr>
              <p:cNvGrpSpPr/>
              <p:nvPr/>
            </p:nvGrpSpPr>
            <p:grpSpPr>
              <a:xfrm>
                <a:off x="1990098" y="2463967"/>
                <a:ext cx="1097280" cy="1920240"/>
                <a:chOff x="1990098" y="2463967"/>
                <a:chExt cx="1097280" cy="1920240"/>
              </a:xfrm>
            </p:grpSpPr>
            <p:sp>
              <p:nvSpPr>
                <p:cNvPr id="71" name="TextBox 70">
                  <a:extLst>
                    <a:ext uri="{FF2B5EF4-FFF2-40B4-BE49-F238E27FC236}">
                      <a16:creationId xmlns:a16="http://schemas.microsoft.com/office/drawing/2014/main" id="{596FD51B-2706-5D4D-93A9-1F5455CD0DA1}"/>
                    </a:ext>
                  </a:extLst>
                </p:cNvPr>
                <p:cNvSpPr txBox="1"/>
                <p:nvPr/>
              </p:nvSpPr>
              <p:spPr>
                <a:xfrm>
                  <a:off x="1990098" y="3540636"/>
                  <a:ext cx="1097280"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Step Functions</a:t>
                  </a:r>
                </a:p>
              </p:txBody>
            </p:sp>
            <p:pic>
              <p:nvPicPr>
                <p:cNvPr id="56" name="Graphic 55">
                  <a:extLst>
                    <a:ext uri="{FF2B5EF4-FFF2-40B4-BE49-F238E27FC236}">
                      <a16:creationId xmlns:a16="http://schemas.microsoft.com/office/drawing/2014/main" id="{545584B0-FB9F-44F5-BC3B-CC9DA9CB9812}"/>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264418" y="2977047"/>
                  <a:ext cx="548640" cy="548640"/>
                </a:xfrm>
                <a:prstGeom prst="rect">
                  <a:avLst/>
                </a:prstGeom>
              </p:spPr>
            </p:pic>
            <p:sp>
              <p:nvSpPr>
                <p:cNvPr id="108" name="Rectangle 107">
                  <a:extLst>
                    <a:ext uri="{FF2B5EF4-FFF2-40B4-BE49-F238E27FC236}">
                      <a16:creationId xmlns:a16="http://schemas.microsoft.com/office/drawing/2014/main" id="{56465BAF-549B-4844-AC5D-B990BED6B96A}"/>
                    </a:ext>
                  </a:extLst>
                </p:cNvPr>
                <p:cNvSpPr/>
                <p:nvPr/>
              </p:nvSpPr>
              <p:spPr>
                <a:xfrm>
                  <a:off x="2035818" y="2463967"/>
                  <a:ext cx="1005840" cy="1920240"/>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accent5"/>
                      </a:solidFill>
                    </a:rPr>
                    <a:t>Ingerir</a:t>
                  </a:r>
                </a:p>
              </p:txBody>
            </p:sp>
          </p:grpSp>
          <p:grpSp>
            <p:nvGrpSpPr>
              <p:cNvPr id="54" name="Group 53">
                <a:extLst>
                  <a:ext uri="{FF2B5EF4-FFF2-40B4-BE49-F238E27FC236}">
                    <a16:creationId xmlns:a16="http://schemas.microsoft.com/office/drawing/2014/main" id="{668B4559-1327-4970-A7D2-80F574A49B8E}"/>
                  </a:ext>
                  <a:ext uri="{C183D7F6-B498-43B3-948B-1728B52AA6E4}">
                    <adec:decorative xmlns="" xmlns:adec="http://schemas.microsoft.com/office/drawing/2017/decorative" val="1"/>
                  </a:ext>
                </a:extLst>
              </p:cNvPr>
              <p:cNvGrpSpPr/>
              <p:nvPr/>
            </p:nvGrpSpPr>
            <p:grpSpPr>
              <a:xfrm>
                <a:off x="3436624" y="2463967"/>
                <a:ext cx="2456690" cy="1920240"/>
                <a:chOff x="3436624" y="2463967"/>
                <a:chExt cx="2456690" cy="1920240"/>
              </a:xfrm>
            </p:grpSpPr>
            <p:grpSp>
              <p:nvGrpSpPr>
                <p:cNvPr id="53" name="Group 52">
                  <a:extLst>
                    <a:ext uri="{FF2B5EF4-FFF2-40B4-BE49-F238E27FC236}">
                      <a16:creationId xmlns:a16="http://schemas.microsoft.com/office/drawing/2014/main" id="{71886EEE-4017-4A1B-9EE1-0AC713A56A76}"/>
                    </a:ext>
                  </a:extLst>
                </p:cNvPr>
                <p:cNvGrpSpPr/>
                <p:nvPr/>
              </p:nvGrpSpPr>
              <p:grpSpPr>
                <a:xfrm>
                  <a:off x="3436624" y="2977047"/>
                  <a:ext cx="2456690" cy="1394586"/>
                  <a:chOff x="3436624" y="2977047"/>
                  <a:chExt cx="2456690" cy="1394586"/>
                </a:xfrm>
              </p:grpSpPr>
              <p:cxnSp>
                <p:nvCxnSpPr>
                  <p:cNvPr id="30" name="Straight Arrow Connector 29">
                    <a:extLst>
                      <a:ext uri="{FF2B5EF4-FFF2-40B4-BE49-F238E27FC236}">
                        <a16:creationId xmlns:a16="http://schemas.microsoft.com/office/drawing/2014/main" id="{F3E34FCF-7C09-F141-BE8F-2922CB9DBBD5}"/>
                      </a:ext>
                    </a:extLst>
                  </p:cNvPr>
                  <p:cNvCxnSpPr>
                    <a:cxnSpLocks/>
                  </p:cNvCxnSpPr>
                  <p:nvPr/>
                </p:nvCxnSpPr>
                <p:spPr>
                  <a:xfrm>
                    <a:off x="4397825"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B8CD333B-1965-4CFC-B5F7-5D5EA8F4684C}"/>
                      </a:ext>
                    </a:extLst>
                  </p:cNvPr>
                  <p:cNvGrpSpPr/>
                  <p:nvPr/>
                </p:nvGrpSpPr>
                <p:grpSpPr>
                  <a:xfrm>
                    <a:off x="3436624" y="2977047"/>
                    <a:ext cx="1097280" cy="1148364"/>
                    <a:chOff x="3436624" y="2977047"/>
                    <a:chExt cx="1097280" cy="1148364"/>
                  </a:xfrm>
                </p:grpSpPr>
                <p:sp>
                  <p:nvSpPr>
                    <p:cNvPr id="72" name="TextBox 71">
                      <a:extLst>
                        <a:ext uri="{FF2B5EF4-FFF2-40B4-BE49-F238E27FC236}">
                          <a16:creationId xmlns:a16="http://schemas.microsoft.com/office/drawing/2014/main" id="{9BF7B72A-92A3-4B4F-870B-1D9CBA3EF134}"/>
                        </a:ext>
                      </a:extLst>
                    </p:cNvPr>
                    <p:cNvSpPr txBox="1"/>
                    <p:nvPr/>
                  </p:nvSpPr>
                  <p:spPr>
                    <a:xfrm>
                      <a:off x="3436624" y="3540636"/>
                      <a:ext cx="1097280"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Step Functions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7" name="Graphic 56">
                      <a:extLst>
                        <a:ext uri="{FF2B5EF4-FFF2-40B4-BE49-F238E27FC236}">
                          <a16:creationId xmlns:a16="http://schemas.microsoft.com/office/drawing/2014/main" id="{4797A09C-F587-4CFA-9188-9E5D525B3E71}"/>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3710944" y="2977047"/>
                      <a:ext cx="548640" cy="548640"/>
                    </a:xfrm>
                    <a:prstGeom prst="rect">
                      <a:avLst/>
                    </a:prstGeom>
                  </p:spPr>
                </p:pic>
              </p:grpSp>
              <p:grpSp>
                <p:nvGrpSpPr>
                  <p:cNvPr id="52" name="Group 51">
                    <a:extLst>
                      <a:ext uri="{FF2B5EF4-FFF2-40B4-BE49-F238E27FC236}">
                        <a16:creationId xmlns:a16="http://schemas.microsoft.com/office/drawing/2014/main" id="{26D09E6D-EC6E-4F39-A689-FEF48C5F4D55}"/>
                      </a:ext>
                    </a:extLst>
                  </p:cNvPr>
                  <p:cNvGrpSpPr/>
                  <p:nvPr/>
                </p:nvGrpSpPr>
                <p:grpSpPr>
                  <a:xfrm>
                    <a:off x="4430274" y="2977047"/>
                    <a:ext cx="1463040" cy="1394586"/>
                    <a:chOff x="4430274" y="2977047"/>
                    <a:chExt cx="1463040" cy="1394586"/>
                  </a:xfrm>
                </p:grpSpPr>
                <p:sp>
                  <p:nvSpPr>
                    <p:cNvPr id="73" name="TextBox 72">
                      <a:extLst>
                        <a:ext uri="{FF2B5EF4-FFF2-40B4-BE49-F238E27FC236}">
                          <a16:creationId xmlns:a16="http://schemas.microsoft.com/office/drawing/2014/main" id="{AF0E13CD-BF3E-B34E-8993-00291CF63CA1}"/>
                        </a:ext>
                      </a:extLst>
                    </p:cNvPr>
                    <p:cNvSpPr txBox="1"/>
                    <p:nvPr/>
                  </p:nvSpPr>
                  <p:spPr>
                    <a:xfrm>
                      <a:off x="4430274" y="3540636"/>
                      <a:ext cx="1463040" cy="830997"/>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Elemental MediaConvert</a:t>
                      </a:r>
                    </a:p>
                  </p:txBody>
                </p:sp>
                <p:pic>
                  <p:nvPicPr>
                    <p:cNvPr id="64" name="Graphic 63">
                      <a:extLst>
                        <a:ext uri="{FF2B5EF4-FFF2-40B4-BE49-F238E27FC236}">
                          <a16:creationId xmlns:a16="http://schemas.microsoft.com/office/drawing/2014/main" id="{EFFC2C02-8B18-470A-BE6E-AA57F3D74D07}"/>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887474" y="2977047"/>
                      <a:ext cx="548640" cy="548640"/>
                    </a:xfrm>
                    <a:prstGeom prst="rect">
                      <a:avLst/>
                    </a:prstGeom>
                  </p:spPr>
                </p:pic>
              </p:grpSp>
            </p:grpSp>
            <p:sp>
              <p:nvSpPr>
                <p:cNvPr id="109" name="Rectangle 108">
                  <a:extLst>
                    <a:ext uri="{FF2B5EF4-FFF2-40B4-BE49-F238E27FC236}">
                      <a16:creationId xmlns:a16="http://schemas.microsoft.com/office/drawing/2014/main" id="{2EED8536-ABB1-4473-BF6D-DB29AFF7DE1F}"/>
                    </a:ext>
                  </a:extLst>
                </p:cNvPr>
                <p:cNvSpPr/>
                <p:nvPr/>
              </p:nvSpPr>
              <p:spPr>
                <a:xfrm>
                  <a:off x="3492471" y="2463967"/>
                  <a:ext cx="2331720" cy="1920240"/>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accent5"/>
                      </a:solidFill>
                    </a:rPr>
                    <a:t>Processar</a:t>
                  </a:r>
                </a:p>
              </p:txBody>
            </p:sp>
          </p:grpSp>
          <p:grpSp>
            <p:nvGrpSpPr>
              <p:cNvPr id="59" name="Group 58">
                <a:extLst>
                  <a:ext uri="{FF2B5EF4-FFF2-40B4-BE49-F238E27FC236}">
                    <a16:creationId xmlns:a16="http://schemas.microsoft.com/office/drawing/2014/main" id="{F152A18E-F1C2-490C-999F-81E908A18E12}"/>
                  </a:ext>
                  <a:ext uri="{C183D7F6-B498-43B3-948B-1728B52AA6E4}">
                    <adec:decorative xmlns="" xmlns:adec="http://schemas.microsoft.com/office/drawing/2017/decorative" val="1"/>
                  </a:ext>
                </a:extLst>
              </p:cNvPr>
              <p:cNvGrpSpPr/>
              <p:nvPr/>
            </p:nvGrpSpPr>
            <p:grpSpPr>
              <a:xfrm>
                <a:off x="7235395" y="2463967"/>
                <a:ext cx="1188720" cy="1920240"/>
                <a:chOff x="7235395" y="2463967"/>
                <a:chExt cx="1188720" cy="1920240"/>
              </a:xfrm>
            </p:grpSpPr>
            <p:sp>
              <p:nvSpPr>
                <p:cNvPr id="74" name="TextBox 73">
                  <a:extLst>
                    <a:ext uri="{FF2B5EF4-FFF2-40B4-BE49-F238E27FC236}">
                      <a16:creationId xmlns:a16="http://schemas.microsoft.com/office/drawing/2014/main" id="{AEE3B1D4-347A-5E46-A93D-A042877DAAB7}"/>
                    </a:ext>
                  </a:extLst>
                </p:cNvPr>
                <p:cNvSpPr txBox="1"/>
                <p:nvPr/>
              </p:nvSpPr>
              <p:spPr>
                <a:xfrm>
                  <a:off x="7281115" y="3540636"/>
                  <a:ext cx="1097280"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Step Functions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8" name="Graphic 57">
                  <a:extLst>
                    <a:ext uri="{FF2B5EF4-FFF2-40B4-BE49-F238E27FC236}">
                      <a16:creationId xmlns:a16="http://schemas.microsoft.com/office/drawing/2014/main" id="{F42F24B2-33B0-4B25-AE7C-6449C89F43DB}"/>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555435" y="2977047"/>
                  <a:ext cx="548640" cy="548640"/>
                </a:xfrm>
                <a:prstGeom prst="rect">
                  <a:avLst/>
                </a:prstGeom>
              </p:spPr>
            </p:pic>
            <p:sp>
              <p:nvSpPr>
                <p:cNvPr id="110" name="Rectangle 109">
                  <a:extLst>
                    <a:ext uri="{FF2B5EF4-FFF2-40B4-BE49-F238E27FC236}">
                      <a16:creationId xmlns:a16="http://schemas.microsoft.com/office/drawing/2014/main" id="{0193DFDF-F3E4-4CAD-84A8-5D72DA0CC214}"/>
                    </a:ext>
                  </a:extLst>
                </p:cNvPr>
                <p:cNvSpPr/>
                <p:nvPr/>
              </p:nvSpPr>
              <p:spPr>
                <a:xfrm>
                  <a:off x="7235395" y="2463967"/>
                  <a:ext cx="1188720" cy="1920240"/>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accent5"/>
                      </a:solidFill>
                    </a:rPr>
                    <a:t>Publicar</a:t>
                  </a:r>
                </a:p>
              </p:txBody>
            </p:sp>
          </p:grpSp>
          <p:cxnSp>
            <p:nvCxnSpPr>
              <p:cNvPr id="34" name="Straight Arrow Connector 33">
                <a:extLst>
                  <a:ext uri="{FF2B5EF4-FFF2-40B4-BE49-F238E27FC236}">
                    <a16:creationId xmlns:a16="http://schemas.microsoft.com/office/drawing/2014/main" id="{4D5B5641-E61F-D948-B1B0-46F700C16BC7}"/>
                  </a:ext>
                  <a:ext uri="{C183D7F6-B498-43B3-948B-1728B52AA6E4}">
                    <adec:decorative xmlns="" xmlns:adec="http://schemas.microsoft.com/office/drawing/2017/decorative" val="1"/>
                  </a:ext>
                </a:extLst>
              </p:cNvPr>
              <p:cNvCxnSpPr/>
              <p:nvPr/>
            </p:nvCxnSpPr>
            <p:spPr>
              <a:xfrm>
                <a:off x="8562300"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9A4ACCA-8C15-448B-8B68-38E22F5A58F7}"/>
                  </a:ext>
                  <a:ext uri="{C183D7F6-B498-43B3-948B-1728B52AA6E4}">
                    <adec:decorative xmlns="" xmlns:adec="http://schemas.microsoft.com/office/drawing/2017/decorative" val="1"/>
                  </a:ext>
                </a:extLst>
              </p:cNvPr>
              <p:cNvGrpSpPr/>
              <p:nvPr/>
            </p:nvGrpSpPr>
            <p:grpSpPr>
              <a:xfrm>
                <a:off x="8954019" y="1761127"/>
                <a:ext cx="3135234" cy="3781029"/>
                <a:chOff x="8954019" y="1761127"/>
                <a:chExt cx="3135234" cy="3781029"/>
              </a:xfrm>
            </p:grpSpPr>
            <p:cxnSp>
              <p:nvCxnSpPr>
                <p:cNvPr id="36" name="Straight Arrow Connector 35">
                  <a:extLst>
                    <a:ext uri="{FF2B5EF4-FFF2-40B4-BE49-F238E27FC236}">
                      <a16:creationId xmlns:a16="http://schemas.microsoft.com/office/drawing/2014/main" id="{CDAA4A31-93C0-8049-8ED6-E14C50318626}"/>
                    </a:ext>
                  </a:extLst>
                </p:cNvPr>
                <p:cNvCxnSpPr/>
                <p:nvPr/>
              </p:nvCxnSpPr>
              <p:spPr>
                <a:xfrm>
                  <a:off x="10678569" y="3839768"/>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87CBD9D9-238F-4942-8BEA-15D7D3E74930}"/>
                    </a:ext>
                  </a:extLst>
                </p:cNvPr>
                <p:cNvGrpSpPr/>
                <p:nvPr/>
              </p:nvGrpSpPr>
              <p:grpSpPr>
                <a:xfrm>
                  <a:off x="10900533" y="3401631"/>
                  <a:ext cx="1188720" cy="1149683"/>
                  <a:chOff x="10874029" y="3335371"/>
                  <a:chExt cx="1188720" cy="1149683"/>
                </a:xfrm>
              </p:grpSpPr>
              <p:sp>
                <p:nvSpPr>
                  <p:cNvPr id="79" name="TextBox 78">
                    <a:extLst>
                      <a:ext uri="{FF2B5EF4-FFF2-40B4-BE49-F238E27FC236}">
                        <a16:creationId xmlns:a16="http://schemas.microsoft.com/office/drawing/2014/main" id="{DBD4F3CE-84C2-3B4F-A77B-B7AC870A22EC}"/>
                      </a:ext>
                    </a:extLst>
                  </p:cNvPr>
                  <p:cNvSpPr txBox="1"/>
                  <p:nvPr/>
                </p:nvSpPr>
                <p:spPr>
                  <a:xfrm>
                    <a:off x="10874029" y="3900279"/>
                    <a:ext cx="1188720"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63" name="Graphic 62">
                    <a:extLst>
                      <a:ext uri="{FF2B5EF4-FFF2-40B4-BE49-F238E27FC236}">
                        <a16:creationId xmlns:a16="http://schemas.microsoft.com/office/drawing/2014/main" id="{B491086F-01E7-4A04-9C8C-D10B5C00B1D2}"/>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1194069" y="3335371"/>
                    <a:ext cx="548640" cy="548640"/>
                  </a:xfrm>
                  <a:prstGeom prst="rect">
                    <a:avLst/>
                  </a:prstGeom>
                </p:spPr>
              </p:pic>
            </p:grpSp>
            <p:sp>
              <p:nvSpPr>
                <p:cNvPr id="101" name="Rectangle 100">
                  <a:extLst>
                    <a:ext uri="{FF2B5EF4-FFF2-40B4-BE49-F238E27FC236}">
                      <a16:creationId xmlns:a16="http://schemas.microsoft.com/office/drawing/2014/main" id="{959A818E-58C0-44D1-A380-C43692BC20AF}"/>
                    </a:ext>
                  </a:extLst>
                </p:cNvPr>
                <p:cNvSpPr/>
                <p:nvPr/>
              </p:nvSpPr>
              <p:spPr>
                <a:xfrm>
                  <a:off x="8954019" y="1761127"/>
                  <a:ext cx="3108960" cy="378102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Entrega</a:t>
                  </a:r>
                </a:p>
              </p:txBody>
            </p:sp>
            <p:grpSp>
              <p:nvGrpSpPr>
                <p:cNvPr id="20" name="Group 19">
                  <a:extLst>
                    <a:ext uri="{FF2B5EF4-FFF2-40B4-BE49-F238E27FC236}">
                      <a16:creationId xmlns:a16="http://schemas.microsoft.com/office/drawing/2014/main" id="{F13483F1-71A7-4668-9D1E-3A217BB8150A}"/>
                    </a:ext>
                  </a:extLst>
                </p:cNvPr>
                <p:cNvGrpSpPr/>
                <p:nvPr/>
              </p:nvGrpSpPr>
              <p:grpSpPr>
                <a:xfrm>
                  <a:off x="9024413" y="2137513"/>
                  <a:ext cx="1538495" cy="3291833"/>
                  <a:chOff x="8997909" y="2071253"/>
                  <a:chExt cx="1538495" cy="3291833"/>
                </a:xfrm>
              </p:grpSpPr>
              <p:grpSp>
                <p:nvGrpSpPr>
                  <p:cNvPr id="19" name="Group 18">
                    <a:extLst>
                      <a:ext uri="{FF2B5EF4-FFF2-40B4-BE49-F238E27FC236}">
                        <a16:creationId xmlns:a16="http://schemas.microsoft.com/office/drawing/2014/main" id="{04EFEB72-54A1-447C-9EBA-83DF6D3B8F6E}"/>
                      </a:ext>
                    </a:extLst>
                  </p:cNvPr>
                  <p:cNvGrpSpPr/>
                  <p:nvPr/>
                </p:nvGrpSpPr>
                <p:grpSpPr>
                  <a:xfrm>
                    <a:off x="9018803" y="4298522"/>
                    <a:ext cx="1496706" cy="905698"/>
                    <a:chOff x="9018803" y="4298522"/>
                    <a:chExt cx="1496706" cy="905698"/>
                  </a:xfrm>
                </p:grpSpPr>
                <p:sp>
                  <p:nvSpPr>
                    <p:cNvPr id="76" name="TextBox 75">
                      <a:extLst>
                        <a:ext uri="{FF2B5EF4-FFF2-40B4-BE49-F238E27FC236}">
                          <a16:creationId xmlns:a16="http://schemas.microsoft.com/office/drawing/2014/main" id="{269C9A04-A795-EA4F-BBF5-2EFE1B73E1DE}"/>
                        </a:ext>
                      </a:extLst>
                    </p:cNvPr>
                    <p:cNvSpPr txBox="1"/>
                    <p:nvPr/>
                  </p:nvSpPr>
                  <p:spPr>
                    <a:xfrm>
                      <a:off x="9018803" y="4865666"/>
                      <a:ext cx="1496706" cy="338554"/>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81" name="Graphic 80">
                      <a:extLst>
                        <a:ext uri="{FF2B5EF4-FFF2-40B4-BE49-F238E27FC236}">
                          <a16:creationId xmlns:a16="http://schemas.microsoft.com/office/drawing/2014/main" id="{F8E63E75-0457-4EA5-B633-C19D855AD6C4}"/>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492836" y="4298522"/>
                      <a:ext cx="548640" cy="548640"/>
                    </a:xfrm>
                    <a:prstGeom prst="rect">
                      <a:avLst/>
                    </a:prstGeom>
                  </p:spPr>
                </p:pic>
              </p:grpSp>
              <p:grpSp>
                <p:nvGrpSpPr>
                  <p:cNvPr id="18" name="Group 17">
                    <a:extLst>
                      <a:ext uri="{FF2B5EF4-FFF2-40B4-BE49-F238E27FC236}">
                        <a16:creationId xmlns:a16="http://schemas.microsoft.com/office/drawing/2014/main" id="{2F74BAE5-6022-41A6-8801-AE896CCF5CA6}"/>
                      </a:ext>
                    </a:extLst>
                  </p:cNvPr>
                  <p:cNvGrpSpPr/>
                  <p:nvPr/>
                </p:nvGrpSpPr>
                <p:grpSpPr>
                  <a:xfrm>
                    <a:off x="9018803" y="2475738"/>
                    <a:ext cx="1496706" cy="1137385"/>
                    <a:chOff x="9018803" y="2475738"/>
                    <a:chExt cx="1496706" cy="1137385"/>
                  </a:xfrm>
                </p:grpSpPr>
                <p:sp>
                  <p:nvSpPr>
                    <p:cNvPr id="75" name="TextBox 74">
                      <a:extLst>
                        <a:ext uri="{FF2B5EF4-FFF2-40B4-BE49-F238E27FC236}">
                          <a16:creationId xmlns:a16="http://schemas.microsoft.com/office/drawing/2014/main" id="{FEF3A16D-268B-7C45-88A3-E63754C9225E}"/>
                        </a:ext>
                      </a:extLst>
                    </p:cNvPr>
                    <p:cNvSpPr txBox="1"/>
                    <p:nvPr/>
                  </p:nvSpPr>
                  <p:spPr>
                    <a:xfrm>
                      <a:off x="9018803" y="3028348"/>
                      <a:ext cx="149670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Elemental MediaPackage</a:t>
                      </a:r>
                    </a:p>
                  </p:txBody>
                </p:sp>
                <p:pic>
                  <p:nvPicPr>
                    <p:cNvPr id="82" name="Graphic 81">
                      <a:extLst>
                        <a:ext uri="{FF2B5EF4-FFF2-40B4-BE49-F238E27FC236}">
                          <a16:creationId xmlns:a16="http://schemas.microsoft.com/office/drawing/2014/main" id="{3B714647-C7E5-456D-B08F-768B7434E26D}"/>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9492836" y="2475738"/>
                      <a:ext cx="548640" cy="548640"/>
                    </a:xfrm>
                    <a:prstGeom prst="rect">
                      <a:avLst/>
                    </a:prstGeom>
                  </p:spPr>
                </p:pic>
              </p:grpSp>
              <p:sp>
                <p:nvSpPr>
                  <p:cNvPr id="111" name="Rectangle 110">
                    <a:extLst>
                      <a:ext uri="{FF2B5EF4-FFF2-40B4-BE49-F238E27FC236}">
                        <a16:creationId xmlns:a16="http://schemas.microsoft.com/office/drawing/2014/main" id="{F51C39CF-FD52-4B71-82E0-5F40F102609C}"/>
                      </a:ext>
                    </a:extLst>
                  </p:cNvPr>
                  <p:cNvSpPr/>
                  <p:nvPr/>
                </p:nvSpPr>
                <p:spPr>
                  <a:xfrm>
                    <a:off x="8997909" y="2071253"/>
                    <a:ext cx="1538495" cy="3291833"/>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a:solidFill>
                          <a:schemeClr val="accent5"/>
                        </a:solidFill>
                      </a:rPr>
                      <a:t>Publicar</a:t>
                    </a:r>
                  </a:p>
                </p:txBody>
              </p:sp>
            </p:grpSp>
          </p:grpSp>
          <p:grpSp>
            <p:nvGrpSpPr>
              <p:cNvPr id="16" name="Group 15">
                <a:extLst>
                  <a:ext uri="{FF2B5EF4-FFF2-40B4-BE49-F238E27FC236}">
                    <a16:creationId xmlns:a16="http://schemas.microsoft.com/office/drawing/2014/main" id="{5DD85A99-35BB-43FE-BFE6-91933C22AB45}"/>
                  </a:ext>
                  <a:ext uri="{C183D7F6-B498-43B3-948B-1728B52AA6E4}">
                    <adec:decorative xmlns="" xmlns:adec="http://schemas.microsoft.com/office/drawing/2017/decorative" val="1"/>
                  </a:ext>
                </a:extLst>
              </p:cNvPr>
              <p:cNvGrpSpPr/>
              <p:nvPr/>
            </p:nvGrpSpPr>
            <p:grpSpPr>
              <a:xfrm>
                <a:off x="7011951" y="4653477"/>
                <a:ext cx="1092124" cy="1630956"/>
                <a:chOff x="6998699" y="4746241"/>
                <a:chExt cx="1092124" cy="1630956"/>
              </a:xfrm>
            </p:grpSpPr>
            <p:sp>
              <p:nvSpPr>
                <p:cNvPr id="50" name="TextBox 49">
                  <a:extLst>
                    <a:ext uri="{FF2B5EF4-FFF2-40B4-BE49-F238E27FC236}">
                      <a16:creationId xmlns:a16="http://schemas.microsoft.com/office/drawing/2014/main" id="{EFCC88DE-F728-594F-B995-29126A7A2ED1}"/>
                    </a:ext>
                  </a:extLst>
                </p:cNvPr>
                <p:cNvSpPr txBox="1"/>
                <p:nvPr/>
              </p:nvSpPr>
              <p:spPr>
                <a:xfrm>
                  <a:off x="6998699" y="5792422"/>
                  <a:ext cx="1092124" cy="584775"/>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SNS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5" name="Graphic 84">
                  <a:extLst>
                    <a:ext uri="{FF2B5EF4-FFF2-40B4-BE49-F238E27FC236}">
                      <a16:creationId xmlns:a16="http://schemas.microsoft.com/office/drawing/2014/main" id="{6C3E514F-D00F-4D29-858C-C7044B3B0A21}"/>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7270441" y="5225886"/>
                  <a:ext cx="548640" cy="548640"/>
                </a:xfrm>
                <a:prstGeom prst="rect">
                  <a:avLst/>
                </a:prstGeom>
              </p:spPr>
            </p:pic>
            <p:cxnSp>
              <p:nvCxnSpPr>
                <p:cNvPr id="38" name="Straight Arrow Connector 37">
                  <a:extLst>
                    <a:ext uri="{FF2B5EF4-FFF2-40B4-BE49-F238E27FC236}">
                      <a16:creationId xmlns:a16="http://schemas.microsoft.com/office/drawing/2014/main" id="{4BA5CF20-7F6A-5B49-AAE4-15544F21D93B}"/>
                    </a:ext>
                  </a:extLst>
                </p:cNvPr>
                <p:cNvCxnSpPr>
                  <a:cxnSpLocks/>
                </p:cNvCxnSpPr>
                <p:nvPr/>
              </p:nvCxnSpPr>
              <p:spPr>
                <a:xfrm>
                  <a:off x="7544761" y="4746241"/>
                  <a:ext cx="0" cy="36576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EC52CF5-96B8-4B8D-81DC-02A82BADCFF9}"/>
                  </a:ext>
                  <a:ext uri="{C183D7F6-B498-43B3-948B-1728B52AA6E4}">
                    <adec:decorative xmlns="" xmlns:adec="http://schemas.microsoft.com/office/drawing/2017/decorative" val="1"/>
                  </a:ext>
                </a:extLst>
              </p:cNvPr>
              <p:cNvGrpSpPr/>
              <p:nvPr/>
            </p:nvGrpSpPr>
            <p:grpSpPr>
              <a:xfrm>
                <a:off x="5291084" y="4653477"/>
                <a:ext cx="1280160" cy="1594821"/>
                <a:chOff x="5277832" y="4746241"/>
                <a:chExt cx="1280160" cy="1594821"/>
              </a:xfrm>
            </p:grpSpPr>
            <p:sp>
              <p:nvSpPr>
                <p:cNvPr id="49" name="TextBox 48">
                  <a:extLst>
                    <a:ext uri="{FF2B5EF4-FFF2-40B4-BE49-F238E27FC236}">
                      <a16:creationId xmlns:a16="http://schemas.microsoft.com/office/drawing/2014/main" id="{F50162E2-4948-CB4C-A794-0AD78A6F5E19}"/>
                    </a:ext>
                  </a:extLst>
                </p:cNvPr>
                <p:cNvSpPr txBox="1"/>
                <p:nvPr/>
              </p:nvSpPr>
              <p:spPr>
                <a:xfrm>
                  <a:off x="5277832" y="5792422"/>
                  <a:ext cx="1280160" cy="548640"/>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88" name="Graphic 87">
                  <a:extLst>
                    <a:ext uri="{FF2B5EF4-FFF2-40B4-BE49-F238E27FC236}">
                      <a16:creationId xmlns:a16="http://schemas.microsoft.com/office/drawing/2014/main" id="{1A542B7B-B5E0-417D-B2D2-CBDB867328EF}"/>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643592" y="5225886"/>
                  <a:ext cx="548640" cy="548640"/>
                </a:xfrm>
                <a:prstGeom prst="rect">
                  <a:avLst/>
                </a:prstGeom>
              </p:spPr>
            </p:pic>
            <p:cxnSp>
              <p:nvCxnSpPr>
                <p:cNvPr id="40" name="Straight Arrow Connector 39">
                  <a:extLst>
                    <a:ext uri="{FF2B5EF4-FFF2-40B4-BE49-F238E27FC236}">
                      <a16:creationId xmlns:a16="http://schemas.microsoft.com/office/drawing/2014/main" id="{ED3CE3DE-22AE-4141-980B-CF1A898A2BCC}"/>
                    </a:ext>
                  </a:extLst>
                </p:cNvPr>
                <p:cNvCxnSpPr>
                  <a:cxnSpLocks/>
                </p:cNvCxnSpPr>
                <p:nvPr/>
              </p:nvCxnSpPr>
              <p:spPr>
                <a:xfrm>
                  <a:off x="5917912" y="4746241"/>
                  <a:ext cx="0" cy="36576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B1EA5BA-CB33-4173-8826-51689C5897F0}"/>
                  </a:ext>
                  <a:ext uri="{C183D7F6-B498-43B3-948B-1728B52AA6E4}">
                    <adec:decorative xmlns="" xmlns:adec="http://schemas.microsoft.com/office/drawing/2017/decorative" val="1"/>
                  </a:ext>
                </a:extLst>
              </p:cNvPr>
              <p:cNvGrpSpPr/>
              <p:nvPr/>
            </p:nvGrpSpPr>
            <p:grpSpPr>
              <a:xfrm>
                <a:off x="3801396" y="4653477"/>
                <a:ext cx="1188720" cy="1594821"/>
                <a:chOff x="3788144" y="4746241"/>
                <a:chExt cx="1188720" cy="1594821"/>
              </a:xfrm>
            </p:grpSpPr>
            <p:sp>
              <p:nvSpPr>
                <p:cNvPr id="47" name="TextBox 46">
                  <a:extLst>
                    <a:ext uri="{FF2B5EF4-FFF2-40B4-BE49-F238E27FC236}">
                      <a16:creationId xmlns:a16="http://schemas.microsoft.com/office/drawing/2014/main" id="{2F312C23-0588-C746-9CE0-7C5A8D1EB113}"/>
                    </a:ext>
                  </a:extLst>
                </p:cNvPr>
                <p:cNvSpPr txBox="1"/>
                <p:nvPr/>
              </p:nvSpPr>
              <p:spPr>
                <a:xfrm>
                  <a:off x="3788144" y="5792422"/>
                  <a:ext cx="1188720" cy="548640"/>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pic>
              <p:nvPicPr>
                <p:cNvPr id="83" name="Graphic 82">
                  <a:extLst>
                    <a:ext uri="{FF2B5EF4-FFF2-40B4-BE49-F238E27FC236}">
                      <a16:creationId xmlns:a16="http://schemas.microsoft.com/office/drawing/2014/main" id="{8C268E56-4277-4CE4-8472-10259D35C9F7}"/>
                    </a:ext>
                    <a:ext uri="{C183D7F6-B498-43B3-948B-1728B52AA6E4}">
                      <adec:decorative xmlns="" xmlns:adec="http://schemas.microsoft.com/office/drawing/2017/decorative" val="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4108184" y="5225886"/>
                  <a:ext cx="548640" cy="548640"/>
                </a:xfrm>
                <a:prstGeom prst="rect">
                  <a:avLst/>
                </a:prstGeom>
              </p:spPr>
            </p:pic>
            <p:cxnSp>
              <p:nvCxnSpPr>
                <p:cNvPr id="41" name="Straight Arrow Connector 40">
                  <a:extLst>
                    <a:ext uri="{FF2B5EF4-FFF2-40B4-BE49-F238E27FC236}">
                      <a16:creationId xmlns:a16="http://schemas.microsoft.com/office/drawing/2014/main" id="{3CD56F9B-EE65-344F-87EC-C4B69254E902}"/>
                    </a:ext>
                  </a:extLst>
                </p:cNvPr>
                <p:cNvCxnSpPr>
                  <a:cxnSpLocks/>
                </p:cNvCxnSpPr>
                <p:nvPr/>
              </p:nvCxnSpPr>
              <p:spPr>
                <a:xfrm>
                  <a:off x="4382504" y="4746241"/>
                  <a:ext cx="0" cy="36576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FEABBF8-3DEC-4BD9-BBCE-4D5FDC5BCAFA}"/>
                  </a:ext>
                  <a:ext uri="{C183D7F6-B498-43B3-948B-1728B52AA6E4}">
                    <adec:decorative xmlns="" xmlns:adec="http://schemas.microsoft.com/office/drawing/2017/decorative" val="1"/>
                  </a:ext>
                </a:extLst>
              </p:cNvPr>
              <p:cNvGrpSpPr/>
              <p:nvPr/>
            </p:nvGrpSpPr>
            <p:grpSpPr>
              <a:xfrm>
                <a:off x="2239812" y="4653477"/>
                <a:ext cx="1030056" cy="1630956"/>
                <a:chOff x="2226560" y="4746241"/>
                <a:chExt cx="1030056" cy="1630956"/>
              </a:xfrm>
            </p:grpSpPr>
            <p:sp>
              <p:nvSpPr>
                <p:cNvPr id="46" name="TextBox 45">
                  <a:extLst>
                    <a:ext uri="{FF2B5EF4-FFF2-40B4-BE49-F238E27FC236}">
                      <a16:creationId xmlns:a16="http://schemas.microsoft.com/office/drawing/2014/main" id="{578451E1-53D0-5E40-9B37-0E884BA065BE}"/>
                    </a:ext>
                  </a:extLst>
                </p:cNvPr>
                <p:cNvSpPr txBox="1"/>
                <p:nvPr/>
              </p:nvSpPr>
              <p:spPr>
                <a:xfrm>
                  <a:off x="2226560" y="5792422"/>
                  <a:ext cx="1030056" cy="584775"/>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Lambda</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4" name="Graphic 83">
                  <a:extLst>
                    <a:ext uri="{FF2B5EF4-FFF2-40B4-BE49-F238E27FC236}">
                      <a16:creationId xmlns:a16="http://schemas.microsoft.com/office/drawing/2014/main" id="{27C12895-EAC3-4E0D-A337-AAAC5C16CB46}"/>
                    </a:ext>
                    <a:ext uri="{C183D7F6-B498-43B3-948B-1728B52AA6E4}">
                      <adec:decorative xmlns="" xmlns:adec="http://schemas.microsoft.com/office/drawing/2017/decorative" val="1"/>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2481336" y="5225886"/>
                  <a:ext cx="548640" cy="548640"/>
                </a:xfrm>
                <a:prstGeom prst="rect">
                  <a:avLst/>
                </a:prstGeom>
              </p:spPr>
            </p:pic>
            <p:cxnSp>
              <p:nvCxnSpPr>
                <p:cNvPr id="42" name="Straight Arrow Connector 41">
                  <a:extLst>
                    <a:ext uri="{FF2B5EF4-FFF2-40B4-BE49-F238E27FC236}">
                      <a16:creationId xmlns:a16="http://schemas.microsoft.com/office/drawing/2014/main" id="{B3093E17-B34D-3048-AD01-999292BB4459}"/>
                    </a:ext>
                  </a:extLst>
                </p:cNvPr>
                <p:cNvCxnSpPr>
                  <a:cxnSpLocks/>
                </p:cNvCxnSpPr>
                <p:nvPr/>
              </p:nvCxnSpPr>
              <p:spPr>
                <a:xfrm>
                  <a:off x="2755656" y="4746241"/>
                  <a:ext cx="0" cy="36576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spTree>
    <p:custDataLst>
      <p:tags r:id="rId1"/>
    </p:custDataLst>
    <p:extLst>
      <p:ext uri="{BB962C8B-B14F-4D97-AF65-F5344CB8AC3E}">
        <p14:creationId xmlns:p14="http://schemas.microsoft.com/office/powerpoint/2010/main" val="2401599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7</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17956"/>
            <a:ext cx="5969526" cy="5338394"/>
          </a:xfrm>
        </p:spPr>
        <p:txBody>
          <a:bodyPr rtlCol="0"/>
          <a:lstStyle/>
          <a:p>
            <a:pPr rtl="0">
              <a:buClr>
                <a:schemeClr val="tx1"/>
              </a:buClr>
            </a:pPr>
            <a:r>
              <a:rPr lang="pt-BR" sz="2400" spc="-2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AWS </a:t>
            </a:r>
            <a:r>
              <a:rPr lang="pt-BR" sz="2400" spc="-2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Step</a:t>
            </a:r>
            <a:r>
              <a:rPr lang="pt-BR" sz="2400" spc="-2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400" spc="-2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Functions</a:t>
            </a:r>
            <a:r>
              <a:rPr lang="pt-BR" sz="2400" spc="-2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400" spc="-20" dirty="0"/>
              <a:t>é um serviço web que permite coordenar os componentes de aplicações e </a:t>
            </a:r>
            <a:r>
              <a:rPr lang="pt-BR" sz="2400" spc="-20" dirty="0" err="1"/>
              <a:t>microsserviços</a:t>
            </a:r>
            <a:r>
              <a:rPr lang="pt-BR" sz="2400" spc="-20" dirty="0"/>
              <a:t> distribuídos usando fluxos de trabalho visuais</a:t>
            </a:r>
          </a:p>
          <a:p>
            <a:pPr rtl="0">
              <a:buClr>
                <a:schemeClr val="tx1"/>
              </a:buClr>
            </a:pPr>
            <a:r>
              <a:rPr lang="pt-BR" sz="2400" dirty="0"/>
              <a:t>O AWS </a:t>
            </a:r>
            <a:r>
              <a:rPr lang="pt-BR" sz="2400" dirty="0" err="1"/>
              <a:t>Step</a:t>
            </a:r>
            <a:r>
              <a:rPr lang="pt-BR" sz="2400" dirty="0"/>
              <a:t> </a:t>
            </a:r>
            <a:r>
              <a:rPr lang="pt-BR" sz="2400" dirty="0" err="1"/>
              <a:t>Functions</a:t>
            </a:r>
            <a:r>
              <a:rPr lang="pt-BR" sz="2400" dirty="0"/>
              <a:t> permite que você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crie e automatize suas próprias máquinas de estado </a:t>
            </a:r>
            <a:r>
              <a:rPr lang="pt-BR" sz="2400" dirty="0"/>
              <a:t>dentro do ambiente da AWS</a:t>
            </a:r>
          </a:p>
          <a:p>
            <a:pPr rtl="0">
              <a:buClr>
                <a:schemeClr val="tx1"/>
              </a:buClr>
            </a:pPr>
            <a:r>
              <a:rPr lang="pt-BR" sz="2400" dirty="0"/>
              <a:t>O AWS </a:t>
            </a:r>
            <a:r>
              <a:rPr lang="pt-BR" sz="2400" dirty="0" err="1"/>
              <a:t>Step</a:t>
            </a:r>
            <a:r>
              <a:rPr lang="pt-BR" sz="2400" dirty="0"/>
              <a:t> </a:t>
            </a:r>
            <a:r>
              <a:rPr lang="pt-BR" sz="2400" dirty="0" err="1"/>
              <a:t>Functions</a:t>
            </a:r>
            <a:r>
              <a:rPr lang="pt-BR" sz="2400" dirty="0">
                <a:latin typeface="+mn-lt"/>
              </a:rPr>
              <a:t>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gerencia a lógica da aplicação para você e implementa primitivas básicas</a:t>
            </a:r>
            <a:r>
              <a:rPr lang="pt-BR" sz="2400" dirty="0">
                <a:latin typeface="+mn-lt"/>
              </a:rPr>
              <a:t>, </a:t>
            </a:r>
            <a:r>
              <a:rPr lang="pt-BR" sz="2400" dirty="0"/>
              <a:t>como ramificações sequenciais ou paralelas e tempos limite</a:t>
            </a:r>
          </a:p>
          <a:p>
            <a:pPr rtl="0">
              <a:buClr>
                <a:schemeClr val="tx1"/>
              </a:buClr>
            </a:pPr>
            <a:r>
              <a:rPr lang="pt-BR" sz="2400" dirty="0"/>
              <a:t>Você define máquinas de estado usando a</a:t>
            </a:r>
            <a:r>
              <a:rPr lang="pt-BR" sz="2400" dirty="0">
                <a:latin typeface="+mn-lt"/>
              </a:rPr>
              <a:t>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States</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Language</a:t>
            </a:r>
            <a:endParaRPr lang="en-US" sz="2400" dirty="0">
              <a:latin typeface="Amazon Ember" panose="020B0603020204020204" pitchFamily="34" charset="0"/>
            </a:endParaRPr>
          </a:p>
        </p:txBody>
      </p:sp>
    </p:spTree>
    <p:custDataLst>
      <p:tags r:id="rId1"/>
    </p:custDataLst>
    <p:extLst>
      <p:ext uri="{BB962C8B-B14F-4D97-AF65-F5344CB8AC3E}">
        <p14:creationId xmlns:p14="http://schemas.microsoft.com/office/powerpoint/2010/main" val="2255581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7"/>
            <a:ext cx="4268647" cy="4079424"/>
          </a:xfrm>
        </p:spPr>
        <p:txBody>
          <a:bodyPr rtlCol="0">
            <a:noAutofit/>
          </a:bodyPr>
          <a:lstStyle/>
          <a:p>
            <a:pPr rtl="0"/>
            <a:r>
              <a:rPr lang="pt-BR" sz="3600" dirty="0"/>
              <a:t>Módulo 13 – Laboratório de desafio: Implementação de uma arquitetura sem servidor para </a:t>
            </a:r>
            <a:r>
              <a:rPr lang="pt-BR" sz="3600" dirty="0" smtClean="0"/>
              <a:t/>
            </a:r>
            <a:br>
              <a:rPr lang="pt-BR" sz="3600" dirty="0" smtClean="0"/>
            </a:br>
            <a:r>
              <a:rPr lang="pt-BR" sz="3600" dirty="0" smtClean="0"/>
              <a:t>a </a:t>
            </a:r>
            <a:r>
              <a:rPr lang="pt-BR" sz="3600" dirty="0"/>
              <a:t>cafeteria </a:t>
            </a:r>
            <a:endParaRPr lang="en-US" sz="1800" dirty="0"/>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5715000" y="1661890"/>
            <a:ext cx="5767388" cy="3846957"/>
          </a:xfrm>
          <a:prstGeom prst="rect">
            <a:avLst/>
          </a:prstGeom>
        </p:spPr>
      </p:pic>
    </p:spTree>
    <p:custDataLst>
      <p:tags r:id="rId1"/>
    </p:custDataLst>
    <p:extLst>
      <p:ext uri="{BB962C8B-B14F-4D97-AF65-F5344CB8AC3E}">
        <p14:creationId xmlns:p14="http://schemas.microsoft.com/office/powerpoint/2010/main" val="1581554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153525" cy="474119"/>
          </a:xfrm>
        </p:spPr>
        <p:txBody>
          <a:bodyPr rtlCol="0"/>
          <a:lstStyle/>
          <a:p>
            <a:pPr rtl="0"/>
            <a:r>
              <a:rPr lang="pt-BR" sz="3600"/>
              <a:t>A necessidade empresarial: um ambiente sem servidor</a:t>
            </a:r>
          </a:p>
        </p:txBody>
      </p:sp>
      <p:pic>
        <p:nvPicPr>
          <p:cNvPr id="17" name="Picture 16" descr="Photo of Olivia.">
            <a:extLst>
              <a:ext uri="{FF2B5EF4-FFF2-40B4-BE49-F238E27FC236}">
                <a16:creationId xmlns:a16="http://schemas.microsoft.com/office/drawing/2014/main" id="{5D4E97BB-848A-4BFA-8EB1-964C15262D6F}"/>
              </a:ext>
              <a:ext uri="{C183D7F6-B498-43B3-948B-1728B52AA6E4}">
                <adec:decorative xmlns="" xmlns:adec="http://schemas.microsoft.com/office/drawing/2017/decorative" val="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309865" y="1579050"/>
            <a:ext cx="2043007" cy="3064511"/>
          </a:xfrm>
          <a:prstGeom prst="rect">
            <a:avLst/>
          </a:prstGeom>
        </p:spPr>
      </p:pic>
      <p:sp>
        <p:nvSpPr>
          <p:cNvPr id="16" name="Content Placeholder 8">
            <a:extLst>
              <a:ext uri="{FF2B5EF4-FFF2-40B4-BE49-F238E27FC236}">
                <a16:creationId xmlns:a16="http://schemas.microsoft.com/office/drawing/2014/main" id="{EC7EE654-3B06-4354-860E-9435EAACB004}"/>
              </a:ext>
            </a:extLst>
          </p:cNvPr>
          <p:cNvSpPr txBox="1">
            <a:spLocks/>
          </p:cNvSpPr>
          <p:nvPr/>
        </p:nvSpPr>
        <p:spPr>
          <a:xfrm>
            <a:off x="419099" y="4893311"/>
            <a:ext cx="5824539" cy="14630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rtl="0">
              <a:buNone/>
              <a:defRPr/>
            </a:pPr>
            <a:r>
              <a:rPr lang="pt-BR" sz="2000"/>
              <a:t>Frank e Martha querem conseguir relatórios diários por e-mail sobre todos os pedidos realizados no site. Olivia aconselha Sofía e Nikhil e diz que as tarefas de relatórios não essenciais para os negócios precisam ser mantidas separadas da instância do servidor Web de produção.</a:t>
            </a:r>
            <a:endParaRPr kumimoji="0" lang="en-US" sz="2000" b="0" i="0" u="none" strike="noStrike" kern="1200" cap="none" spc="0" normalizeH="0" noProof="0" dirty="0">
              <a:ln>
                <a:noFill/>
              </a:ln>
              <a:solidFill>
                <a:srgbClr val="000000"/>
              </a:solidFill>
              <a:effectLst/>
              <a:uLnTx/>
              <a:uFillTx/>
              <a:ea typeface="Amazon Ember" panose="02000000000000000000" pitchFamily="2" charset="0"/>
            </a:endParaRPr>
          </a:p>
        </p:txBody>
      </p:sp>
      <p:sp>
        <p:nvSpPr>
          <p:cNvPr id="11" name="Content Placeholder 8">
            <a:extLst>
              <a:ext uri="{FF2B5EF4-FFF2-40B4-BE49-F238E27FC236}">
                <a16:creationId xmlns:a16="http://schemas.microsoft.com/office/drawing/2014/main" id="{609B744C-3910-41B6-A5B5-5FD1DE2AFB78}"/>
              </a:ext>
            </a:extLst>
          </p:cNvPr>
          <p:cNvSpPr txBox="1">
            <a:spLocks/>
          </p:cNvSpPr>
          <p:nvPr/>
        </p:nvSpPr>
        <p:spPr>
          <a:xfrm>
            <a:off x="6434142" y="1447098"/>
            <a:ext cx="5344753" cy="1213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rtl="0">
              <a:buNone/>
              <a:defRPr/>
            </a:pPr>
            <a:r>
              <a:rPr lang="pt-BR" sz="2000"/>
              <a:t>Sofía e Nikhil querem desacoplar ainda mais a arquitetura e mover o trabalho cron para um ambiente gerenciado e sem servidor que consiga dimensionar bem e reduzir custos.</a:t>
            </a:r>
            <a:endParaRPr kumimoji="0" lang="en-US" sz="2000" b="0" i="0" u="none" strike="noStrike" kern="1200" cap="none" spc="0" normalizeH="0" noProof="0" dirty="0">
              <a:ln>
                <a:noFill/>
              </a:ln>
              <a:solidFill>
                <a:srgbClr val="000000"/>
              </a:solidFill>
              <a:effectLst/>
              <a:uLnTx/>
              <a:uFillTx/>
              <a:ea typeface="Amazon Ember" panose="02000000000000000000" pitchFamily="2" charset="0"/>
            </a:endParaRPr>
          </a:p>
        </p:txBody>
      </p:sp>
      <p:pic>
        <p:nvPicPr>
          <p:cNvPr id="12" name="Picture 11" descr="Photo of Sofia and Nikhil in cafe aprons.">
            <a:extLst>
              <a:ext uri="{FF2B5EF4-FFF2-40B4-BE49-F238E27FC236}">
                <a16:creationId xmlns:a16="http://schemas.microsoft.com/office/drawing/2014/main" id="{D9785F34-08E8-4878-9C4B-467CB5CD93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12700" y="2883159"/>
            <a:ext cx="4387637" cy="2925091"/>
          </a:xfrm>
          <a:prstGeom prst="rect">
            <a:avLst/>
          </a:prstGeom>
        </p:spPr>
      </p:pic>
    </p:spTree>
    <p:custDataLst>
      <p:tags r:id="rId1"/>
    </p:custDataLst>
    <p:extLst>
      <p:ext uri="{BB962C8B-B14F-4D97-AF65-F5344CB8AC3E}">
        <p14:creationId xmlns:p14="http://schemas.microsoft.com/office/powerpoint/2010/main" val="3699523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de desafio: Tarefas</a:t>
            </a:r>
          </a:p>
        </p:txBody>
      </p:sp>
      <p:sp>
        <p:nvSpPr>
          <p:cNvPr id="10" name="Content Placeholder 9">
            <a:extLst>
              <a:ext uri="{FF2B5EF4-FFF2-40B4-BE49-F238E27FC236}">
                <a16:creationId xmlns:a16="http://schemas.microsoft.com/office/drawing/2014/main" id="{77830CF2-B7CC-47D4-A8A2-80D49AB3A1FF}"/>
              </a:ext>
            </a:extLst>
          </p:cNvPr>
          <p:cNvSpPr>
            <a:spLocks noGrp="1"/>
          </p:cNvSpPr>
          <p:nvPr>
            <p:ph idx="1"/>
          </p:nvPr>
        </p:nvSpPr>
        <p:spPr/>
        <p:txBody>
          <a:bodyPr rtlCol="0"/>
          <a:lstStyle/>
          <a:p>
            <a:pPr marL="514350" indent="-514350" rtl="0">
              <a:buFont typeface="+mj-lt"/>
              <a:buAutoNum type="arabicPeriod"/>
            </a:pPr>
            <a:r>
              <a:rPr lang="pt-BR" dirty="0"/>
              <a:t>Fazer o download do código-fonte</a:t>
            </a:r>
          </a:p>
          <a:p>
            <a:pPr marL="514350" indent="-514350" rtl="0">
              <a:buFont typeface="+mj-lt"/>
              <a:buAutoNum type="arabicPeriod"/>
            </a:pPr>
            <a:r>
              <a:rPr lang="pt-BR" dirty="0"/>
              <a:t>Criar a função do Lambda </a:t>
            </a:r>
            <a:r>
              <a:rPr lang="pt-BR" i="1" dirty="0" err="1"/>
              <a:t>DataExtractor</a:t>
            </a:r>
            <a:r>
              <a:rPr lang="pt-BR" dirty="0"/>
              <a:t> na VPC</a:t>
            </a:r>
          </a:p>
          <a:p>
            <a:pPr marL="514350" indent="-514350" rtl="0">
              <a:buFont typeface="+mj-lt"/>
              <a:buAutoNum type="arabicPeriod"/>
            </a:pPr>
            <a:r>
              <a:rPr lang="pt-BR" dirty="0"/>
              <a:t>Criar a função do Lambda </a:t>
            </a:r>
            <a:r>
              <a:rPr lang="pt-BR" i="1" dirty="0" err="1"/>
              <a:t>salesAnalysisReport</a:t>
            </a:r>
            <a:endParaRPr lang="pt-BR" i="1" dirty="0"/>
          </a:p>
          <a:p>
            <a:pPr marL="514350" indent="-514350" rtl="0">
              <a:buFont typeface="+mj-lt"/>
              <a:buAutoNum type="arabicPeriod"/>
            </a:pPr>
            <a:r>
              <a:rPr lang="pt-BR" dirty="0"/>
              <a:t>Criar um tópico do SNS</a:t>
            </a:r>
          </a:p>
          <a:p>
            <a:pPr marL="514350" indent="-514350" rtl="0">
              <a:buFont typeface="+mj-lt"/>
              <a:buAutoNum type="arabicPeriod"/>
            </a:pPr>
            <a:r>
              <a:rPr lang="pt-BR" dirty="0"/>
              <a:t>Criar uma assinatura de e-mail para o tópico do SNS</a:t>
            </a:r>
          </a:p>
          <a:p>
            <a:pPr marL="514350" indent="-514350" rtl="0">
              <a:buFont typeface="+mj-lt"/>
              <a:buAutoNum type="arabicPeriod"/>
            </a:pPr>
            <a:r>
              <a:rPr lang="pt-BR" dirty="0"/>
              <a:t>Testar a função do Lambda </a:t>
            </a:r>
            <a:r>
              <a:rPr lang="pt-BR" i="1" dirty="0" err="1"/>
              <a:t>salesAnalysisReport</a:t>
            </a:r>
            <a:endParaRPr lang="pt-BR" i="1" dirty="0"/>
          </a:p>
          <a:p>
            <a:pPr marL="514350" indent="-514350" rtl="0">
              <a:buFont typeface="+mj-lt"/>
              <a:buAutoNum type="arabicPeriod"/>
            </a:pPr>
            <a:r>
              <a:rPr lang="pt-BR" dirty="0"/>
              <a:t>Configurar um evento do </a:t>
            </a:r>
            <a:r>
              <a:rPr lang="pt-BR" dirty="0" err="1"/>
              <a:t>Amazon</a:t>
            </a:r>
            <a:r>
              <a:rPr lang="pt-BR" dirty="0"/>
              <a:t> </a:t>
            </a:r>
            <a:r>
              <a:rPr lang="pt-BR" dirty="0" err="1"/>
              <a:t>EventBridge</a:t>
            </a:r>
            <a:r>
              <a:rPr lang="pt-BR" dirty="0"/>
              <a:t> para acionar </a:t>
            </a:r>
            <a:r>
              <a:rPr lang="pt-BR" dirty="0" smtClean="0"/>
              <a:t/>
            </a:r>
            <a:br>
              <a:rPr lang="pt-BR" dirty="0" smtClean="0"/>
            </a:br>
            <a:r>
              <a:rPr lang="pt-BR" dirty="0" smtClean="0"/>
              <a:t>a </a:t>
            </a:r>
            <a:r>
              <a:rPr lang="pt-BR" dirty="0"/>
              <a:t>função do Lambda todos os dias</a:t>
            </a:r>
          </a:p>
        </p:txBody>
      </p:sp>
    </p:spTree>
    <p:custDataLst>
      <p:tags r:id="rId1"/>
    </p:custDataLst>
    <p:extLst>
      <p:ext uri="{BB962C8B-B14F-4D97-AF65-F5344CB8AC3E}">
        <p14:creationId xmlns:p14="http://schemas.microsoft.com/office/powerpoint/2010/main" val="20795206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de desafio: Produto final </a:t>
            </a:r>
          </a:p>
        </p:txBody>
      </p:sp>
      <p:pic>
        <p:nvPicPr>
          <p:cNvPr id="6" name="Picture 5">
            <a:extLst>
              <a:ext uri="{FF2B5EF4-FFF2-40B4-BE49-F238E27FC236}">
                <a16:creationId xmlns:a16="http://schemas.microsoft.com/office/drawing/2014/main" id="{C1DFF3BD-ABB2-4702-8B35-43739BFB06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514" y="1257300"/>
            <a:ext cx="10360973" cy="5113445"/>
          </a:xfrm>
          <a:prstGeom prst="rect">
            <a:avLst/>
          </a:prstGeom>
        </p:spPr>
      </p:pic>
    </p:spTree>
    <p:custDataLst>
      <p:tags r:id="rId1"/>
    </p:custDataLst>
    <p:extLst>
      <p:ext uri="{BB962C8B-B14F-4D97-AF65-F5344CB8AC3E}">
        <p14:creationId xmlns:p14="http://schemas.microsoft.com/office/powerpoint/2010/main" val="2930848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248400" y="2172918"/>
            <a:ext cx="5524501" cy="3770682"/>
          </a:xfrm>
        </p:spPr>
        <p:txBody>
          <a:bodyPr rtlCol="0"/>
          <a:lstStyle/>
          <a:p>
            <a:pPr rtl="0"/>
            <a:r>
              <a:rPr lang="pt-BR" dirty="0">
                <a:solidFill>
                  <a:srgbClr val="FFFFFF"/>
                </a:solidFill>
              </a:rPr>
              <a:t>Começar o Módulo 13 – Laboratório de desafio: Implementar uma arquitetura sem servidor para a cafeteria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20" y="1014972"/>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Aproximadamente 90 minutos</a:t>
            </a:r>
          </a:p>
        </p:txBody>
      </p:sp>
    </p:spTree>
    <p:custDataLst>
      <p:tags r:id="rId1"/>
    </p:custDataLst>
    <p:extLst>
      <p:ext uri="{BB962C8B-B14F-4D97-AF65-F5344CB8AC3E}">
        <p14:creationId xmlns:p14="http://schemas.microsoft.com/office/powerpoint/2010/main" val="1319771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dirty="0"/>
              <a:t>Resumo do laboratório </a:t>
            </a:r>
            <a:r>
              <a:rPr lang="pt-BR" sz="4000" dirty="0" smtClean="0"/>
              <a:t/>
            </a:r>
            <a:br>
              <a:rPr lang="pt-BR" sz="4000" dirty="0" smtClean="0"/>
            </a:br>
            <a:r>
              <a:rPr lang="pt-BR" sz="4000" dirty="0" smtClean="0"/>
              <a:t>de </a:t>
            </a:r>
            <a:r>
              <a:rPr lang="pt-BR" sz="4000" dirty="0"/>
              <a:t>desafio: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253835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E4D6-19FD-AE42-A8B8-35ED85827666}"/>
              </a:ext>
            </a:extLst>
          </p:cNvPr>
          <p:cNvSpPr>
            <a:spLocks noGrp="1"/>
          </p:cNvSpPr>
          <p:nvPr>
            <p:ph type="title"/>
          </p:nvPr>
        </p:nvSpPr>
        <p:spPr/>
        <p:txBody>
          <a:bodyPr rtlCol="0"/>
          <a:lstStyle/>
          <a:p>
            <a:pPr rtl="0"/>
            <a:r>
              <a:rPr lang="pt-BR" sz="3600"/>
              <a:t>Aplicações monolíticas x de microsserviços</a:t>
            </a:r>
          </a:p>
        </p:txBody>
      </p:sp>
      <p:sp>
        <p:nvSpPr>
          <p:cNvPr id="39" name="TextBox 38">
            <a:extLst>
              <a:ext uri="{FF2B5EF4-FFF2-40B4-BE49-F238E27FC236}">
                <a16:creationId xmlns:a16="http://schemas.microsoft.com/office/drawing/2014/main" id="{DC519BF8-D904-4EB4-83CD-D8D37CF49C95}"/>
              </a:ext>
            </a:extLst>
          </p:cNvPr>
          <p:cNvSpPr txBox="1"/>
          <p:nvPr/>
        </p:nvSpPr>
        <p:spPr>
          <a:xfrm>
            <a:off x="1097935" y="1717807"/>
            <a:ext cx="3056622" cy="954107"/>
          </a:xfrm>
          <a:prstGeom prst="rect">
            <a:avLst/>
          </a:prstGeom>
          <a:noFill/>
        </p:spPr>
        <p:txBody>
          <a:bodyPr wrap="square" rtlCol="0">
            <a:spAutoFit/>
          </a:bodyPr>
          <a:lstStyle/>
          <a:p>
            <a:pPr algn="ct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Aplicação</a:t>
            </a:r>
            <a:r>
              <a:rPr lang="pt-BR" sz="2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monolítica</a:t>
            </a: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29" name="Group 128" descr="Monolithic application where users, topics, and messages are tightly coupled.">
            <a:extLst>
              <a:ext uri="{FF2B5EF4-FFF2-40B4-BE49-F238E27FC236}">
                <a16:creationId xmlns:a16="http://schemas.microsoft.com/office/drawing/2014/main" id="{D763C096-C60F-4226-B98C-1C26E69AC21F}"/>
              </a:ext>
            </a:extLst>
          </p:cNvPr>
          <p:cNvGrpSpPr/>
          <p:nvPr/>
        </p:nvGrpSpPr>
        <p:grpSpPr>
          <a:xfrm>
            <a:off x="1202183" y="3003738"/>
            <a:ext cx="2848131" cy="2968053"/>
            <a:chOff x="1457850" y="3137919"/>
            <a:chExt cx="2848131" cy="2968053"/>
          </a:xfrm>
        </p:grpSpPr>
        <p:sp>
          <p:nvSpPr>
            <p:cNvPr id="98" name="Rectangle 97">
              <a:extLst>
                <a:ext uri="{FF2B5EF4-FFF2-40B4-BE49-F238E27FC236}">
                  <a16:creationId xmlns:a16="http://schemas.microsoft.com/office/drawing/2014/main" id="{49DDB4E2-9E3A-4A5E-821A-3DB77A2BC158}"/>
                </a:ext>
              </a:extLst>
            </p:cNvPr>
            <p:cNvSpPr/>
            <p:nvPr/>
          </p:nvSpPr>
          <p:spPr>
            <a:xfrm>
              <a:off x="1457850" y="3137919"/>
              <a:ext cx="2848131" cy="2968053"/>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01" name="Group 100">
              <a:extLst>
                <a:ext uri="{FF2B5EF4-FFF2-40B4-BE49-F238E27FC236}">
                  <a16:creationId xmlns:a16="http://schemas.microsoft.com/office/drawing/2014/main" id="{97C1F7DB-1849-4713-9F5F-1CE69E705891}"/>
                </a:ext>
              </a:extLst>
            </p:cNvPr>
            <p:cNvGrpSpPr/>
            <p:nvPr/>
          </p:nvGrpSpPr>
          <p:grpSpPr>
            <a:xfrm>
              <a:off x="1646476" y="3248010"/>
              <a:ext cx="2470878" cy="804145"/>
              <a:chOff x="1867525" y="3280183"/>
              <a:chExt cx="2470878" cy="804145"/>
            </a:xfrm>
          </p:grpSpPr>
          <p:sp>
            <p:nvSpPr>
              <p:cNvPr id="126" name="Rectangle 125">
                <a:extLst>
                  <a:ext uri="{FF2B5EF4-FFF2-40B4-BE49-F238E27FC236}">
                    <a16:creationId xmlns:a16="http://schemas.microsoft.com/office/drawing/2014/main" id="{0FF723E2-7AAB-4022-B665-415BF7ED9EF6}"/>
                  </a:ext>
                </a:extLst>
              </p:cNvPr>
              <p:cNvSpPr/>
              <p:nvPr/>
            </p:nvSpPr>
            <p:spPr>
              <a:xfrm>
                <a:off x="1867525" y="3280183"/>
                <a:ext cx="2470878" cy="80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000" dirty="0"/>
              </a:p>
            </p:txBody>
          </p:sp>
          <p:pic>
            <p:nvPicPr>
              <p:cNvPr id="127" name="Picture 126">
                <a:extLst>
                  <a:ext uri="{FF2B5EF4-FFF2-40B4-BE49-F238E27FC236}">
                    <a16:creationId xmlns:a16="http://schemas.microsoft.com/office/drawing/2014/main" id="{B9A7C86B-F5BA-4973-8EFF-57F3B522149E}"/>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1972457" y="3335356"/>
                <a:ext cx="620842" cy="693798"/>
              </a:xfrm>
              <a:prstGeom prst="rect">
                <a:avLst/>
              </a:prstGeom>
            </p:spPr>
          </p:pic>
          <p:sp>
            <p:nvSpPr>
              <p:cNvPr id="128" name="TextBox 127">
                <a:extLst>
                  <a:ext uri="{FF2B5EF4-FFF2-40B4-BE49-F238E27FC236}">
                    <a16:creationId xmlns:a16="http://schemas.microsoft.com/office/drawing/2014/main" id="{D301CB1B-3D1C-46ED-95AD-2EC303E80DE7}"/>
                  </a:ext>
                </a:extLst>
              </p:cNvPr>
              <p:cNvSpPr txBox="1"/>
              <p:nvPr/>
            </p:nvSpPr>
            <p:spPr>
              <a:xfrm>
                <a:off x="2832504" y="3504248"/>
                <a:ext cx="1376582"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Usuários</a:t>
                </a:r>
              </a:p>
            </p:txBody>
          </p:sp>
        </p:grpSp>
        <p:grpSp>
          <p:nvGrpSpPr>
            <p:cNvPr id="102" name="Group 101">
              <a:extLst>
                <a:ext uri="{FF2B5EF4-FFF2-40B4-BE49-F238E27FC236}">
                  <a16:creationId xmlns:a16="http://schemas.microsoft.com/office/drawing/2014/main" id="{F2CA457E-996D-405B-BAA1-24CD93635093}"/>
                </a:ext>
              </a:extLst>
            </p:cNvPr>
            <p:cNvGrpSpPr/>
            <p:nvPr/>
          </p:nvGrpSpPr>
          <p:grpSpPr>
            <a:xfrm>
              <a:off x="1646476" y="4216654"/>
              <a:ext cx="2470878" cy="804145"/>
              <a:chOff x="1867525" y="4248827"/>
              <a:chExt cx="2470878" cy="804145"/>
            </a:xfrm>
          </p:grpSpPr>
          <p:sp>
            <p:nvSpPr>
              <p:cNvPr id="124" name="Rectangle 123">
                <a:extLst>
                  <a:ext uri="{FF2B5EF4-FFF2-40B4-BE49-F238E27FC236}">
                    <a16:creationId xmlns:a16="http://schemas.microsoft.com/office/drawing/2014/main" id="{6D659426-0DA7-442D-91EF-1882704B0B5D}"/>
                  </a:ext>
                </a:extLst>
              </p:cNvPr>
              <p:cNvSpPr/>
              <p:nvPr/>
            </p:nvSpPr>
            <p:spPr>
              <a:xfrm>
                <a:off x="1867525" y="4248827"/>
                <a:ext cx="2470878" cy="80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000" dirty="0"/>
              </a:p>
            </p:txBody>
          </p:sp>
          <p:sp>
            <p:nvSpPr>
              <p:cNvPr id="125" name="TextBox 124">
                <a:extLst>
                  <a:ext uri="{FF2B5EF4-FFF2-40B4-BE49-F238E27FC236}">
                    <a16:creationId xmlns:a16="http://schemas.microsoft.com/office/drawing/2014/main" id="{79DC9CC1-48E2-4DAE-85F9-32C828C21ACB}"/>
                  </a:ext>
                </a:extLst>
              </p:cNvPr>
              <p:cNvSpPr txBox="1"/>
              <p:nvPr/>
            </p:nvSpPr>
            <p:spPr>
              <a:xfrm>
                <a:off x="2832504" y="4466393"/>
                <a:ext cx="1376582"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Tópicos</a:t>
                </a:r>
              </a:p>
            </p:txBody>
          </p:sp>
        </p:grpSp>
        <p:grpSp>
          <p:nvGrpSpPr>
            <p:cNvPr id="103" name="Group 102">
              <a:extLst>
                <a:ext uri="{FF2B5EF4-FFF2-40B4-BE49-F238E27FC236}">
                  <a16:creationId xmlns:a16="http://schemas.microsoft.com/office/drawing/2014/main" id="{161F1109-2497-428F-8C96-D8670D242D9E}"/>
                </a:ext>
              </a:extLst>
            </p:cNvPr>
            <p:cNvGrpSpPr/>
            <p:nvPr/>
          </p:nvGrpSpPr>
          <p:grpSpPr>
            <a:xfrm>
              <a:off x="1646476" y="5185298"/>
              <a:ext cx="2470878" cy="804145"/>
              <a:chOff x="1867525" y="5217471"/>
              <a:chExt cx="2470878" cy="804145"/>
            </a:xfrm>
          </p:grpSpPr>
          <p:sp>
            <p:nvSpPr>
              <p:cNvPr id="121" name="Rectangle 120">
                <a:extLst>
                  <a:ext uri="{FF2B5EF4-FFF2-40B4-BE49-F238E27FC236}">
                    <a16:creationId xmlns:a16="http://schemas.microsoft.com/office/drawing/2014/main" id="{956E3485-3307-487C-86AB-B00641886564}"/>
                  </a:ext>
                </a:extLst>
              </p:cNvPr>
              <p:cNvSpPr/>
              <p:nvPr/>
            </p:nvSpPr>
            <p:spPr>
              <a:xfrm>
                <a:off x="1867525" y="5217471"/>
                <a:ext cx="2470878" cy="80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000" dirty="0"/>
              </a:p>
            </p:txBody>
          </p:sp>
          <p:pic>
            <p:nvPicPr>
              <p:cNvPr id="122" name="Picture 121">
                <a:extLst>
                  <a:ext uri="{FF2B5EF4-FFF2-40B4-BE49-F238E27FC236}">
                    <a16:creationId xmlns:a16="http://schemas.microsoft.com/office/drawing/2014/main" id="{EF61634B-D72C-4215-8314-FFDCFCB49BB5}"/>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1940611" y="5276038"/>
                <a:ext cx="687010" cy="687010"/>
              </a:xfrm>
              <a:prstGeom prst="rect">
                <a:avLst/>
              </a:prstGeom>
            </p:spPr>
          </p:pic>
          <p:sp>
            <p:nvSpPr>
              <p:cNvPr id="123" name="TextBox 122">
                <a:extLst>
                  <a:ext uri="{FF2B5EF4-FFF2-40B4-BE49-F238E27FC236}">
                    <a16:creationId xmlns:a16="http://schemas.microsoft.com/office/drawing/2014/main" id="{9706D990-CAE8-4DB6-BEE3-30FC8E4BFA43}"/>
                  </a:ext>
                </a:extLst>
              </p:cNvPr>
              <p:cNvSpPr txBox="1"/>
              <p:nvPr/>
            </p:nvSpPr>
            <p:spPr>
              <a:xfrm>
                <a:off x="2700707" y="5435037"/>
                <a:ext cx="1508379"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Mensagens</a:t>
                </a:r>
              </a:p>
            </p:txBody>
          </p:sp>
        </p:grpSp>
        <p:pic>
          <p:nvPicPr>
            <p:cNvPr id="111" name="Picture 110">
              <a:extLst>
                <a:ext uri="{FF2B5EF4-FFF2-40B4-BE49-F238E27FC236}">
                  <a16:creationId xmlns:a16="http://schemas.microsoft.com/office/drawing/2014/main" id="{74567AC7-BA23-4991-9B12-2D44119795A9}"/>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1719562" y="4256724"/>
              <a:ext cx="724003" cy="724003"/>
            </a:xfrm>
            <a:prstGeom prst="rect">
              <a:avLst/>
            </a:prstGeom>
          </p:spPr>
        </p:pic>
      </p:grpSp>
      <p:cxnSp>
        <p:nvCxnSpPr>
          <p:cNvPr id="100" name="Straight Arrow Connector 99" descr="Arrow from monolithic application to microservice.">
            <a:extLst>
              <a:ext uri="{FF2B5EF4-FFF2-40B4-BE49-F238E27FC236}">
                <a16:creationId xmlns:a16="http://schemas.microsoft.com/office/drawing/2014/main" id="{6AB6896A-D676-4DD8-8D88-FF0F31CA82C1}"/>
              </a:ext>
            </a:extLst>
          </p:cNvPr>
          <p:cNvCxnSpPr/>
          <p:nvPr/>
        </p:nvCxnSpPr>
        <p:spPr>
          <a:xfrm>
            <a:off x="4487472" y="4487764"/>
            <a:ext cx="2616765" cy="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1F18ADC-8FF9-44FF-B711-0042AEEDEE21}"/>
              </a:ext>
            </a:extLst>
          </p:cNvPr>
          <p:cNvSpPr txBox="1"/>
          <p:nvPr/>
        </p:nvSpPr>
        <p:spPr>
          <a:xfrm>
            <a:off x="7397769" y="1717807"/>
            <a:ext cx="3096730" cy="954107"/>
          </a:xfrm>
          <a:prstGeom prst="rect">
            <a:avLst/>
          </a:prstGeom>
          <a:noFill/>
        </p:spPr>
        <p:txBody>
          <a:bodyPr wrap="square" rtlCol="0">
            <a:spAutoFit/>
          </a:bodyPr>
          <a:lstStyle/>
          <a:p>
            <a:pPr algn="ct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Aplicação</a:t>
            </a:r>
            <a:r>
              <a:rPr lang="pt-BR"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8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
            <a:br>
              <a:rPr lang="pt-BR" sz="28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pt-BR" sz="28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a:t>
            </a:r>
            <a:r>
              <a:rPr lang="pt-BR" sz="28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microsserviços</a:t>
            </a: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35" name="Group 134" descr="Microservice application where users, topics, and messages are independent.">
            <a:extLst>
              <a:ext uri="{FF2B5EF4-FFF2-40B4-BE49-F238E27FC236}">
                <a16:creationId xmlns:a16="http://schemas.microsoft.com/office/drawing/2014/main" id="{8B36A9F9-A694-4BED-9A18-DA2124CF251B}"/>
              </a:ext>
            </a:extLst>
          </p:cNvPr>
          <p:cNvGrpSpPr/>
          <p:nvPr/>
        </p:nvGrpSpPr>
        <p:grpSpPr>
          <a:xfrm>
            <a:off x="7292864" y="3039450"/>
            <a:ext cx="4211080" cy="2896629"/>
            <a:chOff x="7292864" y="3039450"/>
            <a:chExt cx="4211080" cy="2896629"/>
          </a:xfrm>
        </p:grpSpPr>
        <p:grpSp>
          <p:nvGrpSpPr>
            <p:cNvPr id="105" name="Group 104">
              <a:extLst>
                <a:ext uri="{FF2B5EF4-FFF2-40B4-BE49-F238E27FC236}">
                  <a16:creationId xmlns:a16="http://schemas.microsoft.com/office/drawing/2014/main" id="{C867F6A4-1152-4C02-B337-7DB716B70749}"/>
                </a:ext>
              </a:extLst>
            </p:cNvPr>
            <p:cNvGrpSpPr/>
            <p:nvPr/>
          </p:nvGrpSpPr>
          <p:grpSpPr>
            <a:xfrm>
              <a:off x="7292864" y="4085692"/>
              <a:ext cx="2470878" cy="804145"/>
              <a:chOff x="1867525" y="4248827"/>
              <a:chExt cx="2470878" cy="804145"/>
            </a:xfrm>
          </p:grpSpPr>
          <p:sp>
            <p:nvSpPr>
              <p:cNvPr id="116" name="Rectangle 115">
                <a:extLst>
                  <a:ext uri="{FF2B5EF4-FFF2-40B4-BE49-F238E27FC236}">
                    <a16:creationId xmlns:a16="http://schemas.microsoft.com/office/drawing/2014/main" id="{AFAD413C-76CC-4C13-8B64-228FCAD964D6}"/>
                  </a:ext>
                </a:extLst>
              </p:cNvPr>
              <p:cNvSpPr/>
              <p:nvPr/>
            </p:nvSpPr>
            <p:spPr>
              <a:xfrm>
                <a:off x="1867525" y="4248827"/>
                <a:ext cx="2470878" cy="804145"/>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000" dirty="0"/>
              </a:p>
            </p:txBody>
          </p:sp>
          <p:sp>
            <p:nvSpPr>
              <p:cNvPr id="117" name="TextBox 116">
                <a:extLst>
                  <a:ext uri="{FF2B5EF4-FFF2-40B4-BE49-F238E27FC236}">
                    <a16:creationId xmlns:a16="http://schemas.microsoft.com/office/drawing/2014/main" id="{A4741046-197D-4810-896B-CEC943B90F42}"/>
                  </a:ext>
                </a:extLst>
              </p:cNvPr>
              <p:cNvSpPr txBox="1"/>
              <p:nvPr/>
            </p:nvSpPr>
            <p:spPr>
              <a:xfrm>
                <a:off x="2832504" y="4466393"/>
                <a:ext cx="1376582"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Tópicos</a:t>
                </a:r>
              </a:p>
            </p:txBody>
          </p:sp>
        </p:grpSp>
        <p:grpSp>
          <p:nvGrpSpPr>
            <p:cNvPr id="104" name="Group 103">
              <a:extLst>
                <a:ext uri="{FF2B5EF4-FFF2-40B4-BE49-F238E27FC236}">
                  <a16:creationId xmlns:a16="http://schemas.microsoft.com/office/drawing/2014/main" id="{AFCD89D9-28B7-4BBA-B0C0-8D24364B3C97}"/>
                </a:ext>
              </a:extLst>
            </p:cNvPr>
            <p:cNvGrpSpPr/>
            <p:nvPr/>
          </p:nvGrpSpPr>
          <p:grpSpPr>
            <a:xfrm>
              <a:off x="7292864" y="3039450"/>
              <a:ext cx="2470878" cy="804145"/>
              <a:chOff x="1867525" y="3280183"/>
              <a:chExt cx="2470878" cy="804145"/>
            </a:xfrm>
          </p:grpSpPr>
          <p:sp>
            <p:nvSpPr>
              <p:cNvPr id="118" name="Rectangle 117">
                <a:extLst>
                  <a:ext uri="{FF2B5EF4-FFF2-40B4-BE49-F238E27FC236}">
                    <a16:creationId xmlns:a16="http://schemas.microsoft.com/office/drawing/2014/main" id="{B8EE980C-96D3-4485-830E-5B6BE3E547AE}"/>
                  </a:ext>
                </a:extLst>
              </p:cNvPr>
              <p:cNvSpPr/>
              <p:nvPr/>
            </p:nvSpPr>
            <p:spPr>
              <a:xfrm>
                <a:off x="1867525" y="3280183"/>
                <a:ext cx="2470878" cy="804145"/>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000" dirty="0"/>
              </a:p>
            </p:txBody>
          </p:sp>
          <p:pic>
            <p:nvPicPr>
              <p:cNvPr id="119" name="Picture 118">
                <a:extLst>
                  <a:ext uri="{FF2B5EF4-FFF2-40B4-BE49-F238E27FC236}">
                    <a16:creationId xmlns:a16="http://schemas.microsoft.com/office/drawing/2014/main" id="{AC726915-72C2-4A8D-9FFC-A1F8E9136854}"/>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1972457" y="3335356"/>
                <a:ext cx="620842" cy="693798"/>
              </a:xfrm>
              <a:prstGeom prst="rect">
                <a:avLst/>
              </a:prstGeom>
            </p:spPr>
          </p:pic>
          <p:sp>
            <p:nvSpPr>
              <p:cNvPr id="120" name="TextBox 119">
                <a:extLst>
                  <a:ext uri="{FF2B5EF4-FFF2-40B4-BE49-F238E27FC236}">
                    <a16:creationId xmlns:a16="http://schemas.microsoft.com/office/drawing/2014/main" id="{0ACF458D-3F05-4FBF-B8BB-0CB99DD066C7}"/>
                  </a:ext>
                </a:extLst>
              </p:cNvPr>
              <p:cNvSpPr txBox="1"/>
              <p:nvPr/>
            </p:nvSpPr>
            <p:spPr>
              <a:xfrm>
                <a:off x="2832504" y="3504248"/>
                <a:ext cx="1376582"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Usuários</a:t>
                </a:r>
              </a:p>
            </p:txBody>
          </p:sp>
        </p:grpSp>
        <p:grpSp>
          <p:nvGrpSpPr>
            <p:cNvPr id="106" name="Group 105">
              <a:extLst>
                <a:ext uri="{FF2B5EF4-FFF2-40B4-BE49-F238E27FC236}">
                  <a16:creationId xmlns:a16="http://schemas.microsoft.com/office/drawing/2014/main" id="{923D2FEF-E103-4C4F-969A-BCFCAEE41BAB}"/>
                </a:ext>
              </a:extLst>
            </p:cNvPr>
            <p:cNvGrpSpPr/>
            <p:nvPr/>
          </p:nvGrpSpPr>
          <p:grpSpPr>
            <a:xfrm>
              <a:off x="7292864" y="5131934"/>
              <a:ext cx="2470878" cy="804145"/>
              <a:chOff x="1867525" y="5217471"/>
              <a:chExt cx="2470878" cy="804145"/>
            </a:xfrm>
          </p:grpSpPr>
          <p:sp>
            <p:nvSpPr>
              <p:cNvPr id="113" name="Rectangle 112">
                <a:extLst>
                  <a:ext uri="{FF2B5EF4-FFF2-40B4-BE49-F238E27FC236}">
                    <a16:creationId xmlns:a16="http://schemas.microsoft.com/office/drawing/2014/main" id="{AAAE7297-EB13-4F25-AE8F-E3B60578C3F3}"/>
                  </a:ext>
                </a:extLst>
              </p:cNvPr>
              <p:cNvSpPr/>
              <p:nvPr/>
            </p:nvSpPr>
            <p:spPr>
              <a:xfrm>
                <a:off x="1867525" y="5217471"/>
                <a:ext cx="2470878" cy="804145"/>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000" dirty="0"/>
              </a:p>
            </p:txBody>
          </p:sp>
          <p:pic>
            <p:nvPicPr>
              <p:cNvPr id="114" name="Picture 113">
                <a:extLst>
                  <a:ext uri="{FF2B5EF4-FFF2-40B4-BE49-F238E27FC236}">
                    <a16:creationId xmlns:a16="http://schemas.microsoft.com/office/drawing/2014/main" id="{7E8C6E8A-164E-4533-A361-35F0C52C1A2B}"/>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1940611" y="5276038"/>
                <a:ext cx="687010" cy="687010"/>
              </a:xfrm>
              <a:prstGeom prst="rect">
                <a:avLst/>
              </a:prstGeom>
            </p:spPr>
          </p:pic>
          <p:sp>
            <p:nvSpPr>
              <p:cNvPr id="115" name="TextBox 114">
                <a:extLst>
                  <a:ext uri="{FF2B5EF4-FFF2-40B4-BE49-F238E27FC236}">
                    <a16:creationId xmlns:a16="http://schemas.microsoft.com/office/drawing/2014/main" id="{D5F6EBC9-20E5-439F-B4BF-C2559F13764E}"/>
                  </a:ext>
                </a:extLst>
              </p:cNvPr>
              <p:cNvSpPr txBox="1"/>
              <p:nvPr/>
            </p:nvSpPr>
            <p:spPr>
              <a:xfrm>
                <a:off x="2593299" y="5435037"/>
                <a:ext cx="1615787"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Mensagens</a:t>
                </a:r>
              </a:p>
            </p:txBody>
          </p:sp>
        </p:grpSp>
        <p:sp>
          <p:nvSpPr>
            <p:cNvPr id="107" name="TextBox 106">
              <a:extLst>
                <a:ext uri="{FF2B5EF4-FFF2-40B4-BE49-F238E27FC236}">
                  <a16:creationId xmlns:a16="http://schemas.microsoft.com/office/drawing/2014/main" id="{C5583678-25B1-405B-9857-F218A2191ABF}"/>
                </a:ext>
              </a:extLst>
            </p:cNvPr>
            <p:cNvSpPr txBox="1"/>
            <p:nvPr/>
          </p:nvSpPr>
          <p:spPr>
            <a:xfrm>
              <a:off x="9899546" y="3119932"/>
              <a:ext cx="1402102" cy="646331"/>
            </a:xfrm>
            <a:prstGeom prst="rect">
              <a:avLst/>
            </a:prstGeom>
            <a:noFill/>
          </p:spPr>
          <p:txBody>
            <a:bodyPr wrap="square" rtlCol="0">
              <a:spAutoFit/>
            </a:bodyPr>
            <a:lstStyle/>
            <a:p>
              <a:pPr rtl="0"/>
              <a:r>
                <a:rPr lang="pt-BR" sz="1800" dirty="0">
                  <a:latin typeface="Amazon Ember" panose="020B0603020204020204" pitchFamily="34" charset="0"/>
                  <a:ea typeface="Amazon Ember" panose="020B0603020204020204" pitchFamily="34" charset="0"/>
                  <a:cs typeface="Amazon Ember" panose="020B0603020204020204" pitchFamily="34" charset="0"/>
                </a:rPr>
                <a:t>Serviço </a:t>
              </a:r>
              <a:r>
                <a:rPr lang="pt-BR" sz="1800" dirty="0" smtClean="0">
                  <a:latin typeface="Amazon Ember" panose="020B0603020204020204" pitchFamily="34" charset="0"/>
                  <a:ea typeface="Amazon Ember" panose="020B0603020204020204" pitchFamily="34" charset="0"/>
                  <a:cs typeface="Amazon Ember" panose="020B0603020204020204" pitchFamily="34" charset="0"/>
                </a:rPr>
                <a:t/>
              </a:r>
              <a:br>
                <a:rPr lang="pt-BR" sz="1800" dirty="0" smtClean="0">
                  <a:latin typeface="Amazon Ember" panose="020B0603020204020204" pitchFamily="34" charset="0"/>
                  <a:ea typeface="Amazon Ember" panose="020B0603020204020204" pitchFamily="34" charset="0"/>
                  <a:cs typeface="Amazon Ember" panose="020B0603020204020204" pitchFamily="34" charset="0"/>
                </a:rPr>
              </a:br>
              <a:r>
                <a:rPr lang="pt-BR" sz="1800" dirty="0" smtClean="0">
                  <a:latin typeface="Amazon Ember" panose="020B0603020204020204" pitchFamily="34" charset="0"/>
                  <a:ea typeface="Amazon Ember" panose="020B0603020204020204" pitchFamily="34" charset="0"/>
                  <a:cs typeface="Amazon Ember" panose="020B0603020204020204" pitchFamily="34" charset="0"/>
                </a:rPr>
                <a:t>do </a:t>
              </a:r>
              <a:r>
                <a:rPr lang="pt-BR" sz="1800" dirty="0">
                  <a:latin typeface="Amazon Ember" panose="020B0603020204020204" pitchFamily="34" charset="0"/>
                  <a:ea typeface="Amazon Ember" panose="020B0603020204020204" pitchFamily="34" charset="0"/>
                  <a:cs typeface="Amazon Ember" panose="020B0603020204020204" pitchFamily="34" charset="0"/>
                </a:rPr>
                <a:t>usuário</a:t>
              </a:r>
            </a:p>
          </p:txBody>
        </p:sp>
        <p:sp>
          <p:nvSpPr>
            <p:cNvPr id="108" name="TextBox 107">
              <a:extLst>
                <a:ext uri="{FF2B5EF4-FFF2-40B4-BE49-F238E27FC236}">
                  <a16:creationId xmlns:a16="http://schemas.microsoft.com/office/drawing/2014/main" id="{01BA0646-94F1-477D-BDDA-3AE19F6A892D}"/>
                </a:ext>
              </a:extLst>
            </p:cNvPr>
            <p:cNvSpPr txBox="1"/>
            <p:nvPr/>
          </p:nvSpPr>
          <p:spPr>
            <a:xfrm>
              <a:off x="9899546" y="4162619"/>
              <a:ext cx="1393905" cy="646331"/>
            </a:xfrm>
            <a:prstGeom prst="rect">
              <a:avLst/>
            </a:prstGeom>
            <a:noFill/>
          </p:spPr>
          <p:txBody>
            <a:bodyPr wrap="square" rtlCol="0">
              <a:spAutoFit/>
            </a:bodyPr>
            <a:lstStyle/>
            <a:p>
              <a:pPr rtl="0"/>
              <a:r>
                <a:rPr lang="pt-BR" sz="1800" dirty="0">
                  <a:latin typeface="Amazon Ember" panose="020B0603020204020204" pitchFamily="34" charset="0"/>
                  <a:ea typeface="Amazon Ember" panose="020B0603020204020204" pitchFamily="34" charset="0"/>
                  <a:cs typeface="Amazon Ember" panose="020B0603020204020204" pitchFamily="34" charset="0"/>
                </a:rPr>
                <a:t>Serviço </a:t>
              </a:r>
              <a:r>
                <a:rPr lang="pt-BR" sz="1800" dirty="0" smtClean="0">
                  <a:latin typeface="Amazon Ember" panose="020B0603020204020204" pitchFamily="34" charset="0"/>
                  <a:ea typeface="Amazon Ember" panose="020B0603020204020204" pitchFamily="34" charset="0"/>
                  <a:cs typeface="Amazon Ember" panose="020B0603020204020204" pitchFamily="34" charset="0"/>
                </a:rPr>
                <a:t/>
              </a:r>
              <a:br>
                <a:rPr lang="pt-BR" sz="1800" dirty="0" smtClean="0">
                  <a:latin typeface="Amazon Ember" panose="020B0603020204020204" pitchFamily="34" charset="0"/>
                  <a:ea typeface="Amazon Ember" panose="020B0603020204020204" pitchFamily="34" charset="0"/>
                  <a:cs typeface="Amazon Ember" panose="020B0603020204020204" pitchFamily="34" charset="0"/>
                </a:rPr>
              </a:br>
              <a:r>
                <a:rPr lang="pt-BR" sz="1800" dirty="0" smtClean="0">
                  <a:latin typeface="Amazon Ember" panose="020B0603020204020204" pitchFamily="34" charset="0"/>
                  <a:ea typeface="Amazon Ember" panose="020B0603020204020204" pitchFamily="34" charset="0"/>
                  <a:cs typeface="Amazon Ember" panose="020B0603020204020204" pitchFamily="34" charset="0"/>
                </a:rPr>
                <a:t>de </a:t>
              </a:r>
              <a:r>
                <a:rPr lang="pt-BR" sz="1800" dirty="0">
                  <a:latin typeface="Amazon Ember" panose="020B0603020204020204" pitchFamily="34" charset="0"/>
                  <a:ea typeface="Amazon Ember" panose="020B0603020204020204" pitchFamily="34" charset="0"/>
                  <a:cs typeface="Amazon Ember" panose="020B0603020204020204" pitchFamily="34" charset="0"/>
                </a:rPr>
                <a:t>tópico</a:t>
              </a:r>
            </a:p>
          </p:txBody>
        </p:sp>
        <p:sp>
          <p:nvSpPr>
            <p:cNvPr id="109" name="TextBox 108">
              <a:extLst>
                <a:ext uri="{FF2B5EF4-FFF2-40B4-BE49-F238E27FC236}">
                  <a16:creationId xmlns:a16="http://schemas.microsoft.com/office/drawing/2014/main" id="{D7349247-D1B4-4A7F-9D34-74C5C3B8CCDB}"/>
                </a:ext>
              </a:extLst>
            </p:cNvPr>
            <p:cNvSpPr txBox="1"/>
            <p:nvPr/>
          </p:nvSpPr>
          <p:spPr>
            <a:xfrm>
              <a:off x="9899546" y="5190501"/>
              <a:ext cx="1604398" cy="646331"/>
            </a:xfrm>
            <a:prstGeom prst="rect">
              <a:avLst/>
            </a:prstGeom>
            <a:noFill/>
          </p:spPr>
          <p:txBody>
            <a:bodyPr wrap="square" rtlCol="0">
              <a:spAutoFit/>
            </a:bodyPr>
            <a:lstStyle/>
            <a:p>
              <a:pPr rtl="0"/>
              <a:r>
                <a:rPr lang="pt-BR" sz="1800">
                  <a:latin typeface="Amazon Ember" panose="020B0603020204020204" pitchFamily="34" charset="0"/>
                  <a:ea typeface="Amazon Ember" panose="020B0603020204020204" pitchFamily="34" charset="0"/>
                  <a:cs typeface="Amazon Ember" panose="020B0603020204020204" pitchFamily="34" charset="0"/>
                </a:rPr>
                <a:t>Serviço de mensagens</a:t>
              </a:r>
            </a:p>
          </p:txBody>
        </p:sp>
        <p:pic>
          <p:nvPicPr>
            <p:cNvPr id="112" name="Picture 111">
              <a:extLst>
                <a:ext uri="{FF2B5EF4-FFF2-40B4-BE49-F238E27FC236}">
                  <a16:creationId xmlns:a16="http://schemas.microsoft.com/office/drawing/2014/main" id="{B8CBDB8B-FC91-4E0F-ADA3-F8F747C0257D}"/>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7346211" y="4125762"/>
              <a:ext cx="724003" cy="724003"/>
            </a:xfrm>
            <a:prstGeom prst="rect">
              <a:avLst/>
            </a:prstGeom>
          </p:spPr>
        </p:pic>
      </p:grpSp>
    </p:spTree>
    <p:custDataLst>
      <p:tags r:id="rId1"/>
    </p:custDataLst>
    <p:extLst>
      <p:ext uri="{BB962C8B-B14F-4D97-AF65-F5344CB8AC3E}">
        <p14:creationId xmlns:p14="http://schemas.microsoft.com/office/powerpoint/2010/main" val="1636577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1147A664-AF90-411B-8E00-DFF520FFA2C9}"/>
              </a:ext>
            </a:extLst>
          </p:cNvPr>
          <p:cNvSpPr txBox="1">
            <a:spLocks/>
          </p:cNvSpPr>
          <p:nvPr/>
        </p:nvSpPr>
        <p:spPr>
          <a:xfrm>
            <a:off x="419100" y="2554356"/>
            <a:ext cx="9247414" cy="48849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13: Criar microsserviços e arquiteturas sem servidor</a:t>
            </a: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Resumo do módulo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rtlCol="0"/>
          <a:lstStyle/>
          <a:p>
            <a:pPr marL="0" indent="0" rtl="0">
              <a:buNone/>
            </a:pPr>
            <a:r>
              <a:rPr lang="pt-BR" dirty="0"/>
              <a:t>Em resumo, neste módulo você aprendeu a:</a:t>
            </a:r>
          </a:p>
          <a:p>
            <a:pPr lvl="1" rtl="0"/>
            <a:r>
              <a:rPr lang="pt-BR" dirty="0"/>
              <a:t>Indicar as características dos </a:t>
            </a:r>
            <a:r>
              <a:rPr lang="pt-BR" dirty="0" err="1"/>
              <a:t>microsserviços</a:t>
            </a:r>
            <a:endParaRPr lang="pt-BR" dirty="0"/>
          </a:p>
          <a:p>
            <a:pPr lvl="1" rtl="0"/>
            <a:r>
              <a:rPr lang="pt-BR" dirty="0" err="1"/>
              <a:t>Refatorar</a:t>
            </a:r>
            <a:r>
              <a:rPr lang="pt-BR" dirty="0"/>
              <a:t> uma aplicação monolítica em </a:t>
            </a:r>
            <a:r>
              <a:rPr lang="pt-BR" dirty="0" err="1"/>
              <a:t>microsserviços</a:t>
            </a:r>
            <a:r>
              <a:rPr lang="pt-BR" dirty="0"/>
              <a:t> e usar o </a:t>
            </a:r>
            <a:r>
              <a:rPr lang="pt-BR" dirty="0" err="1"/>
              <a:t>Amazon</a:t>
            </a:r>
            <a:r>
              <a:rPr lang="pt-BR" dirty="0"/>
              <a:t> ECS para implantar os </a:t>
            </a:r>
            <a:r>
              <a:rPr lang="pt-BR" dirty="0" err="1"/>
              <a:t>microsserviços</a:t>
            </a:r>
            <a:r>
              <a:rPr lang="pt-BR" dirty="0"/>
              <a:t> em contêineres</a:t>
            </a:r>
          </a:p>
          <a:p>
            <a:pPr lvl="1" rtl="0"/>
            <a:r>
              <a:rPr lang="pt-BR" dirty="0"/>
              <a:t>Explicar a arquitetura sem servidor</a:t>
            </a:r>
          </a:p>
          <a:p>
            <a:pPr lvl="1" rtl="0"/>
            <a:r>
              <a:rPr lang="pt-BR" dirty="0"/>
              <a:t>Implementar uma arquitetura sem servidor com o AWS Lambda</a:t>
            </a:r>
          </a:p>
          <a:p>
            <a:pPr lvl="1" rtl="0"/>
            <a:r>
              <a:rPr lang="pt-BR" dirty="0"/>
              <a:t>Descrever uma arquitetura comum para o </a:t>
            </a:r>
            <a:r>
              <a:rPr lang="pt-BR" dirty="0" err="1"/>
              <a:t>Amazon</a:t>
            </a:r>
            <a:r>
              <a:rPr lang="pt-BR" dirty="0"/>
              <a:t> API Gateway</a:t>
            </a:r>
          </a:p>
          <a:p>
            <a:pPr lvl="1" rtl="0"/>
            <a:r>
              <a:rPr lang="pt-BR" dirty="0"/>
              <a:t>Descrever os tipos de fluxos de trabalho compatíveis com o </a:t>
            </a:r>
            <a:r>
              <a:rPr lang="pt-BR" dirty="0" smtClean="0"/>
              <a:t/>
            </a:r>
            <a:br>
              <a:rPr lang="pt-BR" dirty="0" smtClean="0"/>
            </a:br>
            <a:r>
              <a:rPr lang="pt-BR" dirty="0" smtClean="0"/>
              <a:t>AWS </a:t>
            </a:r>
            <a:r>
              <a:rPr lang="pt-BR" dirty="0" err="1"/>
              <a:t>Step</a:t>
            </a:r>
            <a:r>
              <a:rPr lang="pt-BR" dirty="0"/>
              <a:t> </a:t>
            </a:r>
            <a:r>
              <a:rPr lang="pt-BR" dirty="0" err="1"/>
              <a:t>Functions</a:t>
            </a:r>
            <a:endParaRPr lang="pt-BR"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p:txBody>
          <a:bodyPr rtlCol="0"/>
          <a:lstStyle/>
          <a:p>
            <a:pPr marL="0" indent="0" rtl="0">
              <a:buNone/>
            </a:pPr>
            <a:r>
              <a:rPr lang="pt-BR" sz="2400" dirty="0"/>
              <a:t>Uma organização hospeda 10 </a:t>
            </a:r>
            <a:r>
              <a:rPr lang="pt-BR" sz="2400" dirty="0" err="1"/>
              <a:t>microsserviços</a:t>
            </a:r>
            <a:r>
              <a:rPr lang="pt-BR" sz="2400" dirty="0"/>
              <a:t>, cada um em um grupo de </a:t>
            </a:r>
            <a:r>
              <a:rPr lang="pt-BR" sz="2400" dirty="0" smtClean="0"/>
              <a:t/>
            </a:r>
            <a:br>
              <a:rPr lang="pt-BR" sz="2400" dirty="0" smtClean="0"/>
            </a:br>
            <a:r>
              <a:rPr lang="pt-BR" sz="2400" dirty="0" smtClean="0"/>
              <a:t>Auto </a:t>
            </a:r>
            <a:r>
              <a:rPr lang="pt-BR" sz="2400" dirty="0" err="1"/>
              <a:t>Scaling</a:t>
            </a:r>
            <a:r>
              <a:rPr lang="pt-BR" sz="2400" dirty="0"/>
              <a:t> atrás dos Classic </a:t>
            </a:r>
            <a:r>
              <a:rPr lang="pt-BR" sz="2400" dirty="0" err="1"/>
              <a:t>Load</a:t>
            </a:r>
            <a:r>
              <a:rPr lang="pt-BR" sz="2400" dirty="0"/>
              <a:t> </a:t>
            </a:r>
            <a:r>
              <a:rPr lang="pt-BR" sz="2400" dirty="0" err="1"/>
              <a:t>Balancers</a:t>
            </a:r>
            <a:r>
              <a:rPr lang="pt-BR" sz="2400" dirty="0"/>
              <a:t> individuais. Cada instância do </a:t>
            </a:r>
            <a:r>
              <a:rPr lang="pt-BR" sz="2400" dirty="0" smtClean="0"/>
              <a:t/>
            </a:r>
            <a:br>
              <a:rPr lang="pt-BR" sz="2400" dirty="0" smtClean="0"/>
            </a:br>
            <a:r>
              <a:rPr lang="pt-BR" sz="2400" dirty="0" smtClean="0"/>
              <a:t>EC2 </a:t>
            </a:r>
            <a:r>
              <a:rPr lang="pt-BR" sz="2400" dirty="0"/>
              <a:t>está sendo executada com carga ideal. </a:t>
            </a:r>
            <a:r>
              <a:rPr lang="en-US" sz="2400" dirty="0"/>
              <a:t/>
            </a:r>
            <a:br>
              <a:rPr lang="en-US" sz="2400" dirty="0"/>
            </a:br>
            <a:r>
              <a:rPr lang="en-US" sz="2400" dirty="0"/>
              <a:t/>
            </a:r>
            <a:br>
              <a:rPr lang="en-US" sz="2400" dirty="0"/>
            </a:br>
            <a:r>
              <a:rPr lang="pt-BR" sz="2400" dirty="0"/>
              <a:t>Qual das ações a seguir permitiria à organização reduzir custos sem afetar a performance?</a:t>
            </a:r>
          </a:p>
          <a:p>
            <a:pPr rtl="0"/>
            <a:endParaRPr lang="en-US" sz="2400" dirty="0"/>
          </a:p>
          <a:p>
            <a:pPr marL="457200" lvl="0" indent="-457200" rtl="0">
              <a:buFont typeface="+mj-lt"/>
              <a:buAutoNum type="alphaUcPeriod"/>
            </a:pPr>
            <a:r>
              <a:rPr lang="pt-BR" sz="2400" dirty="0"/>
              <a:t>Reduzir o número de instâncias do EC2 para cada Classic </a:t>
            </a:r>
            <a:r>
              <a:rPr lang="pt-BR" sz="2400" dirty="0" err="1"/>
              <a:t>Load</a:t>
            </a:r>
            <a:r>
              <a:rPr lang="pt-BR" sz="2400" dirty="0"/>
              <a:t> </a:t>
            </a:r>
            <a:r>
              <a:rPr lang="pt-BR" sz="2400" dirty="0" err="1"/>
              <a:t>Balancer</a:t>
            </a:r>
            <a:r>
              <a:rPr lang="pt-BR" sz="2400" dirty="0"/>
              <a:t>.</a:t>
            </a:r>
          </a:p>
          <a:p>
            <a:pPr marL="457200" lvl="0" indent="-457200" rtl="0">
              <a:buFont typeface="+mj-lt"/>
              <a:buAutoNum type="alphaUcPeriod"/>
            </a:pPr>
            <a:r>
              <a:rPr lang="pt-BR" sz="2400" dirty="0"/>
              <a:t>Alterar os tipos de instância na configuração de execução do grupo de Auto </a:t>
            </a:r>
            <a:r>
              <a:rPr lang="pt-BR" sz="2400" dirty="0" err="1"/>
              <a:t>Scaling</a:t>
            </a:r>
            <a:r>
              <a:rPr lang="pt-BR" sz="2400" dirty="0"/>
              <a:t>.</a:t>
            </a:r>
          </a:p>
          <a:p>
            <a:pPr marL="457200" lvl="0" indent="-457200" rtl="0">
              <a:buFont typeface="+mj-lt"/>
              <a:buAutoNum type="alphaUcPeriod"/>
            </a:pPr>
            <a:r>
              <a:rPr lang="pt-BR" sz="2400" dirty="0"/>
              <a:t>Alterar o tamanho máximo, mas deixar a capacidade desejada de grupos de Auto </a:t>
            </a:r>
            <a:r>
              <a:rPr lang="pt-BR" sz="2400" dirty="0" err="1"/>
              <a:t>Scaling</a:t>
            </a:r>
            <a:r>
              <a:rPr lang="pt-BR" sz="2400" dirty="0"/>
              <a:t>.</a:t>
            </a:r>
          </a:p>
          <a:p>
            <a:pPr marL="457200" lvl="0" indent="-457200" rtl="0">
              <a:buFont typeface="+mj-lt"/>
              <a:buAutoNum type="alphaUcPeriod"/>
            </a:pPr>
            <a:r>
              <a:rPr lang="pt-BR" sz="2400" dirty="0"/>
              <a:t>Substituir os Classic </a:t>
            </a:r>
            <a:r>
              <a:rPr lang="pt-BR" sz="2400" dirty="0" err="1"/>
              <a:t>Load</a:t>
            </a:r>
            <a:r>
              <a:rPr lang="pt-BR" sz="2400" dirty="0"/>
              <a:t> </a:t>
            </a:r>
            <a:r>
              <a:rPr lang="pt-BR" sz="2400" dirty="0" err="1"/>
              <a:t>Balancers</a:t>
            </a:r>
            <a:r>
              <a:rPr lang="pt-BR" sz="2400" dirty="0"/>
              <a:t> por um único </a:t>
            </a:r>
            <a:r>
              <a:rPr lang="pt-BR" sz="2400" dirty="0" err="1"/>
              <a:t>Application</a:t>
            </a:r>
            <a:r>
              <a:rPr lang="pt-BR" sz="2400" dirty="0"/>
              <a:t> </a:t>
            </a:r>
            <a:r>
              <a:rPr lang="pt-BR" sz="2400" dirty="0" err="1"/>
              <a:t>Load</a:t>
            </a:r>
            <a:r>
              <a:rPr lang="pt-BR" sz="2400" dirty="0"/>
              <a:t> </a:t>
            </a:r>
            <a:r>
              <a:rPr lang="pt-BR" sz="2400" dirty="0" err="1"/>
              <a:t>Balancer</a:t>
            </a:r>
            <a:r>
              <a:rPr lang="pt-BR" sz="2400" dirty="0"/>
              <a:t>.</a:t>
            </a:r>
          </a:p>
        </p:txBody>
      </p:sp>
      <p:sp>
        <p:nvSpPr>
          <p:cNvPr id="23" name="Rectangle 22" descr="box around 'reduce costs'.">
            <a:extLst>
              <a:ext uri="{FF2B5EF4-FFF2-40B4-BE49-F238E27FC236}">
                <a16:creationId xmlns:a16="http://schemas.microsoft.com/office/drawing/2014/main" id="{D917926B-89D2-A148-BEFD-97157995F014}"/>
              </a:ext>
            </a:extLst>
          </p:cNvPr>
          <p:cNvSpPr/>
          <p:nvPr/>
        </p:nvSpPr>
        <p:spPr>
          <a:xfrm>
            <a:off x="475421" y="3187739"/>
            <a:ext cx="182880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Rectangle 23" descr="box around 'without impacting performance'.">
            <a:extLst>
              <a:ext uri="{FF2B5EF4-FFF2-40B4-BE49-F238E27FC236}">
                <a16:creationId xmlns:a16="http://schemas.microsoft.com/office/drawing/2014/main" id="{6E0CBF61-7E56-8546-AB58-C94D4F2FF6BF}"/>
              </a:ext>
            </a:extLst>
          </p:cNvPr>
          <p:cNvSpPr/>
          <p:nvPr/>
        </p:nvSpPr>
        <p:spPr>
          <a:xfrm>
            <a:off x="6934427" y="2859531"/>
            <a:ext cx="3797073"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Rectangle 24" descr="box around response B - Change instance types in the Auto Scaling group launch configuration.">
            <a:extLst>
              <a:ext uri="{FF2B5EF4-FFF2-40B4-BE49-F238E27FC236}">
                <a16:creationId xmlns:a16="http://schemas.microsoft.com/office/drawing/2014/main" id="{223D788C-6C14-CA49-9866-1E43C04FE474}"/>
              </a:ext>
            </a:extLst>
          </p:cNvPr>
          <p:cNvSpPr/>
          <p:nvPr/>
        </p:nvSpPr>
        <p:spPr>
          <a:xfrm>
            <a:off x="401738" y="6068537"/>
            <a:ext cx="10830369"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a:t>Projeto</a:t>
            </a:r>
            <a:r>
              <a:rPr lang="pt-BR">
                <a:hlinkClick r:id="rId4"/>
              </a:rPr>
              <a:t> Dividir uma aplicação monolítica em microsserviços</a:t>
            </a:r>
          </a:p>
          <a:p>
            <a:pPr rtl="0"/>
            <a:r>
              <a:rPr lang="pt-BR"/>
              <a:t>Whitepaper</a:t>
            </a:r>
            <a:r>
              <a:rPr lang="pt-BR">
                <a:hlinkClick r:id="rId5"/>
              </a:rPr>
              <a:t> Arquiteturas sem servidor com o AWS Lambda</a:t>
            </a:r>
          </a:p>
          <a:p>
            <a:pPr rtl="0"/>
            <a:r>
              <a:rPr lang="pt-BR"/>
              <a:t>Whitepaper</a:t>
            </a:r>
            <a:r>
              <a:rPr lang="pt-BR">
                <a:hlinkClick r:id="rId6"/>
              </a:rPr>
              <a:t> Arquiteturas multicamada sem servidor da AWS com o Amazon API Gateway e o AWS Lambda</a:t>
            </a:r>
          </a:p>
          <a:p>
            <a:pPr rtl="0"/>
            <a:r>
              <a:rPr lang="pt-BR"/>
              <a:t>Whitepaper</a:t>
            </a:r>
            <a:r>
              <a:rPr lang="pt-BR">
                <a:hlinkClick r:id="rId7"/>
              </a:rPr>
              <a:t> AWS Well-Architected Framework: perspectiva das aplicações sem servidor</a:t>
            </a:r>
          </a:p>
          <a:p>
            <a:pPr rtl="0"/>
            <a:r>
              <a:rPr lang="pt-BR"/>
              <a:t>Tutorial</a:t>
            </a:r>
            <a:r>
              <a:rPr lang="pt-BR">
                <a:hlinkClick r:id="rId8"/>
              </a:rPr>
              <a:t> Criar e usar funções do Lambda</a:t>
            </a:r>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t>Agradecemos sua atenção</a:t>
            </a:r>
            <a:endParaRPr lang="en-US" dirty="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9DB6-62E2-7544-8E21-BB1C3C5973AD}"/>
              </a:ext>
            </a:extLst>
          </p:cNvPr>
          <p:cNvSpPr>
            <a:spLocks noGrp="1"/>
          </p:cNvSpPr>
          <p:nvPr>
            <p:ph type="title"/>
          </p:nvPr>
        </p:nvSpPr>
        <p:spPr/>
        <p:txBody>
          <a:bodyPr rtlCol="0"/>
          <a:lstStyle/>
          <a:p>
            <a:pPr rtl="0"/>
            <a:r>
              <a:rPr lang="pt-BR"/>
              <a:t>Características dos microsserviços</a:t>
            </a:r>
          </a:p>
        </p:txBody>
      </p:sp>
      <p:grpSp>
        <p:nvGrpSpPr>
          <p:cNvPr id="22" name="Group 21">
            <a:extLst>
              <a:ext uri="{FF2B5EF4-FFF2-40B4-BE49-F238E27FC236}">
                <a16:creationId xmlns:a16="http://schemas.microsoft.com/office/drawing/2014/main" id="{1F190AD7-EA68-4208-B571-DBA2E76DE920}"/>
              </a:ext>
              <a:ext uri="{C183D7F6-B498-43B3-948B-1728B52AA6E4}">
                <adec:decorative xmlns="" xmlns:adec="http://schemas.microsoft.com/office/drawing/2017/decorative" val="1"/>
              </a:ext>
            </a:extLst>
          </p:cNvPr>
          <p:cNvGrpSpPr/>
          <p:nvPr/>
        </p:nvGrpSpPr>
        <p:grpSpPr>
          <a:xfrm>
            <a:off x="4615741" y="2596139"/>
            <a:ext cx="2193188" cy="2096304"/>
            <a:chOff x="3704095" y="2032403"/>
            <a:chExt cx="3378682" cy="3229429"/>
          </a:xfrm>
        </p:grpSpPr>
        <p:sp>
          <p:nvSpPr>
            <p:cNvPr id="9" name="Oval 8">
              <a:extLst>
                <a:ext uri="{FF2B5EF4-FFF2-40B4-BE49-F238E27FC236}">
                  <a16:creationId xmlns:a16="http://schemas.microsoft.com/office/drawing/2014/main" id="{DC78A0D8-A4DA-4A5D-B32E-B07A82B9FF6F}"/>
                </a:ext>
              </a:extLst>
            </p:cNvPr>
            <p:cNvSpPr/>
            <p:nvPr/>
          </p:nvSpPr>
          <p:spPr>
            <a:xfrm>
              <a:off x="3704095" y="2032403"/>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Oval 13">
              <a:extLst>
                <a:ext uri="{FF2B5EF4-FFF2-40B4-BE49-F238E27FC236}">
                  <a16:creationId xmlns:a16="http://schemas.microsoft.com/office/drawing/2014/main" id="{F468C550-EC27-47C7-AD51-5E65CEC428DD}"/>
                </a:ext>
              </a:extLst>
            </p:cNvPr>
            <p:cNvSpPr/>
            <p:nvPr/>
          </p:nvSpPr>
          <p:spPr>
            <a:xfrm>
              <a:off x="4936236" y="2032403"/>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Oval 14">
              <a:extLst>
                <a:ext uri="{FF2B5EF4-FFF2-40B4-BE49-F238E27FC236}">
                  <a16:creationId xmlns:a16="http://schemas.microsoft.com/office/drawing/2014/main" id="{64BD0D85-1676-4D18-B46A-514C08DA1A5C}"/>
                </a:ext>
              </a:extLst>
            </p:cNvPr>
            <p:cNvSpPr/>
            <p:nvPr/>
          </p:nvSpPr>
          <p:spPr>
            <a:xfrm>
              <a:off x="6168377" y="2032403"/>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Oval 15">
              <a:extLst>
                <a:ext uri="{FF2B5EF4-FFF2-40B4-BE49-F238E27FC236}">
                  <a16:creationId xmlns:a16="http://schemas.microsoft.com/office/drawing/2014/main" id="{826A0C4B-1BE7-415D-8874-5FAAA7D3B202}"/>
                </a:ext>
              </a:extLst>
            </p:cNvPr>
            <p:cNvSpPr/>
            <p:nvPr/>
          </p:nvSpPr>
          <p:spPr>
            <a:xfrm>
              <a:off x="3704095" y="3189917"/>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Oval 16">
              <a:extLst>
                <a:ext uri="{FF2B5EF4-FFF2-40B4-BE49-F238E27FC236}">
                  <a16:creationId xmlns:a16="http://schemas.microsoft.com/office/drawing/2014/main" id="{FE781DAC-8B6C-4333-A537-49A37148F738}"/>
                </a:ext>
              </a:extLst>
            </p:cNvPr>
            <p:cNvSpPr/>
            <p:nvPr/>
          </p:nvSpPr>
          <p:spPr>
            <a:xfrm>
              <a:off x="4936236" y="3189917"/>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Oval 17">
              <a:extLst>
                <a:ext uri="{FF2B5EF4-FFF2-40B4-BE49-F238E27FC236}">
                  <a16:creationId xmlns:a16="http://schemas.microsoft.com/office/drawing/2014/main" id="{26360FEB-3E92-4234-83E2-004F6913103F}"/>
                </a:ext>
              </a:extLst>
            </p:cNvPr>
            <p:cNvSpPr/>
            <p:nvPr/>
          </p:nvSpPr>
          <p:spPr>
            <a:xfrm>
              <a:off x="6168377" y="3189917"/>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Oval 18">
              <a:extLst>
                <a:ext uri="{FF2B5EF4-FFF2-40B4-BE49-F238E27FC236}">
                  <a16:creationId xmlns:a16="http://schemas.microsoft.com/office/drawing/2014/main" id="{40550329-BDDB-4DB7-89E1-FBA96C9E6B55}"/>
                </a:ext>
              </a:extLst>
            </p:cNvPr>
            <p:cNvSpPr/>
            <p:nvPr/>
          </p:nvSpPr>
          <p:spPr>
            <a:xfrm>
              <a:off x="3704095" y="4347432"/>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Oval 19">
              <a:extLst>
                <a:ext uri="{FF2B5EF4-FFF2-40B4-BE49-F238E27FC236}">
                  <a16:creationId xmlns:a16="http://schemas.microsoft.com/office/drawing/2014/main" id="{A5FE396B-C491-4D76-8F92-18F603725531}"/>
                </a:ext>
              </a:extLst>
            </p:cNvPr>
            <p:cNvSpPr/>
            <p:nvPr/>
          </p:nvSpPr>
          <p:spPr>
            <a:xfrm>
              <a:off x="4936236" y="4347432"/>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Oval 20">
              <a:extLst>
                <a:ext uri="{FF2B5EF4-FFF2-40B4-BE49-F238E27FC236}">
                  <a16:creationId xmlns:a16="http://schemas.microsoft.com/office/drawing/2014/main" id="{D5DE22BA-0556-4CB1-A9BF-EE795FC0D2E0}"/>
                </a:ext>
              </a:extLst>
            </p:cNvPr>
            <p:cNvSpPr/>
            <p:nvPr/>
          </p:nvSpPr>
          <p:spPr>
            <a:xfrm>
              <a:off x="6168377" y="4347432"/>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3" name="TextBox 22">
            <a:extLst>
              <a:ext uri="{FF2B5EF4-FFF2-40B4-BE49-F238E27FC236}">
                <a16:creationId xmlns:a16="http://schemas.microsoft.com/office/drawing/2014/main" id="{10B21952-23D2-472E-B805-33A34444329F}"/>
              </a:ext>
            </a:extLst>
          </p:cNvPr>
          <p:cNvSpPr txBox="1"/>
          <p:nvPr/>
        </p:nvSpPr>
        <p:spPr>
          <a:xfrm>
            <a:off x="1549727" y="1684233"/>
            <a:ext cx="2326278" cy="523220"/>
          </a:xfrm>
          <a:prstGeom prst="rect">
            <a:avLst/>
          </a:prstGeom>
          <a:noFill/>
        </p:spPr>
        <p:txBody>
          <a:bodyPr wrap="none" rtlCol="0">
            <a:spAutoFit/>
          </a:bodyPr>
          <a:lstStyle/>
          <a:p>
            <a:pPr algn="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Descentralizados</a:t>
            </a:r>
          </a:p>
        </p:txBody>
      </p:sp>
      <p:sp>
        <p:nvSpPr>
          <p:cNvPr id="24" name="TextBox 23">
            <a:extLst>
              <a:ext uri="{FF2B5EF4-FFF2-40B4-BE49-F238E27FC236}">
                <a16:creationId xmlns:a16="http://schemas.microsoft.com/office/drawing/2014/main" id="{E23ACFC5-AD56-429A-B771-4C0116510983}"/>
              </a:ext>
            </a:extLst>
          </p:cNvPr>
          <p:cNvSpPr txBox="1"/>
          <p:nvPr/>
        </p:nvSpPr>
        <p:spPr>
          <a:xfrm>
            <a:off x="689213" y="3382681"/>
            <a:ext cx="2185214" cy="523220"/>
          </a:xfrm>
          <a:prstGeom prst="rect">
            <a:avLst/>
          </a:prstGeom>
          <a:noFill/>
        </p:spPr>
        <p:txBody>
          <a:bodyPr wrap="none" rtlCol="0">
            <a:spAutoFit/>
          </a:bodyPr>
          <a:lstStyle/>
          <a:p>
            <a:pPr algn="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Independentes</a:t>
            </a:r>
          </a:p>
        </p:txBody>
      </p:sp>
      <p:sp>
        <p:nvSpPr>
          <p:cNvPr id="25" name="TextBox 24">
            <a:extLst>
              <a:ext uri="{FF2B5EF4-FFF2-40B4-BE49-F238E27FC236}">
                <a16:creationId xmlns:a16="http://schemas.microsoft.com/office/drawing/2014/main" id="{302FA433-0B00-4E46-9E82-A90E8C3B28A2}"/>
              </a:ext>
            </a:extLst>
          </p:cNvPr>
          <p:cNvSpPr txBox="1"/>
          <p:nvPr/>
        </p:nvSpPr>
        <p:spPr>
          <a:xfrm>
            <a:off x="1863915" y="5109994"/>
            <a:ext cx="2012090" cy="523220"/>
          </a:xfrm>
          <a:prstGeom prst="rect">
            <a:avLst/>
          </a:prstGeom>
          <a:noFill/>
        </p:spPr>
        <p:txBody>
          <a:bodyPr wrap="none" rtlCol="0">
            <a:spAutoFit/>
          </a:bodyPr>
          <a:lstStyle/>
          <a:p>
            <a:pPr algn="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Caixas pretas</a:t>
            </a:r>
          </a:p>
        </p:txBody>
      </p:sp>
      <p:sp>
        <p:nvSpPr>
          <p:cNvPr id="26" name="TextBox 25">
            <a:extLst>
              <a:ext uri="{FF2B5EF4-FFF2-40B4-BE49-F238E27FC236}">
                <a16:creationId xmlns:a16="http://schemas.microsoft.com/office/drawing/2014/main" id="{AE1324C9-1724-46EE-ADCA-AFE679F6A3B6}"/>
              </a:ext>
            </a:extLst>
          </p:cNvPr>
          <p:cNvSpPr txBox="1"/>
          <p:nvPr/>
        </p:nvSpPr>
        <p:spPr>
          <a:xfrm>
            <a:off x="7474746" y="1729814"/>
            <a:ext cx="1489510" cy="523220"/>
          </a:xfrm>
          <a:prstGeom prst="rect">
            <a:avLst/>
          </a:prstGeom>
          <a:noFill/>
        </p:spPr>
        <p:txBody>
          <a:bodyPr wrap="none" rtlCol="0">
            <a:spAutoFit/>
          </a:bodyPr>
          <a:lstStyle/>
          <a:p>
            <a:pP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Poliglotas</a:t>
            </a:r>
          </a:p>
        </p:txBody>
      </p:sp>
      <p:sp>
        <p:nvSpPr>
          <p:cNvPr id="27" name="TextBox 26">
            <a:extLst>
              <a:ext uri="{FF2B5EF4-FFF2-40B4-BE49-F238E27FC236}">
                <a16:creationId xmlns:a16="http://schemas.microsoft.com/office/drawing/2014/main" id="{69603D11-D710-4DD7-BBE7-EE75384D6645}"/>
              </a:ext>
            </a:extLst>
          </p:cNvPr>
          <p:cNvSpPr txBox="1"/>
          <p:nvPr/>
        </p:nvSpPr>
        <p:spPr>
          <a:xfrm>
            <a:off x="8548046" y="3382681"/>
            <a:ext cx="1927131" cy="523220"/>
          </a:xfrm>
          <a:prstGeom prst="rect">
            <a:avLst/>
          </a:prstGeom>
          <a:noFill/>
        </p:spPr>
        <p:txBody>
          <a:bodyPr wrap="none" rtlCol="0">
            <a:spAutoFit/>
          </a:bodyPr>
          <a:lstStyle/>
          <a:p>
            <a:pP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Especializados</a:t>
            </a:r>
          </a:p>
        </p:txBody>
      </p:sp>
      <p:sp>
        <p:nvSpPr>
          <p:cNvPr id="28" name="TextBox 27">
            <a:extLst>
              <a:ext uri="{FF2B5EF4-FFF2-40B4-BE49-F238E27FC236}">
                <a16:creationId xmlns:a16="http://schemas.microsoft.com/office/drawing/2014/main" id="{399851ED-8D26-48E7-903B-7E23871F1B87}"/>
              </a:ext>
            </a:extLst>
          </p:cNvPr>
          <p:cNvSpPr txBox="1"/>
          <p:nvPr/>
        </p:nvSpPr>
        <p:spPr>
          <a:xfrm>
            <a:off x="7474746" y="5109994"/>
            <a:ext cx="3647152" cy="523220"/>
          </a:xfrm>
          <a:prstGeom prst="rect">
            <a:avLst/>
          </a:prstGeom>
          <a:noFill/>
        </p:spPr>
        <p:txBody>
          <a:bodyPr wrap="none" rtlCol="0">
            <a:spAutoFit/>
          </a:bodyPr>
          <a:lstStyle/>
          <a:p>
            <a:pP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Você cria, você executa</a:t>
            </a:r>
          </a:p>
        </p:txBody>
      </p:sp>
      <p:cxnSp>
        <p:nvCxnSpPr>
          <p:cNvPr id="38" name="Straight Connector 37">
            <a:extLst>
              <a:ext uri="{FF2B5EF4-FFF2-40B4-BE49-F238E27FC236}">
                <a16:creationId xmlns:a16="http://schemas.microsoft.com/office/drawing/2014/main" id="{1C7462B9-6DA2-4B78-98FA-59A30F63D831}"/>
              </a:ext>
              <a:ext uri="{C183D7F6-B498-43B3-948B-1728B52AA6E4}">
                <adec:decorative xmlns="" xmlns:adec="http://schemas.microsoft.com/office/drawing/2017/decorative" val="1"/>
              </a:ext>
            </a:extLst>
          </p:cNvPr>
          <p:cNvCxnSpPr>
            <a:cxnSpLocks/>
            <a:stCxn id="23" idx="3"/>
            <a:endCxn id="9" idx="1"/>
          </p:cNvCxnSpPr>
          <p:nvPr/>
        </p:nvCxnSpPr>
        <p:spPr>
          <a:xfrm>
            <a:off x="3876005" y="1945843"/>
            <a:ext cx="826661" cy="737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3C61EA-61AE-47F3-BBF4-BA34F3099C48}"/>
              </a:ext>
              <a:ext uri="{C183D7F6-B498-43B3-948B-1728B52AA6E4}">
                <adec:decorative xmlns="" xmlns:adec="http://schemas.microsoft.com/office/drawing/2017/decorative" val="1"/>
              </a:ext>
            </a:extLst>
          </p:cNvPr>
          <p:cNvCxnSpPr>
            <a:stCxn id="24" idx="3"/>
            <a:endCxn id="16" idx="2"/>
          </p:cNvCxnSpPr>
          <p:nvPr/>
        </p:nvCxnSpPr>
        <p:spPr>
          <a:xfrm>
            <a:off x="2874427" y="3644291"/>
            <a:ext cx="1741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B2272A-0BE6-45DD-B36F-3AE69ACE1488}"/>
              </a:ext>
              <a:ext uri="{C183D7F6-B498-43B3-948B-1728B52AA6E4}">
                <adec:decorative xmlns="" xmlns:adec="http://schemas.microsoft.com/office/drawing/2017/decorative" val="1"/>
              </a:ext>
            </a:extLst>
          </p:cNvPr>
          <p:cNvCxnSpPr>
            <a:stCxn id="18" idx="6"/>
            <a:endCxn id="27" idx="1"/>
          </p:cNvCxnSpPr>
          <p:nvPr/>
        </p:nvCxnSpPr>
        <p:spPr>
          <a:xfrm>
            <a:off x="6808929" y="3644291"/>
            <a:ext cx="17391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D3D714D-3E25-4336-BD2F-CFF93F3EC266}"/>
              </a:ext>
              <a:ext uri="{C183D7F6-B498-43B3-948B-1728B52AA6E4}">
                <adec:decorative xmlns="" xmlns:adec="http://schemas.microsoft.com/office/drawing/2017/decorative" val="1"/>
              </a:ext>
            </a:extLst>
          </p:cNvPr>
          <p:cNvCxnSpPr>
            <a:cxnSpLocks/>
            <a:stCxn id="19" idx="3"/>
            <a:endCxn id="25" idx="3"/>
          </p:cNvCxnSpPr>
          <p:nvPr/>
        </p:nvCxnSpPr>
        <p:spPr>
          <a:xfrm flipH="1">
            <a:off x="3876005" y="4605518"/>
            <a:ext cx="826661" cy="766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874A0D9-236B-45D9-A214-0C38EC21D837}"/>
              </a:ext>
              <a:ext uri="{C183D7F6-B498-43B3-948B-1728B52AA6E4}">
                <adec:decorative xmlns="" xmlns:adec="http://schemas.microsoft.com/office/drawing/2017/decorative" val="1"/>
              </a:ext>
            </a:extLst>
          </p:cNvPr>
          <p:cNvCxnSpPr>
            <a:cxnSpLocks/>
            <a:stCxn id="15" idx="7"/>
            <a:endCxn id="26" idx="1"/>
          </p:cNvCxnSpPr>
          <p:nvPr/>
        </p:nvCxnSpPr>
        <p:spPr>
          <a:xfrm flipV="1">
            <a:off x="6722004" y="1991424"/>
            <a:ext cx="752742" cy="691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34FE3B4-D97B-46FA-BBCA-301C5B463F80}"/>
              </a:ext>
              <a:ext uri="{C183D7F6-B498-43B3-948B-1728B52AA6E4}">
                <adec:decorative xmlns="" xmlns:adec="http://schemas.microsoft.com/office/drawing/2017/decorative" val="1"/>
              </a:ext>
            </a:extLst>
          </p:cNvPr>
          <p:cNvCxnSpPr>
            <a:cxnSpLocks/>
            <a:stCxn id="21" idx="5"/>
            <a:endCxn id="28" idx="1"/>
          </p:cNvCxnSpPr>
          <p:nvPr/>
        </p:nvCxnSpPr>
        <p:spPr>
          <a:xfrm>
            <a:off x="6722004" y="4605518"/>
            <a:ext cx="752742" cy="766086"/>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375788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7l21OC8i"/>
  <p:tag name="ARTICULATE_PROJECT_OPEN" val="0"/>
  <p:tag name="ARTICULATE_SLIDE_COUNT" val="7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TotalTime>
  <Words>14056</Words>
  <Application>Microsoft Office PowerPoint</Application>
  <PresentationFormat>Widescreen</PresentationFormat>
  <Paragraphs>1138</Paragraphs>
  <Slides>85</Slides>
  <Notes>85</Notes>
  <HiddenSlides>4</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85</vt:i4>
      </vt:variant>
    </vt:vector>
  </HeadingPairs>
  <TitlesOfParts>
    <vt:vector size="93" baseType="lpstr">
      <vt:lpstr>Courier</vt:lpstr>
      <vt:lpstr>Amazon Ember</vt:lpstr>
      <vt:lpstr>Amazon Ember Light</vt:lpstr>
      <vt:lpstr>Arial</vt:lpstr>
      <vt:lpstr>Calibri</vt:lpstr>
      <vt:lpstr>Courier New</vt:lpstr>
      <vt:lpstr>Office Theme</vt:lpstr>
      <vt:lpstr>1_Office Theme</vt:lpstr>
      <vt:lpstr>Módulo 13: Criar microsserviços  e arquiteturas sem servidor</vt:lpstr>
      <vt:lpstr>Visão geral do módulo</vt:lpstr>
      <vt:lpstr>Objetivos do módulo</vt:lpstr>
      <vt:lpstr>Seção 1: Necessidade arquitetônica</vt:lpstr>
      <vt:lpstr>Requisito de negócios da cafeteria</vt:lpstr>
      <vt:lpstr>Seção 2: Introdução aos microsserviços</vt:lpstr>
      <vt:lpstr>O que são microsserviços?</vt:lpstr>
      <vt:lpstr>Aplicações monolíticas x de microsserviços</vt:lpstr>
      <vt:lpstr>Características dos microsserviços</vt:lpstr>
      <vt:lpstr>Principais lições da Seção 2</vt:lpstr>
      <vt:lpstr>Seção 3: Criar aplicações de microsserviços com serviços de contêiner da AWS</vt:lpstr>
      <vt:lpstr>O que é um contêiner?</vt:lpstr>
      <vt:lpstr>Um problema que os contêineres resolvem</vt:lpstr>
      <vt:lpstr>Terminologia de contêineres</vt:lpstr>
      <vt:lpstr>Amazon ECS</vt:lpstr>
      <vt:lpstr>O Amazon ECS orquestra contêineres</vt:lpstr>
      <vt:lpstr>Tipos de execução do Amazon ECS</vt:lpstr>
      <vt:lpstr>Auto Scaling de cluster do Amazon ECS</vt:lpstr>
      <vt:lpstr>Decompor monólitos – Etapa 1:  Criar imagens de contêiner</vt:lpstr>
      <vt:lpstr>Decompor monólitos – Etapa 2: Criar definição  de tarefa de serviço e grupos de destino</vt:lpstr>
      <vt:lpstr>Decompor monólitos – Etapa 3: Conectar  o balanceador de carga aos serviços</vt:lpstr>
      <vt:lpstr>Ferramentas para a criação de arquiteturas de microsserviços altamente disponíveis</vt:lpstr>
      <vt:lpstr>AWS Fargate</vt:lpstr>
      <vt:lpstr>Principais lições da Seção 3</vt:lpstr>
      <vt:lpstr>Módulo 13 – Laboratório guiado 1: Dividir uma aplicação monolítica Node.js em microsserviços  (Laboratório opcional)</vt:lpstr>
      <vt:lpstr>Laboratório guiado 1: Tarefas</vt:lpstr>
      <vt:lpstr>Laboratório guiado 1: Produto final</vt:lpstr>
      <vt:lpstr>Começar o Módulo 13 – Laboratório guiado 1: Dividir uma aplicação monolítica Node.js em microsserviços </vt:lpstr>
      <vt:lpstr>Resumo do laboratório guiado 1: principais lições</vt:lpstr>
      <vt:lpstr>Seção 4: Introdução a arquiteturas sem servidor</vt:lpstr>
      <vt:lpstr>O que significa sem servidor?</vt:lpstr>
      <vt:lpstr>Princípios de arquiteturas sem servidor</vt:lpstr>
      <vt:lpstr>Benefícios de ser sem servidor</vt:lpstr>
      <vt:lpstr>Ofertas sem servidor da AWS</vt:lpstr>
      <vt:lpstr>Principais lições da Seção 4</vt:lpstr>
      <vt:lpstr>Seção 5: Criar arquiteturas sem servidor com  o AWS Lambda</vt:lpstr>
      <vt:lpstr>AWS Lambda</vt:lpstr>
      <vt:lpstr>Como o AWS Lambda funciona</vt:lpstr>
      <vt:lpstr>Funções do Lambda</vt:lpstr>
      <vt:lpstr>Anatomia de uma função do Lambda</vt:lpstr>
      <vt:lpstr>Configuração e faturamento da função  do Lambda</vt:lpstr>
      <vt:lpstr>Demonstração:  Criar uma função  do AWS Lambda</vt:lpstr>
      <vt:lpstr>Exemplo do AWS Lambda: Jogo de navegador  de máquina caça-níquel simulado</vt:lpstr>
      <vt:lpstr>Exemplo de função do Lambda com base em eventos: processamento de pedidos</vt:lpstr>
      <vt:lpstr>Camadas do Lambda</vt:lpstr>
      <vt:lpstr>Demonstração:  Usar o AWS Lambda com o Amazon S3</vt:lpstr>
      <vt:lpstr>Diagrama de demonstração</vt:lpstr>
      <vt:lpstr>Código de função do Lambda </vt:lpstr>
      <vt:lpstr>Comparação da responsabilidade operacional para arquiteturas de contêineres e sem servidor</vt:lpstr>
      <vt:lpstr>Escolher uma plataforma de computação: contêineres x AWS Lambda</vt:lpstr>
      <vt:lpstr>Principais lições da Seção 5</vt:lpstr>
      <vt:lpstr>Módulo 13 – Laboratório guiado 2: Implementar uma arquitetura sem servidor na AWS </vt:lpstr>
      <vt:lpstr>Laboratório guiado 2: Tarefas</vt:lpstr>
      <vt:lpstr>Laboratório guiado 2: Produto final</vt:lpstr>
      <vt:lpstr>Começar Módulo 13 – Laboratório guiado 2: Implementar uma arquitetura sem servidor na AWS</vt:lpstr>
      <vt:lpstr>Resumo do laboratório guiado 2: principais lições</vt:lpstr>
      <vt:lpstr>Seção 6: Estender arquiteturas sem servidor com o Amazon API Gateway</vt:lpstr>
      <vt:lpstr>Amazon API Gateway</vt:lpstr>
      <vt:lpstr>Segurança do Amazon API Gateway</vt:lpstr>
      <vt:lpstr>Amazon API Gateway: exemplo de arquitetura comum</vt:lpstr>
      <vt:lpstr>Exemplo: microsserviços RESTful</vt:lpstr>
      <vt:lpstr>Exemplo: back-end móvel sem servidor</vt:lpstr>
      <vt:lpstr>Principais lições da Seção 6</vt:lpstr>
      <vt:lpstr>Seção 7: Orquestrar microsserviços com  o AWS Step Functions</vt:lpstr>
      <vt:lpstr>Desafios com aplicações  de microsserviços</vt:lpstr>
      <vt:lpstr>AWS Step Functions</vt:lpstr>
      <vt:lpstr>Coordenação de fluxo de trabalho</vt:lpstr>
      <vt:lpstr>Máquinas de estado</vt:lpstr>
      <vt:lpstr>Estados</vt:lpstr>
      <vt:lpstr>Tipos de estado</vt:lpstr>
      <vt:lpstr>Amazon States Language</vt:lpstr>
      <vt:lpstr>Exemplo do AWS Step Functions: arquitetura de Video-on-demand (VOD – vídeo sob demanda)</vt:lpstr>
      <vt:lpstr>Principais lições da Seção 7</vt:lpstr>
      <vt:lpstr>Módulo 13 – Laboratório de desafio: Implementação de uma arquitetura sem servidor para  a cafeteria </vt:lpstr>
      <vt:lpstr>A necessidade empresarial: um ambiente sem servidor</vt:lpstr>
      <vt:lpstr>Laboratório de desafio: Tarefas</vt:lpstr>
      <vt:lpstr>Laboratório de desafio: Produto final </vt:lpstr>
      <vt:lpstr>Começar o Módulo 13 – Laboratório de desafio: Implementar uma arquitetura sem servidor para a cafeteria  </vt:lpstr>
      <vt:lpstr>Resumo do laboratório  de desafio: principais lições</vt:lpstr>
      <vt:lpstr>Conclusão do módulo</vt:lpstr>
      <vt:lpstr>Resumo do módulo                                                     </vt:lpstr>
      <vt:lpstr>Conclua o teste de conhecimento</vt:lpstr>
      <vt:lpstr>Exemplo de pergunta do exame</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993</cp:revision>
  <cp:lastPrinted>2018-12-10T23:37:28Z</cp:lastPrinted>
  <dcterms:created xsi:type="dcterms:W3CDTF">2019-09-16T17:01:53Z</dcterms:created>
  <dcterms:modified xsi:type="dcterms:W3CDTF">2021-03-30T07:54:29Z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